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40"/>
  </p:notesMasterIdLst>
  <p:sldIdLst>
    <p:sldId id="276" r:id="rId2"/>
    <p:sldId id="258" r:id="rId3"/>
    <p:sldId id="259" r:id="rId4"/>
    <p:sldId id="320" r:id="rId5"/>
    <p:sldId id="270" r:id="rId6"/>
    <p:sldId id="287" r:id="rId7"/>
    <p:sldId id="286" r:id="rId8"/>
    <p:sldId id="283" r:id="rId9"/>
    <p:sldId id="272" r:id="rId10"/>
    <p:sldId id="289" r:id="rId11"/>
    <p:sldId id="271" r:id="rId12"/>
    <p:sldId id="273" r:id="rId13"/>
    <p:sldId id="294" r:id="rId14"/>
    <p:sldId id="295" r:id="rId15"/>
    <p:sldId id="277" r:id="rId16"/>
    <p:sldId id="300" r:id="rId17"/>
    <p:sldId id="301" r:id="rId18"/>
    <p:sldId id="279" r:id="rId19"/>
    <p:sldId id="281" r:id="rId20"/>
    <p:sldId id="282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21" r:id="rId35"/>
    <p:sldId id="322" r:id="rId36"/>
    <p:sldId id="323" r:id="rId37"/>
    <p:sldId id="324" r:id="rId38"/>
    <p:sldId id="32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3251" autoAdjust="0"/>
  </p:normalViewPr>
  <p:slideViewPr>
    <p:cSldViewPr>
      <p:cViewPr>
        <p:scale>
          <a:sx n="116" d="100"/>
          <a:sy n="116" d="100"/>
        </p:scale>
        <p:origin x="-7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199477B-B600-407D-A315-89DF79785630}" type="datetimeFigureOut">
              <a:rPr lang="ru-RU"/>
              <a:pPr>
                <a:defRPr/>
              </a:pPr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FBF31D-EC39-4D06-AE78-1BDB5B84E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3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7ED24-CF5F-4A69-B6E9-F9259239986C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647-A1B2-4E20-BC2E-298554078E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85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6FEF-7707-49FD-9EC5-05D0403F7C56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2A21-5CDD-4446-AEDC-DA9442F63F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298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0CA5-9798-4766-AB53-255691E1A94A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8ECD9-D740-4EE6-95AA-AFCE39615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11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7F68-69B8-4B33-818E-8B950EB68992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F2C9-59C5-4613-87D3-A1370D61DE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31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9F43-1A07-4F75-949B-F4AB99DF3761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2D1A-D32D-44A6-9BA9-E32CDC80DA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5948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108A-F6BF-41C8-BB00-1497FA6D9B78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A77C-FE0B-49B9-BA24-AB5CE80813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87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8B9B-B966-4B70-96C0-17F54F36C4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6E88F-DE14-4C2D-8663-672F802900C1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30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44EB-88E3-4379-9F30-2107A2CC7C81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3389-9538-4F9B-A811-F8FFCC5FBE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0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EA3F5-3DAF-4307-81F6-882BFB53B894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E4AF0-8875-4D05-A60C-D8C5E2D8D3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93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9016-9C15-4F8E-953F-ECE6B5BAA4A5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1984-2A89-47A1-B00A-CDFDC3C68F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895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BA3A8-D458-425C-B9F4-3EE06459D156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70D1-F3AE-408A-BE50-988173E570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28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810CF17-AAD1-4DF9-A834-E2A7E66CF7A2}" type="datetimeFigureOut">
              <a:rPr lang="ru-RU" altLang="ru-RU"/>
              <a:pPr>
                <a:defRPr/>
              </a:pPr>
              <a:t>06.05.2015</a:t>
            </a:fld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81FA6FB-B78D-4FC5-B46B-3470E390E2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1" r:id="rId1"/>
    <p:sldLayoutId id="2147483873" r:id="rId2"/>
    <p:sldLayoutId id="2147483882" r:id="rId3"/>
    <p:sldLayoutId id="2147483874" r:id="rId4"/>
    <p:sldLayoutId id="2147483883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47430" y="1124744"/>
            <a:ext cx="7993062" cy="5327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uk-UA" altLang="ru-RU" sz="3000" smtClean="0"/>
          </a:p>
          <a:p>
            <a:pPr marL="0" indent="0" eaLnBrk="1" hangingPunct="1">
              <a:buFontTx/>
              <a:buNone/>
            </a:pPr>
            <a:endParaRPr lang="ru-RU" altLang="ru-RU" sz="30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295775" y="1844675"/>
            <a:ext cx="184150" cy="641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altLang="ru-RU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354" y="620688"/>
            <a:ext cx="8496944" cy="53245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uk-UA" sz="48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4800" i="1" dirty="0" err="1">
                <a:solidFill>
                  <a:srgbClr val="000000"/>
                </a:solidFill>
                <a:latin typeface="Franklin Gothic Medium"/>
              </a:rPr>
              <a:t>Презентація</a:t>
            </a:r>
            <a:endParaRPr lang="ru-RU" sz="4800" dirty="0"/>
          </a:p>
          <a:p>
            <a:pPr algn="ctr">
              <a:defRPr/>
            </a:pPr>
            <a:r>
              <a:rPr lang="ru-RU" sz="4800" i="1" dirty="0">
                <a:solidFill>
                  <a:srgbClr val="000000"/>
                </a:solidFill>
                <a:latin typeface="Franklin Gothic Medium"/>
              </a:rPr>
              <a:t>на тему:</a:t>
            </a:r>
            <a:endParaRPr lang="uk-UA" sz="48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uk-UA" sz="4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Українська художня куль</a:t>
            </a:r>
            <a:r>
              <a:rPr lang="ru-RU" sz="48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тура ХХ ст.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                                                              </a:t>
            </a:r>
          </a:p>
          <a:p>
            <a:pPr>
              <a:defRPr/>
            </a:pPr>
            <a:endParaRPr lang="ru-RU" sz="20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                                                                      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                                                                             </a:t>
            </a:r>
            <a:r>
              <a:rPr lang="ru-RU" sz="2000" b="1" dirty="0" err="1">
                <a:solidFill>
                  <a:schemeClr val="bg1"/>
                </a:solidFill>
              </a:rPr>
              <a:t>Підготувала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                                                                             </a:t>
            </a:r>
            <a:r>
              <a:rPr lang="ru-RU" sz="2000" b="1" dirty="0" err="1" smtClean="0">
                <a:solidFill>
                  <a:schemeClr val="bg1"/>
                </a:solidFill>
              </a:rPr>
              <a:t>Білаш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Іванна</a:t>
            </a:r>
            <a:endParaRPr lang="ru-RU" sz="4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8955088" cy="5084762"/>
          </a:xfrm>
        </p:spPr>
        <p:txBody>
          <a:bodyPr/>
          <a:lstStyle/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800" b="1" smtClean="0"/>
              <a:t> </a:t>
            </a:r>
            <a:r>
              <a:rPr lang="uk-UA" altLang="ru-RU" smtClean="0"/>
              <a:t>Одним із найталановитіших графіків Європи всього XX ст. вважається </a:t>
            </a:r>
          </a:p>
          <a:p>
            <a:pPr marL="341313" indent="-341313" algn="ctr" eaLnBrk="1" hangingPunct="1"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b="1" smtClean="0"/>
              <a:t>Георгій Нарбут</a:t>
            </a:r>
            <a:r>
              <a:rPr lang="uk-UA" altLang="ru-RU" i="1" smtClean="0"/>
              <a:t> </a:t>
            </a:r>
            <a:r>
              <a:rPr lang="uk-UA" altLang="ru-RU" smtClean="0"/>
              <a:t>(1886-1920). </a:t>
            </a:r>
          </a:p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Нарбут - творець українського національного стилю у графіці . У роки радянської влади творчість Нарбута замовчувалася.</a:t>
            </a:r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1760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Національно-культурне відродження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381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059113" y="188913"/>
            <a:ext cx="4557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/>
              <a:t>Георгій Іванович Нарбут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800" y="4357688"/>
            <a:ext cx="28575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8"/>
          <p:cNvSpPr>
            <a:spLocks noChangeArrowheads="1"/>
          </p:cNvSpPr>
          <p:nvPr/>
        </p:nvSpPr>
        <p:spPr bwMode="auto">
          <a:xfrm>
            <a:off x="2786063" y="6143625"/>
            <a:ext cx="400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b="1"/>
              <a:t>Ілюстрація  до байки І. А. Крилова </a:t>
            </a:r>
          </a:p>
          <a:p>
            <a:r>
              <a:rPr lang="ru-RU" altLang="ru-RU" sz="1600" b="1"/>
              <a:t>«Стрекоза и Муравей»  (1912)  </a:t>
            </a:r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938" y="714375"/>
            <a:ext cx="18176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6224588" y="4000500"/>
            <a:ext cx="21669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Алегорія «1914 рік»</a:t>
            </a:r>
          </a:p>
        </p:txBody>
      </p:sp>
      <p:pic>
        <p:nvPicPr>
          <p:cNvPr id="15368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785813"/>
            <a:ext cx="30543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2852738" y="3714750"/>
            <a:ext cx="295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Ілюстрація </a:t>
            </a:r>
          </a:p>
          <a:p>
            <a:r>
              <a:rPr lang="ru-RU" altLang="ru-RU" sz="1600" b="1"/>
              <a:t>«Енеїди« І. Котляревського</a:t>
            </a:r>
          </a:p>
        </p:txBody>
      </p:sp>
      <p:pic>
        <p:nvPicPr>
          <p:cNvPr id="15370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4357688"/>
            <a:ext cx="1912937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7078663" y="630555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Куліш город</a:t>
            </a:r>
          </a:p>
        </p:txBody>
      </p:sp>
      <p:pic>
        <p:nvPicPr>
          <p:cNvPr id="15372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2798763"/>
            <a:ext cx="22987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13"/>
          <p:cNvSpPr txBox="1">
            <a:spLocks noChangeArrowheads="1"/>
          </p:cNvSpPr>
          <p:nvPr/>
        </p:nvSpPr>
        <p:spPr bwMode="auto">
          <a:xfrm>
            <a:off x="285750" y="6143625"/>
            <a:ext cx="230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sz="1600" b="1"/>
              <a:t>До поеми “Пісня про</a:t>
            </a:r>
          </a:p>
          <a:p>
            <a:pPr eaLnBrk="1" hangingPunct="1"/>
            <a:r>
              <a:rPr lang="uk-UA" altLang="ru-RU" sz="1600" b="1"/>
              <a:t>Роланда”</a:t>
            </a:r>
            <a:endParaRPr lang="ru-RU" altLang="ru-RU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71500"/>
            <a:ext cx="23891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1363663" y="214313"/>
            <a:ext cx="2208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Обкладинки книжок</a:t>
            </a:r>
          </a:p>
        </p:txBody>
      </p:sp>
      <p:pic>
        <p:nvPicPr>
          <p:cNvPr id="1638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574675"/>
            <a:ext cx="22796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14313"/>
            <a:ext cx="3394075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12"/>
          <p:cNvSpPr>
            <a:spLocks noChangeArrowheads="1"/>
          </p:cNvSpPr>
          <p:nvPr/>
        </p:nvSpPr>
        <p:spPr bwMode="auto">
          <a:xfrm>
            <a:off x="6043613" y="5002213"/>
            <a:ext cx="2270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1600" b="1"/>
              <a:t>Ілюстрація </a:t>
            </a:r>
          </a:p>
          <a:p>
            <a:pPr algn="ctr"/>
            <a:r>
              <a:rPr lang="ru-RU" altLang="ru-RU" sz="1600" b="1"/>
              <a:t>"Української абетки</a:t>
            </a:r>
            <a:r>
              <a:rPr lang="ru-RU" altLang="ru-RU"/>
              <a:t>"</a:t>
            </a: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71438" y="3929063"/>
            <a:ext cx="54149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/>
              <a:t>Проекти поштових марок УНР, створені Г.Нарбутом</a:t>
            </a:r>
            <a:endParaRPr lang="ru-RU" altLang="ru-RU" b="1"/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214813"/>
            <a:ext cx="5214937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0" y="1844675"/>
            <a:ext cx="5724525" cy="5013325"/>
          </a:xfrm>
        </p:spPr>
        <p:txBody>
          <a:bodyPr/>
          <a:lstStyle/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b="1" i="1" smtClean="0"/>
              <a:t>Олександр Архипенко</a:t>
            </a:r>
            <a:r>
              <a:rPr lang="uk-UA" altLang="ru-RU" i="1" smtClean="0"/>
              <a:t> </a:t>
            </a:r>
            <a:r>
              <a:rPr lang="uk-UA" altLang="ru-RU" smtClean="0"/>
              <a:t>(1887-1964) – закінчив рисувальну школу </a:t>
            </a:r>
          </a:p>
          <a:p>
            <a:pPr marL="341313" indent="-341313" algn="ctr" eaLnBrk="1" hangingPunct="1"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О. Мурашка, у 1908 р. переїхав до Парижа, а згодом до Нью-Йорка, де здобув всесвітню славу </a:t>
            </a:r>
            <a:r>
              <a:rPr lang="uk-UA" altLang="ru-RU" b="1" smtClean="0"/>
              <a:t>скульптора-кубіста</a:t>
            </a:r>
            <a:r>
              <a:rPr lang="uk-UA" altLang="ru-RU" smtClean="0"/>
              <a:t>. </a:t>
            </a:r>
          </a:p>
        </p:txBody>
      </p:sp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325438"/>
            <a:ext cx="7793037" cy="14351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Національно-культурне відродження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1773238"/>
            <a:ext cx="359410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idx="1"/>
          </p:nvPr>
        </p:nvSpPr>
        <p:spPr>
          <a:xfrm>
            <a:off x="0" y="2852738"/>
            <a:ext cx="4427538" cy="3279775"/>
          </a:xfrm>
        </p:spPr>
        <p:txBody>
          <a:bodyPr/>
          <a:lstStyle/>
          <a:p>
            <a:pPr marL="342900" indent="-341313" algn="ctr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z="3200" b="1" smtClean="0">
                <a:solidFill>
                  <a:srgbClr val="3333CC"/>
                </a:solidFill>
              </a:rPr>
              <a:t>Скульптора-кубіста</a:t>
            </a:r>
          </a:p>
          <a:p>
            <a:pPr marL="342900" indent="-341313" algn="ctr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z="3200" b="1" smtClean="0">
                <a:solidFill>
                  <a:srgbClr val="3333CC"/>
                </a:solidFill>
              </a:rPr>
              <a:t>Олександра Архипенка</a:t>
            </a:r>
          </a:p>
          <a:p>
            <a:pPr marL="342900" indent="-341313" algn="ctr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z="3200" b="1" smtClean="0">
                <a:solidFill>
                  <a:srgbClr val="3333CC"/>
                </a:solidFill>
              </a:rPr>
              <a:t>“Материнство” </a:t>
            </a:r>
          </a:p>
          <a:p>
            <a:pPr marL="342900" indent="-341313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uk-UA" altLang="ru-RU" sz="3200" b="1" smtClean="0">
              <a:solidFill>
                <a:srgbClr val="3333CC"/>
              </a:solidFill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150" y="0"/>
            <a:ext cx="48958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4184" y="219654"/>
            <a:ext cx="3495636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авангард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285750" y="928688"/>
            <a:ext cx="8643938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uk-UA" altLang="ru-RU" sz="2400"/>
          </a:p>
          <a:p>
            <a:pPr algn="ctr" eaLnBrk="1" hangingPunct="1"/>
            <a:r>
              <a:rPr lang="uk-UA" altLang="ru-RU" sz="2400"/>
              <a:t>Новаторський напрям у художній культурі ХХ ст., для якого </a:t>
            </a:r>
          </a:p>
          <a:p>
            <a:pPr algn="ctr" eaLnBrk="1" hangingPunct="1"/>
            <a:r>
              <a:rPr lang="uk-UA" altLang="ru-RU" sz="2400"/>
              <a:t>характерні  прагнення  докорінно  оновити  художню практику, пошук нових, незвичних засобів  вираження </a:t>
            </a:r>
          </a:p>
          <a:p>
            <a:pPr algn="ctr" eaLnBrk="1" hangingPunct="1"/>
            <a:r>
              <a:rPr lang="uk-UA" altLang="ru-RU" sz="2400"/>
              <a:t>форми і змісту творів. </a:t>
            </a:r>
          </a:p>
          <a:p>
            <a:pPr eaLnBrk="1" hangingPunct="1"/>
            <a:r>
              <a:rPr lang="uk-UA" altLang="ru-RU" sz="2400"/>
              <a:t>Особливістю авангарду є не тільки прагнення до розриву з </a:t>
            </a:r>
          </a:p>
          <a:p>
            <a:pPr eaLnBrk="1" hangingPunct="1"/>
            <a:r>
              <a:rPr lang="uk-UA" altLang="ru-RU" sz="2400"/>
              <a:t>художньою традицією минулого, її образною системою та </a:t>
            </a:r>
          </a:p>
          <a:p>
            <a:pPr eaLnBrk="1" hangingPunct="1"/>
            <a:r>
              <a:rPr lang="uk-UA" altLang="ru-RU" sz="2400"/>
              <a:t>виражальними засобами, але й активний, революціонізу -</a:t>
            </a:r>
          </a:p>
          <a:p>
            <a:pPr eaLnBrk="1" hangingPunct="1"/>
            <a:r>
              <a:rPr lang="uk-UA" altLang="ru-RU" sz="2400"/>
              <a:t>ючий суспільство протест, який потребує переоцінки </a:t>
            </a:r>
          </a:p>
          <a:p>
            <a:pPr eaLnBrk="1" hangingPunct="1"/>
            <a:r>
              <a:rPr lang="uk-UA" altLang="ru-RU" sz="2400"/>
              <a:t>духовних цінностей та нового сприйняття і бачення світу.</a:t>
            </a:r>
          </a:p>
          <a:p>
            <a:pPr algn="ctr" eaLnBrk="1" hangingPunct="1"/>
            <a:r>
              <a:rPr lang="uk-UA" altLang="ru-RU" sz="2400" b="1" u="sng"/>
              <a:t>Основні течії</a:t>
            </a:r>
          </a:p>
          <a:p>
            <a:pPr algn="ctr" eaLnBrk="1" hangingPunct="1"/>
            <a:r>
              <a:rPr lang="uk-UA" altLang="ru-RU" sz="2800" b="1" i="1">
                <a:solidFill>
                  <a:srgbClr val="664D00"/>
                </a:solidFill>
              </a:rPr>
              <a:t>кубізм,  експресіонізм,  абстракціонізм, футуризм,  конструктивізм</a:t>
            </a:r>
            <a:r>
              <a:rPr lang="en-US" altLang="ru-RU" sz="2800" b="1" i="1">
                <a:solidFill>
                  <a:srgbClr val="664D00"/>
                </a:solidFill>
              </a:rPr>
              <a:t>/</a:t>
            </a:r>
            <a:endParaRPr lang="ru-RU" altLang="ru-RU" sz="2800" b="1" i="1">
              <a:solidFill>
                <a:srgbClr val="664D00"/>
              </a:solidFill>
            </a:endParaRPr>
          </a:p>
          <a:p>
            <a:pPr algn="ctr" eaLnBrk="1" hangingPunct="1"/>
            <a:r>
              <a:rPr lang="uk-UA" altLang="ru-RU" sz="2800"/>
              <a:t> </a:t>
            </a:r>
            <a:endParaRPr lang="ru-RU" altLang="ru-RU" sz="2800"/>
          </a:p>
          <a:p>
            <a:pPr eaLnBrk="1" hangingPunct="1"/>
            <a:r>
              <a:rPr lang="uk-UA" altLang="ru-RU" sz="2800"/>
              <a:t> 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indent="-341313" algn="ctr" eaLnBrk="1" hangingPunct="1"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mtClean="0"/>
              <a:t>Авангардне мистецтво представляли Олександр Богомазов, Михайло Бойчук, Казимир Малевич.</a:t>
            </a:r>
          </a:p>
          <a:p>
            <a:pPr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b="1" smtClean="0"/>
              <a:t>Богомазов</a:t>
            </a:r>
            <a:r>
              <a:rPr lang="uk-UA" altLang="ru-RU" smtClean="0"/>
              <a:t>- художник-кубофутурист.</a:t>
            </a:r>
          </a:p>
          <a:p>
            <a:pPr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b="1" smtClean="0"/>
              <a:t>Малевич</a:t>
            </a:r>
            <a:r>
              <a:rPr lang="uk-UA" altLang="ru-RU" smtClean="0"/>
              <a:t> - один із основоположників супрематизму.</a:t>
            </a:r>
          </a:p>
          <a:p>
            <a:pPr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b="1" smtClean="0"/>
              <a:t>Бойчук</a:t>
            </a:r>
            <a:r>
              <a:rPr lang="uk-UA" altLang="ru-RU" smtClean="0"/>
              <a:t> - створив новий напрямок у монументальному мистецтві – неовізантизм.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61595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Авангардне мистецтво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idx="1"/>
          </p:nvPr>
        </p:nvSpPr>
        <p:spPr>
          <a:xfrm>
            <a:off x="0" y="2420938"/>
            <a:ext cx="4140200" cy="2736850"/>
          </a:xfrm>
        </p:spPr>
        <p:txBody>
          <a:bodyPr/>
          <a:lstStyle/>
          <a:p>
            <a:pPr marL="341313" indent="-341313" algn="ctr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3200" b="1" smtClean="0">
                <a:solidFill>
                  <a:srgbClr val="3333CC"/>
                </a:solidFill>
              </a:rPr>
              <a:t>Робота Малевича - засновника супрематизму</a:t>
            </a:r>
          </a:p>
          <a:p>
            <a:pPr marL="341313" indent="-341313" algn="ctr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3200" b="1" smtClean="0">
                <a:solidFill>
                  <a:srgbClr val="3333CC"/>
                </a:solidFill>
              </a:rPr>
              <a:t>“Чорний квадрат”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5076825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2863"/>
            <a:ext cx="8572500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785813" y="6072188"/>
            <a:ext cx="343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b="1">
                <a:solidFill>
                  <a:schemeClr val="bg1"/>
                </a:solidFill>
              </a:rPr>
              <a:t>К. Малевич. Прибирання рж</a:t>
            </a:r>
            <a:r>
              <a:rPr lang="uk-UA" altLang="ru-RU">
                <a:solidFill>
                  <a:schemeClr val="bg1"/>
                </a:solidFill>
              </a:rPr>
              <a:t>і</a:t>
            </a:r>
            <a:endParaRPr lang="ru-RU" alt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15" b="13515"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85750" y="6429375"/>
            <a:ext cx="5253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 b="1"/>
              <a:t>Давид Бурлюк. Прихід Весни та Літа. 1914 р.</a:t>
            </a:r>
            <a:endParaRPr lang="ru-RU" alt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30188"/>
            <a:ext cx="8150225" cy="88026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sz="3600" b="1" dirty="0">
                <a:solidFill>
                  <a:schemeClr val="bg1"/>
                </a:solidFill>
              </a:rPr>
              <a:t>Історичні обставини розвитку української художньої культури</a:t>
            </a:r>
          </a:p>
          <a:p>
            <a:pPr indent="-341313" algn="just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2800" dirty="0">
                <a:solidFill>
                  <a:schemeClr val="bg1"/>
                </a:solidFill>
              </a:rPr>
              <a:t>У перший період, особливо з другого десятиріччя XX ст., яскраво позначаються новітні тенденції в розвитку української культури, яка, спираючись на фундамент класичних надбань XIX ст. прагне до новаторства і європеїзації. </a:t>
            </a:r>
          </a:p>
          <a:p>
            <a:pPr indent="-341313" algn="just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2800" dirty="0">
                <a:solidFill>
                  <a:schemeClr val="bg1"/>
                </a:solidFill>
              </a:rPr>
              <a:t>У творчості </a:t>
            </a:r>
            <a:r>
              <a:rPr lang="uk-UA" altLang="ru-RU" sz="2800" b="1" dirty="0">
                <a:solidFill>
                  <a:schemeClr val="bg1"/>
                </a:solidFill>
              </a:rPr>
              <a:t>І. Франка, Л. Українки, </a:t>
            </a:r>
          </a:p>
          <a:p>
            <a:pPr indent="-341313" algn="just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2800" b="1" dirty="0">
                <a:solidFill>
                  <a:schemeClr val="bg1"/>
                </a:solidFill>
              </a:rPr>
              <a:t>М. Коцюбинського, О. Кобилянської, </a:t>
            </a:r>
          </a:p>
          <a:p>
            <a:pPr indent="-341313" algn="just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uk-UA" altLang="ru-RU" sz="2800" b="1" dirty="0">
                <a:solidFill>
                  <a:schemeClr val="bg1"/>
                </a:solidFill>
              </a:rPr>
              <a:t>В. Винниченка </a:t>
            </a:r>
            <a:r>
              <a:rPr lang="uk-UA" altLang="ru-RU" sz="2800" dirty="0">
                <a:solidFill>
                  <a:schemeClr val="bg1"/>
                </a:solidFill>
              </a:rPr>
              <a:t>очевидне прагнення йти в руслі провідних надбань європейського новаторства</a:t>
            </a:r>
            <a:r>
              <a:rPr lang="uk-UA" altLang="ru-RU" sz="2800" b="1" dirty="0">
                <a:solidFill>
                  <a:schemeClr val="bg1"/>
                </a:solidFill>
              </a:rPr>
              <a:t>.</a:t>
            </a:r>
          </a:p>
          <a:p>
            <a:pPr indent="-341313" algn="ctr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b="1" dirty="0">
              <a:solidFill>
                <a:schemeClr val="bg1"/>
              </a:solidFill>
            </a:endParaRPr>
          </a:p>
          <a:p>
            <a:pPr indent="-341313" algn="ctr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b="1" dirty="0">
              <a:solidFill>
                <a:schemeClr val="bg1"/>
              </a:solidFill>
            </a:endParaRPr>
          </a:p>
          <a:p>
            <a:pPr indent="-341313" algn="ctr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b="1" dirty="0"/>
          </a:p>
          <a:p>
            <a:pPr indent="-341313" algn="ctr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b="1" dirty="0"/>
          </a:p>
          <a:p>
            <a:pPr indent="-341313" algn="ctr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b="1" dirty="0"/>
          </a:p>
          <a:p>
            <a:pPr indent="-341313" algn="ctr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b="1" dirty="0"/>
          </a:p>
          <a:p>
            <a:pPr indent="-341313" algn="ctr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b="1" dirty="0"/>
          </a:p>
          <a:p>
            <a:pPr indent="-341313" algn="ctr">
              <a:spcBef>
                <a:spcPts val="700"/>
              </a:spcBef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uk-U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145957"/>
            <a:ext cx="8715436" cy="178510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Школа українських </a:t>
            </a:r>
          </a:p>
          <a:p>
            <a:pPr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монументалістів</a:t>
            </a:r>
          </a:p>
          <a:p>
            <a:pPr algn="ctr"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671638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238" y="214313"/>
            <a:ext cx="176688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600325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563" y="2643188"/>
            <a:ext cx="18732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428625" y="5476875"/>
            <a:ext cx="26543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/>
              <a:t>Михайло Бойчук</a:t>
            </a:r>
          </a:p>
          <a:p>
            <a:pPr eaLnBrk="1" hangingPunct="1"/>
            <a:r>
              <a:rPr lang="ru-RU" altLang="ru-RU" sz="1400" b="1"/>
              <a:t>Тимофій Бойчук</a:t>
            </a:r>
          </a:p>
          <a:p>
            <a:pPr eaLnBrk="1" hangingPunct="1"/>
            <a:r>
              <a:rPr lang="uk-UA" altLang="ru-RU" sz="1400" b="1"/>
              <a:t>Софія Налепинська-Бойчук</a:t>
            </a:r>
            <a:endParaRPr lang="ru-RU" altLang="ru-RU" sz="1400" b="1"/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7004050" y="5691188"/>
            <a:ext cx="1568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/>
              <a:t>Вас</a:t>
            </a:r>
            <a:r>
              <a:rPr lang="uk-UA" altLang="ru-RU" sz="1400" b="1"/>
              <a:t>иль Седляр</a:t>
            </a:r>
          </a:p>
          <a:p>
            <a:pPr eaLnBrk="1" hangingPunct="1"/>
            <a:r>
              <a:rPr lang="uk-UA" altLang="ru-RU" sz="1400" b="1"/>
              <a:t>Іван Падалка</a:t>
            </a:r>
            <a:endParaRPr lang="ru-RU" altLang="ru-RU" sz="1400" b="1"/>
          </a:p>
        </p:txBody>
      </p:sp>
      <p:sp>
        <p:nvSpPr>
          <p:cNvPr id="24585" name="TextBox 9"/>
          <p:cNvSpPr txBox="1">
            <a:spLocks noChangeArrowheads="1"/>
          </p:cNvSpPr>
          <p:nvPr/>
        </p:nvSpPr>
        <p:spPr bwMode="auto">
          <a:xfrm>
            <a:off x="1785938" y="1143000"/>
            <a:ext cx="5686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altLang="ru-RU"/>
              <a:t>Пошуки сучасного стилю вітчизняного мистецтва</a:t>
            </a:r>
            <a:r>
              <a:rPr lang="ru-RU" altLang="ru-RU"/>
              <a:t>, </a:t>
            </a:r>
          </a:p>
          <a:p>
            <a:pPr eaLnBrk="1" hangingPunct="1"/>
            <a:r>
              <a:rPr lang="ru-RU" altLang="ru-RU"/>
              <a:t>втілення національних т</a:t>
            </a:r>
            <a:r>
              <a:rPr lang="uk-UA" altLang="ru-RU"/>
              <a:t>радицій.</a:t>
            </a:r>
          </a:p>
          <a:p>
            <a:pPr eaLnBrk="1" hangingPunct="1"/>
            <a:endParaRPr lang="uk-UA" altLang="ru-RU" sz="800"/>
          </a:p>
          <a:p>
            <a:pPr eaLnBrk="1" hangingPunct="1"/>
            <a:r>
              <a:rPr lang="uk-UA" altLang="ru-RU"/>
              <a:t>Найважливіша роль серед засобів художньої мови </a:t>
            </a:r>
          </a:p>
          <a:p>
            <a:pPr eaLnBrk="1" hangingPunct="1"/>
            <a:r>
              <a:rPr lang="uk-UA" altLang="ru-RU"/>
              <a:t>відводилась </a:t>
            </a:r>
            <a:r>
              <a:rPr lang="uk-UA" altLang="ru-RU" b="1"/>
              <a:t>лінії.</a:t>
            </a:r>
          </a:p>
          <a:p>
            <a:pPr eaLnBrk="1" hangingPunct="1"/>
            <a:endParaRPr lang="uk-UA" altLang="ru-RU" b="1"/>
          </a:p>
          <a:p>
            <a:pPr eaLnBrk="1" hangingPunct="1"/>
            <a:r>
              <a:rPr lang="uk-UA" altLang="ru-RU" b="1"/>
              <a:t>         Монументальні розписи бойчуківців:</a:t>
            </a:r>
          </a:p>
          <a:p>
            <a:pPr eaLnBrk="1" hangingPunct="1"/>
            <a:r>
              <a:rPr lang="uk-UA" altLang="ru-RU"/>
              <a:t>         - </a:t>
            </a:r>
            <a:r>
              <a:rPr lang="uk-UA" altLang="ru-RU" i="1"/>
              <a:t>Луцькі казарми у Києві;</a:t>
            </a:r>
          </a:p>
          <a:p>
            <a:pPr eaLnBrk="1" hangingPunct="1"/>
            <a:r>
              <a:rPr lang="uk-UA" altLang="ru-RU" i="1"/>
              <a:t>         - санаторій поблизу  Одеси;</a:t>
            </a:r>
          </a:p>
          <a:p>
            <a:pPr eaLnBrk="1" hangingPunct="1"/>
            <a:r>
              <a:rPr lang="uk-UA" altLang="ru-RU" i="1"/>
              <a:t>         - Червонозаводський театр у Харкові.</a:t>
            </a:r>
          </a:p>
          <a:p>
            <a:pPr eaLnBrk="1" hangingPunct="1"/>
            <a:endParaRPr lang="uk-UA" altLang="ru-RU"/>
          </a:p>
          <a:p>
            <a:pPr eaLnBrk="1" hangingPunct="1"/>
            <a:r>
              <a:rPr lang="uk-UA" altLang="ru-RU"/>
              <a:t>         В </a:t>
            </a:r>
            <a:r>
              <a:rPr lang="uk-UA" altLang="ru-RU" b="1"/>
              <a:t>1937</a:t>
            </a:r>
            <a:r>
              <a:rPr lang="uk-UA" altLang="ru-RU"/>
              <a:t> році бойчуківці були розстріляні.</a:t>
            </a:r>
          </a:p>
          <a:p>
            <a:pPr eaLnBrk="1" hangingPunct="1"/>
            <a:endParaRPr lang="uk-UA" altLang="ru-RU"/>
          </a:p>
          <a:p>
            <a:pPr eaLnBrk="1" hangingPunct="1"/>
            <a:r>
              <a:rPr lang="uk-UA" altLang="ru-RU"/>
              <a:t>                           </a:t>
            </a:r>
            <a:r>
              <a:rPr lang="uk-UA" altLang="ru-RU" b="1"/>
              <a:t>Послідовники:</a:t>
            </a:r>
          </a:p>
          <a:p>
            <a:pPr eaLnBrk="1" hangingPunct="1"/>
            <a:r>
              <a:rPr lang="uk-UA" altLang="ru-RU"/>
              <a:t>          </a:t>
            </a:r>
            <a:r>
              <a:rPr lang="uk-UA" altLang="ru-RU" i="1"/>
              <a:t>Оксана Павленко, Олексій Кравченко,</a:t>
            </a:r>
          </a:p>
          <a:p>
            <a:pPr eaLnBrk="1" hangingPunct="1"/>
            <a:r>
              <a:rPr lang="uk-UA" altLang="ru-RU" i="1"/>
              <a:t>             Ярослава Музика, Микола Федюк, </a:t>
            </a:r>
          </a:p>
          <a:p>
            <a:pPr eaLnBrk="1" hangingPunct="1"/>
            <a:r>
              <a:rPr lang="uk-UA" altLang="ru-RU" i="1"/>
              <a:t>         Олександр Довгаль, Григорій Синиця.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-252413" y="1916113"/>
            <a:ext cx="6337301" cy="4941887"/>
          </a:xfrm>
        </p:spPr>
        <p:txBody>
          <a:bodyPr/>
          <a:lstStyle/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Піднесення охоплює також сферу українського музичного та театрального мистецтва. </a:t>
            </a:r>
          </a:p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В 1904 р. М. Лисенко започаткував у Києві музично-драматичну школу. </a:t>
            </a:r>
          </a:p>
        </p:txBody>
      </p:sp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447675"/>
            <a:ext cx="7793037" cy="1312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4000" b="1"/>
              <a:t>Українське театральне мистецтва</a:t>
            </a:r>
            <a:r>
              <a:rPr lang="uk-UA" altLang="ru-RU" sz="4000"/>
              <a:t> 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450" y="1412875"/>
            <a:ext cx="3257550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6659563" y="5876925"/>
            <a:ext cx="22336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ru-RU" sz="2400" b="1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М. Лисенко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xfrm>
            <a:off x="539750" y="2017713"/>
            <a:ext cx="8604250" cy="4886325"/>
          </a:xfrm>
        </p:spPr>
        <p:txBody>
          <a:bodyPr/>
          <a:lstStyle/>
          <a:p>
            <a:pPr marL="341313"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З 1907 р. в Києві почав діяти перший стаціонарний український театр </a:t>
            </a:r>
          </a:p>
          <a:p>
            <a:pPr marL="341313" indent="-341313" eaLnBrk="1" hangingPunct="1"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   </a:t>
            </a:r>
            <a:r>
              <a:rPr lang="uk-UA" altLang="ru-RU" b="1" smtClean="0"/>
              <a:t>М. Садовського</a:t>
            </a:r>
            <a:r>
              <a:rPr lang="uk-UA" altLang="ru-RU" smtClean="0"/>
              <a:t>; </a:t>
            </a:r>
          </a:p>
          <a:p>
            <a:pPr marL="341313"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В 1915 р. організував</a:t>
            </a:r>
            <a:r>
              <a:rPr lang="en-US" altLang="ru-RU" smtClean="0"/>
              <a:t> </a:t>
            </a:r>
            <a:r>
              <a:rPr lang="uk-UA" altLang="ru-RU" b="1" smtClean="0"/>
              <a:t>І.Мар'яненко</a:t>
            </a:r>
            <a:r>
              <a:rPr lang="uk-UA" altLang="ru-RU" smtClean="0"/>
              <a:t>  Товариство українських акторів;</a:t>
            </a:r>
          </a:p>
          <a:p>
            <a:pPr marL="341313"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Почали діяти численні театри і трупи як в Наддніпрянській Україні так і в Галичині.</a:t>
            </a:r>
          </a:p>
          <a:p>
            <a:pPr marL="341313" indent="-341313" eaLnBrk="1" hangingPunct="1">
              <a:buClr>
                <a:srgbClr val="3333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uk-UA" altLang="ru-RU" smtClean="0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447675"/>
            <a:ext cx="7793037" cy="13128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4000" b="1"/>
              <a:t>Українське театральне мистецтва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6516688" cy="4941887"/>
          </a:xfrm>
        </p:spPr>
        <p:txBody>
          <a:bodyPr/>
          <a:lstStyle/>
          <a:p>
            <a:pPr marL="341313" indent="-341313" algn="ctr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"Поворотом до Європи" оголошує головний напрям своєї творчої діяльності видатний режисер-новатор </a:t>
            </a:r>
            <a:r>
              <a:rPr lang="uk-UA" altLang="ru-RU" b="1" smtClean="0"/>
              <a:t>Лесь Курбас</a:t>
            </a:r>
            <a:r>
              <a:rPr lang="uk-UA" altLang="ru-RU" i="1" smtClean="0"/>
              <a:t> </a:t>
            </a:r>
            <a:r>
              <a:rPr lang="uk-UA" altLang="ru-RU" smtClean="0"/>
              <a:t>(1887-1937). </a:t>
            </a:r>
          </a:p>
          <a:p>
            <a:pPr marL="341313" indent="-341313" algn="ctr" eaLnBrk="1" hangingPunct="1">
              <a:lnSpc>
                <a:spcPct val="90000"/>
              </a:lnSpc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У </a:t>
            </a:r>
            <a:r>
              <a:rPr lang="uk-UA" altLang="ru-RU" b="1" smtClean="0"/>
              <a:t>"Молодому театрі"</a:t>
            </a:r>
            <a:r>
              <a:rPr lang="uk-UA" altLang="ru-RU" smtClean="0"/>
              <a:t> (1916) вівся інтенсивний пошук нових експресивних засобів сценічної дії, яка відбивала б ритм сучасної епохи. </a:t>
            </a:r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61595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Театр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725" y="0"/>
            <a:ext cx="2708275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372225" y="3789363"/>
            <a:ext cx="27717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ru-RU" sz="2800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У 1922 р. створений театр </a:t>
            </a:r>
            <a:r>
              <a:rPr lang="uk-UA" altLang="ru-RU" sz="2800" b="1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“Березіль”</a:t>
            </a:r>
            <a:r>
              <a:rPr lang="uk-UA" altLang="ru-RU" sz="2400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В 1922 р. в Харкові під керівництвом </a:t>
            </a:r>
            <a:r>
              <a:rPr lang="uk-UA" altLang="ru-RU" b="1" smtClean="0"/>
              <a:t>С.Пилипенка</a:t>
            </a:r>
            <a:r>
              <a:rPr lang="uk-UA" altLang="ru-RU" smtClean="0"/>
              <a:t> організовано спілку селянських письменників </a:t>
            </a:r>
            <a:r>
              <a:rPr lang="uk-UA" altLang="ru-RU" b="1" i="1" smtClean="0"/>
              <a:t>"Плуг",</a:t>
            </a:r>
            <a:r>
              <a:rPr lang="uk-UA" altLang="ru-RU" smtClean="0"/>
              <a:t> активістами якої були </a:t>
            </a:r>
            <a:r>
              <a:rPr lang="uk-UA" altLang="ru-RU" b="1" smtClean="0"/>
              <a:t>А. Головко, О.Копиленко, П. Панч, В. Минко.</a:t>
            </a:r>
            <a:r>
              <a:rPr lang="uk-UA" altLang="ru-RU" smtClean="0"/>
              <a:t> </a:t>
            </a:r>
          </a:p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В 1923 р. </a:t>
            </a:r>
            <a:r>
              <a:rPr lang="uk-UA" altLang="ru-RU" b="1" smtClean="0"/>
              <a:t>В.</a:t>
            </a:r>
            <a:r>
              <a:rPr lang="uk-UA" altLang="ru-RU" smtClean="0"/>
              <a:t> </a:t>
            </a:r>
            <a:r>
              <a:rPr lang="uk-UA" altLang="ru-RU" b="1" smtClean="0"/>
              <a:t>Еллан-Блакитний</a:t>
            </a:r>
            <a:r>
              <a:rPr lang="uk-UA" altLang="ru-RU" smtClean="0"/>
              <a:t> організував спілку пролетарських письменників </a:t>
            </a:r>
            <a:r>
              <a:rPr lang="uk-UA" altLang="ru-RU" b="1" i="1" smtClean="0"/>
              <a:t>"Гарт"</a:t>
            </a:r>
            <a:r>
              <a:rPr lang="uk-UA" altLang="ru-RU" smtClean="0"/>
              <a:t>  до якої входили </a:t>
            </a:r>
            <a:r>
              <a:rPr lang="uk-UA" altLang="ru-RU" b="1" smtClean="0"/>
              <a:t>М. Йогансен, В. Сосюра, П. Тичина, М.Хвильовий.</a:t>
            </a:r>
            <a:r>
              <a:rPr lang="uk-UA" altLang="ru-RU" smtClean="0"/>
              <a:t> </a:t>
            </a:r>
          </a:p>
        </p:txBody>
      </p:sp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61595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Розвиток літератури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6227763" cy="4840287"/>
          </a:xfrm>
        </p:spPr>
        <p:txBody>
          <a:bodyPr/>
          <a:lstStyle/>
          <a:p>
            <a:pPr marL="341313" indent="-341313" algn="ctr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800" smtClean="0"/>
              <a:t>Одним з найвидатніших літературних об'єднань 20-х років є </a:t>
            </a:r>
            <a:r>
              <a:rPr lang="uk-UA" altLang="ru-RU" sz="2800" b="1" smtClean="0"/>
              <a:t>ВАПЛІТЕ (Вільна академія пролетарської літератури) створене у</a:t>
            </a:r>
            <a:r>
              <a:rPr lang="uk-UA" altLang="ru-RU" sz="2800" smtClean="0"/>
              <a:t> </a:t>
            </a:r>
            <a:r>
              <a:rPr lang="uk-UA" altLang="ru-RU" sz="2800" b="1" smtClean="0"/>
              <a:t>1925р.</a:t>
            </a:r>
            <a:r>
              <a:rPr lang="uk-UA" altLang="ru-RU" sz="2800" smtClean="0"/>
              <a:t> </a:t>
            </a:r>
          </a:p>
          <a:p>
            <a:pPr marL="341313" indent="-341313" algn="ctr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800" smtClean="0"/>
              <a:t>До її складу  увійшла блискуча плеяда літераторів, серед яких були  </a:t>
            </a:r>
            <a:r>
              <a:rPr lang="uk-UA" altLang="ru-RU" sz="2800" b="1" smtClean="0"/>
              <a:t>М. Куліш, М. Бажан, П. Тичина, П. Панч, Ю. Смолич, О. Досвітній, Г. Епік</a:t>
            </a:r>
            <a:r>
              <a:rPr lang="uk-UA" altLang="ru-RU" sz="2800" smtClean="0"/>
              <a:t>.</a:t>
            </a:r>
          </a:p>
        </p:txBody>
      </p:sp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61595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Література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113" y="476250"/>
            <a:ext cx="3036887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6084888" y="4724400"/>
            <a:ext cx="3059112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ru-RU" sz="2800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Очолив ВАПЛІТЕ </a:t>
            </a:r>
          </a:p>
          <a:p>
            <a:pPr algn="ctr">
              <a:lnSpc>
                <a:spcPct val="90000"/>
              </a:lnSpc>
              <a:spcBef>
                <a:spcPts val="700"/>
              </a:spcBef>
              <a:buSzPct val="6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ru-RU" sz="2800" b="1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М.Хвильовий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5472112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200" smtClean="0"/>
              <a:t>Створено задушливу атмосферу навколо М. Хвильового.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200" smtClean="0"/>
              <a:t>Полемічний заклик </a:t>
            </a:r>
            <a:r>
              <a:rPr lang="uk-UA" altLang="ru-RU" sz="2200" b="1" smtClean="0"/>
              <a:t>"Геть від Москви"</a:t>
            </a:r>
            <a:r>
              <a:rPr lang="uk-UA" altLang="ru-RU" sz="2200" smtClean="0"/>
              <a:t> з орієнтацією на </a:t>
            </a:r>
            <a:r>
              <a:rPr lang="uk-UA" altLang="ru-RU" sz="2200" b="1" smtClean="0"/>
              <a:t>"психологічну Європу",</a:t>
            </a:r>
            <a:r>
              <a:rPr lang="uk-UA" altLang="ru-RU" sz="2200" smtClean="0"/>
              <a:t> були всіляко перекручені та інкриміновані Хвильовому як буржуазний націоналізм. 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200" smtClean="0"/>
              <a:t>Свої думки він відстоював у блискучих полемічних статтях </a:t>
            </a:r>
            <a:r>
              <a:rPr lang="uk-UA" altLang="ru-RU" sz="2200" b="1" i="1" smtClean="0"/>
              <a:t>"Думки проти течії",</a:t>
            </a:r>
            <a:r>
              <a:rPr lang="uk-UA" altLang="ru-RU" sz="2200" b="1" smtClean="0"/>
              <a:t> </a:t>
            </a:r>
            <a:r>
              <a:rPr lang="uk-UA" altLang="ru-RU" sz="2200" b="1" i="1" smtClean="0"/>
              <a:t>"Камо грядеші?"</a:t>
            </a:r>
            <a:r>
              <a:rPr lang="uk-UA" altLang="ru-RU" sz="2200" smtClean="0"/>
              <a:t> .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200" smtClean="0"/>
              <a:t>Тоталітарна влада заборонила  памфлет </a:t>
            </a:r>
            <a:r>
              <a:rPr lang="uk-UA" altLang="ru-RU" sz="2200" b="1" smtClean="0"/>
              <a:t>"Україна чи Малоросія?"</a:t>
            </a:r>
            <a:r>
              <a:rPr lang="uk-UA" altLang="ru-RU" sz="2200" smtClean="0"/>
              <a:t>, який став відомим лише в 1990 р. </a:t>
            </a: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-77788"/>
            <a:ext cx="8459787" cy="11303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2800" b="1"/>
              <a:t>На межі 20-30-х років ситуація в українській культурі докорінно змінилася.</a:t>
            </a:r>
            <a:r>
              <a:rPr lang="uk-UA" altLang="ru-RU" sz="40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9144000" cy="5472112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200" smtClean="0"/>
              <a:t>Створено задушливу атмосферу навколо М. Хвильового.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200" smtClean="0"/>
              <a:t>Полемічний заклик </a:t>
            </a:r>
            <a:r>
              <a:rPr lang="uk-UA" altLang="ru-RU" sz="2200" b="1" smtClean="0"/>
              <a:t>"Геть від Москви"</a:t>
            </a:r>
            <a:r>
              <a:rPr lang="uk-UA" altLang="ru-RU" sz="2200" smtClean="0"/>
              <a:t> з орієнтацією на </a:t>
            </a:r>
            <a:r>
              <a:rPr lang="uk-UA" altLang="ru-RU" sz="2200" b="1" smtClean="0"/>
              <a:t>"психологічну Європу",</a:t>
            </a:r>
            <a:r>
              <a:rPr lang="uk-UA" altLang="ru-RU" sz="2200" smtClean="0"/>
              <a:t> були всіляко перекручені та інкриміновані Хвильовому як буржуазний націоналізм. 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200" smtClean="0"/>
              <a:t>Свої думки він відстоював у блискучих полемічних статтях </a:t>
            </a:r>
            <a:r>
              <a:rPr lang="uk-UA" altLang="ru-RU" sz="2200" b="1" i="1" smtClean="0"/>
              <a:t>"Думки проти течії",</a:t>
            </a:r>
            <a:r>
              <a:rPr lang="uk-UA" altLang="ru-RU" sz="2200" b="1" smtClean="0"/>
              <a:t> </a:t>
            </a:r>
            <a:r>
              <a:rPr lang="uk-UA" altLang="ru-RU" sz="2200" b="1" i="1" smtClean="0"/>
              <a:t>"Камо грядеші?"</a:t>
            </a:r>
            <a:r>
              <a:rPr lang="uk-UA" altLang="ru-RU" sz="2200" smtClean="0"/>
              <a:t> .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200" smtClean="0"/>
              <a:t>Тоталітарна влада заборонила  памфлет </a:t>
            </a:r>
            <a:r>
              <a:rPr lang="uk-UA" altLang="ru-RU" sz="2200" b="1" smtClean="0"/>
              <a:t>"Україна чи Малоросія?"</a:t>
            </a:r>
            <a:r>
              <a:rPr lang="uk-UA" altLang="ru-RU" sz="2200" smtClean="0"/>
              <a:t>, який став відомим лише в 1990 р. </a:t>
            </a:r>
          </a:p>
        </p:txBody>
      </p:sp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-77788"/>
            <a:ext cx="8459787" cy="11303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2800" b="1"/>
              <a:t>На межі 20-30-х років ситуація в українській культурі докорінно змінилася.</a:t>
            </a:r>
            <a:r>
              <a:rPr lang="uk-UA" altLang="ru-RU" sz="40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0" y="2060575"/>
            <a:ext cx="9144000" cy="5040313"/>
          </a:xfrm>
        </p:spPr>
        <p:txBody>
          <a:bodyPr/>
          <a:lstStyle/>
          <a:p>
            <a:pPr indent="-341313" algn="ctr" eaLnBrk="1" hangingPunct="1"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mtClean="0"/>
              <a:t>До її лав у різний час входили поети </a:t>
            </a:r>
          </a:p>
          <a:p>
            <a:pPr indent="-341313" algn="ctr" eaLnBrk="1" hangingPunct="1"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mtClean="0"/>
              <a:t>   </a:t>
            </a:r>
            <a:r>
              <a:rPr lang="uk-UA" altLang="ru-RU" b="1" smtClean="0"/>
              <a:t>О. Слісаренко, М. Терещенко, М. Бажан, В. Поліщук, критик В. Коряк.</a:t>
            </a:r>
            <a:r>
              <a:rPr lang="uk-UA" altLang="ru-RU" smtClean="0"/>
              <a:t> </a:t>
            </a:r>
          </a:p>
          <a:p>
            <a:pPr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mtClean="0"/>
              <a:t>Пропагували урбанізацію культури,</a:t>
            </a:r>
          </a:p>
          <a:p>
            <a:pPr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mtClean="0"/>
              <a:t>захоплювались технікою і виробництвом,</a:t>
            </a:r>
          </a:p>
          <a:p>
            <a:pPr indent="-341313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altLang="ru-RU" smtClean="0"/>
              <a:t>футуристи інколи войовничо нападали на прихильників традиційних художніх течій. </a:t>
            </a:r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14351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2400" b="1"/>
              <a:t>Течію авангардизму в українській літературі 20-х років найяскравіше репрезентували футуристи на чолі з </a:t>
            </a:r>
            <a:br>
              <a:rPr lang="uk-UA" altLang="ru-RU" sz="2400" b="1"/>
            </a:br>
            <a:r>
              <a:rPr lang="uk-UA" altLang="ru-RU" sz="2400" b="1"/>
              <a:t>М. Семенком</a:t>
            </a:r>
            <a:r>
              <a:rPr lang="uk-UA" altLang="ru-RU" sz="2400"/>
              <a:t>.</a:t>
            </a:r>
            <a:r>
              <a:rPr lang="uk-UA" altLang="ru-RU" sz="400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0" y="1773238"/>
            <a:ext cx="5724525" cy="5084762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800" smtClean="0"/>
              <a:t>Неокласики були найменш заангажованими в радянській дійсності. 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800" smtClean="0"/>
              <a:t>У їхній творчості відсутні революційні і соціальні мотиви.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800" smtClean="0"/>
              <a:t>До їх складу входили </a:t>
            </a:r>
            <a:r>
              <a:rPr lang="uk-UA" altLang="ru-RU" sz="2800" b="1" smtClean="0"/>
              <a:t>М.Драй-Хмара, П.Филипович, О.Бургардт( Юрій Клен), М.Рильський.</a:t>
            </a:r>
          </a:p>
        </p:txBody>
      </p:sp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61595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Неокласики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063" y="0"/>
            <a:ext cx="33099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5940425" y="4941888"/>
            <a:ext cx="3203575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ru-RU" sz="2800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На чолі неокласиків стояв </a:t>
            </a:r>
            <a:r>
              <a:rPr lang="uk-UA" altLang="ru-RU" sz="2800" b="1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Микола Зеров.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706437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ru-RU" sz="3600" b="1">
                <a:solidFill>
                  <a:schemeClr val="bg1"/>
                </a:solidFill>
              </a:rPr>
              <a:t>Національно-культурне відродження</a:t>
            </a:r>
            <a:endParaRPr lang="ru-RU" altLang="ru-RU" sz="3600" b="1">
              <a:solidFill>
                <a:schemeClr val="bg1"/>
              </a:solidFill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213" y="998538"/>
            <a:ext cx="8713787" cy="493395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 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dirty="0">
                <a:solidFill>
                  <a:schemeClr val="bg1"/>
                </a:solidFill>
              </a:rPr>
              <a:t>За словами І.Франка, нова генерація прагнула </a:t>
            </a:r>
            <a:r>
              <a:rPr lang="uk-UA" altLang="ru-RU" sz="3600" i="1" dirty="0">
                <a:solidFill>
                  <a:schemeClr val="bg1"/>
                </a:solidFill>
              </a:rPr>
              <a:t>"цілком модерним європейським способом зобразити своєрідність життя українського народу".</a:t>
            </a:r>
            <a:r>
              <a:rPr lang="uk-UA" altLang="ru-RU" sz="3600" dirty="0">
                <a:solidFill>
                  <a:schemeClr val="bg1"/>
                </a:solidFill>
              </a:rPr>
              <a:t> </a:t>
            </a: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 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dirty="0">
                <a:solidFill>
                  <a:schemeClr val="bg1"/>
                </a:solidFill>
              </a:rPr>
              <a:t>Дістають визнання – </a:t>
            </a:r>
          </a:p>
          <a:p>
            <a:pPr marL="341313" indent="-341313" eaLnBrk="1" fontAlgn="auto" hangingPunct="1">
              <a:spcBef>
                <a:spcPts val="700"/>
              </a:spcBef>
              <a:spcAft>
                <a:spcPts val="0"/>
              </a:spcAft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 dirty="0" smtClean="0">
                <a:solidFill>
                  <a:schemeClr val="bg1"/>
                </a:solidFill>
              </a:rPr>
              <a:t>М</a:t>
            </a:r>
            <a:r>
              <a:rPr lang="uk-UA" altLang="ru-RU" sz="3600" b="1" dirty="0">
                <a:solidFill>
                  <a:schemeClr val="bg1"/>
                </a:solidFill>
              </a:rPr>
              <a:t>. Яцків, Г. Чупринка,  </a:t>
            </a:r>
          </a:p>
          <a:p>
            <a:pPr marL="341313" indent="-341313" eaLnBrk="1" fontAlgn="auto" hangingPunct="1">
              <a:spcBef>
                <a:spcPts val="700"/>
              </a:spcBef>
              <a:spcAft>
                <a:spcPts val="0"/>
              </a:spcAft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 dirty="0" smtClean="0">
                <a:solidFill>
                  <a:schemeClr val="bg1"/>
                </a:solidFill>
              </a:rPr>
              <a:t>Б</a:t>
            </a:r>
            <a:r>
              <a:rPr lang="uk-UA" altLang="ru-RU" sz="3600" b="1" dirty="0">
                <a:solidFill>
                  <a:schemeClr val="bg1"/>
                </a:solidFill>
              </a:rPr>
              <a:t>. Лепкий, М. Рильський</a:t>
            </a:r>
            <a:r>
              <a:rPr lang="uk-UA" altLang="ru-RU" sz="3600" b="1" dirty="0" smtClean="0">
                <a:solidFill>
                  <a:schemeClr val="bg1"/>
                </a:solidFill>
              </a:rPr>
              <a:t>,</a:t>
            </a:r>
          </a:p>
          <a:p>
            <a:pPr marL="341313" indent="-341313" eaLnBrk="1" fontAlgn="auto" hangingPunct="1">
              <a:spcBef>
                <a:spcPts val="700"/>
              </a:spcBef>
              <a:spcAft>
                <a:spcPts val="0"/>
              </a:spcAft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600" b="1" dirty="0" smtClean="0">
                <a:solidFill>
                  <a:schemeClr val="bg1"/>
                </a:solidFill>
              </a:rPr>
              <a:t> </a:t>
            </a:r>
            <a:r>
              <a:rPr lang="uk-UA" altLang="ru-RU" sz="3600" b="1" dirty="0">
                <a:solidFill>
                  <a:schemeClr val="bg1"/>
                </a:solidFill>
              </a:rPr>
              <a:t>П. Тичина</a:t>
            </a:r>
            <a:r>
              <a:rPr lang="uk-UA" altLang="ru-RU" sz="3600" dirty="0">
                <a:solidFill>
                  <a:schemeClr val="bg1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ru-RU" altLang="ru-RU" u="sng" dirty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575" y="3213100"/>
            <a:ext cx="3014663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9144000" cy="4941887"/>
          </a:xfrm>
        </p:spPr>
        <p:txBody>
          <a:bodyPr/>
          <a:lstStyle/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Із середини двадцятих років українська тематика почала визначати розвиток </a:t>
            </a:r>
            <a:r>
              <a:rPr lang="uk-UA" altLang="ru-RU" b="1" smtClean="0"/>
              <a:t>кінематографу - </a:t>
            </a:r>
            <a:r>
              <a:rPr lang="uk-UA" altLang="ru-RU" smtClean="0"/>
              <a:t>у цей час переживав період розквіту.</a:t>
            </a:r>
          </a:p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Найпотужнішими були центри кіновиробництва в Одесі, Києві, Харкові. </a:t>
            </a:r>
          </a:p>
          <a:p>
            <a:pPr marL="341313" indent="-341313" eaLnBrk="1" hangingPunct="1"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uk-UA" altLang="ru-RU" smtClean="0"/>
          </a:p>
        </p:txBody>
      </p:sp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61595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Кінематограф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0" y="1844675"/>
            <a:ext cx="6011863" cy="5070475"/>
          </a:xfrm>
        </p:spPr>
        <p:txBody>
          <a:bodyPr/>
          <a:lstStyle/>
          <a:p>
            <a:pPr marL="341313" indent="-341313" algn="ctr" eaLnBrk="1" hangingPunct="1"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mtClean="0"/>
              <a:t>Фільми </a:t>
            </a:r>
            <a:r>
              <a:rPr lang="uk-UA" altLang="ru-RU" b="1" smtClean="0"/>
              <a:t>Олександра Довженка</a:t>
            </a:r>
            <a:r>
              <a:rPr lang="uk-UA" altLang="ru-RU" i="1" smtClean="0"/>
              <a:t> </a:t>
            </a:r>
            <a:r>
              <a:rPr lang="uk-UA" altLang="ru-RU" smtClean="0"/>
              <a:t>(1894-1956) </a:t>
            </a:r>
            <a:r>
              <a:rPr lang="uk-UA" altLang="ru-RU" b="1" smtClean="0"/>
              <a:t>"Звенигора"</a:t>
            </a:r>
            <a:r>
              <a:rPr lang="uk-UA" altLang="ru-RU" smtClean="0"/>
              <a:t> (1928), </a:t>
            </a:r>
            <a:r>
              <a:rPr lang="uk-UA" altLang="ru-RU" b="1" smtClean="0"/>
              <a:t>"Арсенал"</a:t>
            </a:r>
            <a:r>
              <a:rPr lang="uk-UA" altLang="ru-RU" smtClean="0"/>
              <a:t> (1929), </a:t>
            </a:r>
            <a:r>
              <a:rPr lang="uk-UA" altLang="ru-RU" b="1" smtClean="0"/>
              <a:t>"Земля"</a:t>
            </a:r>
            <a:r>
              <a:rPr lang="uk-UA" altLang="ru-RU" smtClean="0"/>
              <a:t> (1930), </a:t>
            </a:r>
            <a:r>
              <a:rPr lang="uk-UA" altLang="ru-RU" b="1" smtClean="0"/>
              <a:t>"Іван"</a:t>
            </a:r>
            <a:r>
              <a:rPr lang="uk-UA" altLang="ru-RU" smtClean="0"/>
              <a:t> (1932) - це шедеври світового кіно, їх новаторська мова поєднує поетику і гуманізм із яскравою експресією.</a:t>
            </a:r>
          </a:p>
          <a:p>
            <a:pPr marL="341313" indent="-341313" eaLnBrk="1" hangingPunct="1">
              <a:buClr>
                <a:srgbClr val="3333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uk-UA" altLang="ru-RU" smtClean="0"/>
          </a:p>
        </p:txBody>
      </p:sp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403225"/>
            <a:ext cx="7793037" cy="86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Кінематограф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1550" y="1268413"/>
            <a:ext cx="3092450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6643688" y="6035675"/>
            <a:ext cx="20367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ru-RU" sz="2400" b="1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Олександр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altLang="ru-RU" sz="2400" b="1">
                <a:solidFill>
                  <a:srgbClr val="000000"/>
                </a:solidFill>
                <a:latin typeface="Tahoma" pitchFamily="32" charset="0"/>
                <a:ea typeface="WenQuanYi Micro Hei" charset="0"/>
                <a:cs typeface="WenQuanYi Micro Hei" charset="0"/>
              </a:rPr>
              <a:t>Довженко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8955088" cy="4840287"/>
          </a:xfrm>
        </p:spPr>
        <p:txBody>
          <a:bodyPr/>
          <a:lstStyle/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800" smtClean="0"/>
              <a:t>Навіть в архітектурі національні художні мотиви майже не використовувалися до середини 50-х років.</a:t>
            </a:r>
          </a:p>
          <a:p>
            <a:pPr marL="341313" indent="-341313" eaLnBrk="1" hangingPunct="1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2800" smtClean="0"/>
              <a:t>В Києві в 30-х роках знищено </a:t>
            </a:r>
            <a:r>
              <a:rPr lang="uk-UA" altLang="ru-RU" sz="2800" b="1" i="1" smtClean="0"/>
              <a:t>Михайлівський золотоверхий монастир </a:t>
            </a:r>
            <a:r>
              <a:rPr lang="uk-UA" altLang="ru-RU" sz="2800" smtClean="0"/>
              <a:t>(XII ст.), </a:t>
            </a:r>
            <a:r>
              <a:rPr lang="uk-UA" altLang="ru-RU" sz="2800" b="1" i="1" smtClean="0"/>
              <a:t>церкву Богородиці Пирогощі на Подолі</a:t>
            </a:r>
            <a:r>
              <a:rPr lang="uk-UA" altLang="ru-RU" sz="2800" smtClean="0"/>
              <a:t>, оспівану в "Слові о полку Ігоревім", один з кращих зразків українського бароко - </a:t>
            </a:r>
            <a:r>
              <a:rPr lang="uk-UA" altLang="ru-RU" sz="2800" b="1" i="1" smtClean="0"/>
              <a:t>Микільський воєнний собор</a:t>
            </a:r>
            <a:r>
              <a:rPr lang="uk-UA" altLang="ru-RU" sz="2800" smtClean="0"/>
              <a:t> (XVII ст.), </a:t>
            </a:r>
            <a:r>
              <a:rPr lang="uk-UA" altLang="ru-RU" sz="2800" b="1" i="1" smtClean="0"/>
              <a:t>пам'ятник княгині Ользі</a:t>
            </a:r>
          </a:p>
        </p:txBody>
      </p:sp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1150938" y="615950"/>
            <a:ext cx="77930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b="1"/>
              <a:t>Архітектура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388350" cy="17605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altLang="ru-RU" sz="2800" b="1">
                <a:latin typeface="Arial Rounded MT Bold" pitchFamily="32" charset="0"/>
              </a:rPr>
              <a:t>Пам'ятник княгині Ользі скульптора Кавалерідзе споруджений</a:t>
            </a:r>
            <a:br>
              <a:rPr lang="uk-UA" altLang="ru-RU" sz="2800" b="1">
                <a:latin typeface="Arial Rounded MT Bold" pitchFamily="32" charset="0"/>
              </a:rPr>
            </a:br>
            <a:r>
              <a:rPr lang="uk-UA" altLang="ru-RU" sz="2800" b="1">
                <a:latin typeface="Arial Rounded MT Bold" pitchFamily="32" charset="0"/>
              </a:rPr>
              <a:t> в Києві 1911 р. і у 30-х ХХ ст. зруйнований.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781175"/>
            <a:ext cx="676910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435975" cy="850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sz="3600">
                <a:solidFill>
                  <a:schemeClr val="accent2"/>
                </a:solidFill>
              </a:rPr>
              <a:t>Будівля Національного банку </a:t>
            </a:r>
            <a:br>
              <a:rPr lang="uk-UA" altLang="ru-RU" sz="3600">
                <a:solidFill>
                  <a:schemeClr val="accent2"/>
                </a:solidFill>
              </a:rPr>
            </a:br>
            <a:r>
              <a:rPr lang="uk-UA" altLang="ru-RU" sz="3600">
                <a:solidFill>
                  <a:schemeClr val="accent2"/>
                </a:solidFill>
              </a:rPr>
              <a:t>у Києві(арх.Скобелєв, О.Вербицький)</a:t>
            </a:r>
            <a:endParaRPr lang="ru-RU" altLang="ru-RU" sz="3600">
              <a:solidFill>
                <a:schemeClr val="accent2"/>
              </a:solidFill>
            </a:endParaRPr>
          </a:p>
        </p:txBody>
      </p:sp>
      <p:pic>
        <p:nvPicPr>
          <p:cNvPr id="38915" name="Picture 3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30" t="19798" r="31688" b="20714"/>
          <a:stretch>
            <a:fillRect/>
          </a:stretch>
        </p:blipFill>
        <p:spPr bwMode="auto">
          <a:xfrm>
            <a:off x="827088" y="1484313"/>
            <a:ext cx="748823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3600">
                <a:solidFill>
                  <a:schemeClr val="accent2"/>
                </a:solidFill>
              </a:rPr>
              <a:t>Бессарабський ринок у Києві (арх.Г.Гай)</a:t>
            </a:r>
            <a:endParaRPr lang="ru-RU" altLang="ru-RU" sz="3600">
              <a:solidFill>
                <a:schemeClr val="accent2"/>
              </a:solidFill>
            </a:endParaRP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24" t="30273" r="31100" b="23210"/>
          <a:stretch>
            <a:fillRect/>
          </a:stretch>
        </p:blipFill>
        <p:spPr bwMode="auto">
          <a:xfrm>
            <a:off x="971550" y="1484313"/>
            <a:ext cx="756126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altLang="ru-RU" sz="3600">
                <a:solidFill>
                  <a:schemeClr val="accent2"/>
                </a:solidFill>
              </a:rPr>
              <a:t>Український державний краєзнавчий музей у Полтаві (арх. В.Кричевський)</a:t>
            </a:r>
            <a:endParaRPr lang="ru-RU" altLang="ru-RU" sz="3600">
              <a:solidFill>
                <a:schemeClr val="accent2"/>
              </a:solidFill>
            </a:endParaRPr>
          </a:p>
        </p:txBody>
      </p:sp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401" t="31462" r="32451" b="24821"/>
          <a:stretch>
            <a:fillRect/>
          </a:stretch>
        </p:blipFill>
        <p:spPr bwMode="auto">
          <a:xfrm>
            <a:off x="1042988" y="1557338"/>
            <a:ext cx="74168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altLang="ru-RU" sz="3600">
                <a:solidFill>
                  <a:schemeClr val="accent2"/>
                </a:solidFill>
              </a:rPr>
              <a:t>Харківське художнє училище </a:t>
            </a:r>
            <a:br>
              <a:rPr lang="uk-UA" altLang="ru-RU" sz="3600">
                <a:solidFill>
                  <a:schemeClr val="accent2"/>
                </a:solidFill>
              </a:rPr>
            </a:br>
            <a:r>
              <a:rPr lang="uk-UA" altLang="ru-RU" sz="3600">
                <a:solidFill>
                  <a:schemeClr val="accent2"/>
                </a:solidFill>
              </a:rPr>
              <a:t>(арх. К.Жуков, М.Пискунов)</a:t>
            </a:r>
            <a:endParaRPr lang="ru-RU" altLang="ru-RU" sz="3600">
              <a:solidFill>
                <a:schemeClr val="accent2"/>
              </a:solidFill>
            </a:endParaRPr>
          </a:p>
        </p:txBody>
      </p:sp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91197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3251200" cy="2241550"/>
          </a:xfrm>
        </p:spPr>
      </p:pic>
      <p:sp>
        <p:nvSpPr>
          <p:cNvPr id="43011" name="WordArt 5"/>
          <p:cNvSpPr>
            <a:spLocks noChangeArrowheads="1" noChangeShapeType="1" noTextEdit="1"/>
          </p:cNvSpPr>
          <p:nvPr/>
        </p:nvSpPr>
        <p:spPr bwMode="auto">
          <a:xfrm>
            <a:off x="3906838" y="476250"/>
            <a:ext cx="47688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i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Владислав Городецький</a:t>
            </a: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3779838" y="1052513"/>
            <a:ext cx="4968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/>
              <a:t>(1863—1930)</a:t>
            </a:r>
          </a:p>
          <a:p>
            <a:r>
              <a:rPr lang="ru-RU" altLang="ru-RU" b="1"/>
              <a:t>Російський та польський архітектор, підприємець, меценат. Автор будинку з химерами та Собору святого Миколая в Києві. Прозваний «київським Гауді».</a:t>
            </a:r>
          </a:p>
        </p:txBody>
      </p:sp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2741613"/>
            <a:ext cx="521970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8" y="2708275"/>
            <a:ext cx="30575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981075"/>
            <a:ext cx="3311525" cy="2201863"/>
          </a:xfrm>
        </p:spPr>
      </p:pic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3394075" y="333375"/>
            <a:ext cx="391477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Живопис і графіка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981075"/>
            <a:ext cx="23606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659563" y="3429000"/>
            <a:ext cx="216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Портрет невідомої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328988" y="3213100"/>
            <a:ext cx="2251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Біле і чорне. Панно</a:t>
            </a:r>
          </a:p>
        </p:txBody>
      </p:sp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716338"/>
            <a:ext cx="25336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1835150" y="6086475"/>
            <a:ext cx="15446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Жовта квітка</a:t>
            </a:r>
          </a:p>
        </p:txBody>
      </p:sp>
      <p:pic>
        <p:nvPicPr>
          <p:cNvPr id="8201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220345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250825" y="3246438"/>
            <a:ext cx="17065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Михайло Жук</a:t>
            </a:r>
          </a:p>
          <a:p>
            <a:r>
              <a:rPr lang="ru-RU" altLang="ru-RU"/>
              <a:t> Фотопортрет</a:t>
            </a:r>
          </a:p>
        </p:txBody>
      </p:sp>
      <p:pic>
        <p:nvPicPr>
          <p:cNvPr id="8203" name="Picture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4005263"/>
            <a:ext cx="27416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7308850" y="5157788"/>
            <a:ext cx="11303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Портрет </a:t>
            </a:r>
          </a:p>
          <a:p>
            <a:r>
              <a:rPr lang="ru-RU" altLang="ru-RU"/>
              <a:t>Богдана </a:t>
            </a:r>
          </a:p>
          <a:p>
            <a:r>
              <a:rPr lang="ru-RU" altLang="ru-RU"/>
              <a:t>Лепкого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663" y="476250"/>
            <a:ext cx="8713787" cy="12611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altLang="ru-RU" sz="3600" b="1" dirty="0">
                <a:solidFill>
                  <a:schemeClr val="bg1"/>
                </a:solidFill>
              </a:rPr>
              <a:t>Яскраві особистості європейського рівня постають у цей час в українському мистецтві</a:t>
            </a:r>
            <a:endParaRPr lang="uk-UA" sz="2400" b="1" dirty="0">
              <a:solidFill>
                <a:schemeClr val="bg1"/>
              </a:solidFill>
            </a:endParaRP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200" b="1" i="1" dirty="0">
                <a:solidFill>
                  <a:schemeClr val="bg1"/>
                </a:solidFill>
              </a:rPr>
              <a:t>Олена </a:t>
            </a:r>
            <a:r>
              <a:rPr lang="uk-UA" altLang="ru-RU" sz="3200" b="1" i="1" dirty="0" err="1">
                <a:solidFill>
                  <a:schemeClr val="bg1"/>
                </a:solidFill>
              </a:rPr>
              <a:t>Кульчицька</a:t>
            </a:r>
            <a:r>
              <a:rPr lang="uk-UA" altLang="ru-RU" sz="3200" i="1" dirty="0">
                <a:solidFill>
                  <a:schemeClr val="bg1"/>
                </a:solidFill>
              </a:rPr>
              <a:t> </a:t>
            </a:r>
            <a:r>
              <a:rPr lang="uk-UA" altLang="ru-RU" sz="3200" dirty="0">
                <a:solidFill>
                  <a:schemeClr val="bg1"/>
                </a:solidFill>
              </a:rPr>
              <a:t>(1877-1967) - вихованка віденської художньої школи, вона прекрасно володіла технікою олійного живопису, гравюри. 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200" b="1" i="1" dirty="0">
                <a:solidFill>
                  <a:schemeClr val="bg1"/>
                </a:solidFill>
              </a:rPr>
              <a:t>Іван </a:t>
            </a:r>
            <a:r>
              <a:rPr lang="uk-UA" altLang="ru-RU" sz="3200" b="1" i="1" dirty="0" err="1">
                <a:solidFill>
                  <a:schemeClr val="bg1"/>
                </a:solidFill>
              </a:rPr>
              <a:t>Труш</a:t>
            </a:r>
            <a:r>
              <a:rPr lang="uk-UA" altLang="ru-RU" sz="3200" dirty="0">
                <a:solidFill>
                  <a:schemeClr val="bg1"/>
                </a:solidFill>
              </a:rPr>
              <a:t> (1869-1941) - представник імпресіонізму, картини здебільшого присвячені природі та людям Закарпаття.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altLang="ru-RU" sz="3200" b="1" i="1" dirty="0">
                <a:solidFill>
                  <a:schemeClr val="bg1"/>
                </a:solidFill>
              </a:rPr>
              <a:t>Олександр Мурашко</a:t>
            </a:r>
            <a:r>
              <a:rPr lang="uk-UA" altLang="ru-RU" sz="3200" i="1" dirty="0">
                <a:solidFill>
                  <a:schemeClr val="bg1"/>
                </a:solidFill>
              </a:rPr>
              <a:t> </a:t>
            </a:r>
            <a:r>
              <a:rPr lang="uk-UA" altLang="ru-RU" sz="3200" dirty="0">
                <a:solidFill>
                  <a:schemeClr val="bg1"/>
                </a:solidFill>
              </a:rPr>
              <a:t>(1875-1919) - засвоїв традицію реалізму, про що говорить картина </a:t>
            </a:r>
            <a:r>
              <a:rPr lang="uk-UA" altLang="ru-RU" sz="3200" b="1" dirty="0">
                <a:solidFill>
                  <a:schemeClr val="bg1"/>
                </a:solidFill>
              </a:rPr>
              <a:t>"Похорон Кошового"</a:t>
            </a:r>
            <a:r>
              <a:rPr lang="uk-UA" altLang="ru-RU" sz="3200" dirty="0">
                <a:solidFill>
                  <a:schemeClr val="bg1"/>
                </a:solidFill>
              </a:rPr>
              <a:t>.</a:t>
            </a: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uk-UA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idx="1"/>
          </p:nvPr>
        </p:nvSpPr>
        <p:spPr>
          <a:xfrm>
            <a:off x="0" y="2017713"/>
            <a:ext cx="3276600" cy="4114800"/>
          </a:xfrm>
        </p:spPr>
        <p:txBody>
          <a:bodyPr/>
          <a:lstStyle/>
          <a:p>
            <a:pPr marL="341313" indent="-341313" algn="ctr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3200" b="1" smtClean="0"/>
              <a:t>Робота О.Мурашка “Селянська родина” відображає традицію реалізму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8" y="188913"/>
            <a:ext cx="6113462" cy="645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4572000" cy="4114800"/>
          </a:xfrm>
        </p:spPr>
        <p:txBody>
          <a:bodyPr/>
          <a:lstStyle/>
          <a:p>
            <a:pPr marL="341313" indent="-341313" algn="ctr" eaLnBrk="1" hangingPunct="1">
              <a:spcBef>
                <a:spcPts val="8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3200" b="1" smtClean="0"/>
              <a:t>Картина І. Труша “Соняшники”</a:t>
            </a:r>
          </a:p>
          <a:p>
            <a:pPr marL="341313" indent="-341313" algn="ctr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uk-UA" altLang="ru-RU" sz="3200" b="1" smtClean="0"/>
              <a:t>   представляє імпресіонізм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572000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22383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700338" y="333375"/>
            <a:ext cx="3978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/>
              <a:t>Олекса Новаківський</a:t>
            </a:r>
          </a:p>
        </p:txBody>
      </p:sp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138488"/>
            <a:ext cx="3167063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9"/>
          <p:cNvSpPr>
            <a:spLocks noChangeArrowheads="1"/>
          </p:cNvSpPr>
          <p:nvPr/>
        </p:nvSpPr>
        <p:spPr bwMode="auto">
          <a:xfrm>
            <a:off x="323850" y="5848350"/>
            <a:ext cx="931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Азалія</a:t>
            </a:r>
          </a:p>
        </p:txBody>
      </p:sp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854075"/>
            <a:ext cx="3013075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4486275" y="3246438"/>
            <a:ext cx="1443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Рання весна</a:t>
            </a:r>
          </a:p>
        </p:txBody>
      </p:sp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476250"/>
            <a:ext cx="20383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Rectangle 13"/>
          <p:cNvSpPr>
            <a:spLocks noChangeArrowheads="1"/>
          </p:cNvSpPr>
          <p:nvPr/>
        </p:nvSpPr>
        <p:spPr bwMode="auto">
          <a:xfrm>
            <a:off x="6450013" y="3068638"/>
            <a:ext cx="2408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Довбуш – володар гір</a:t>
            </a:r>
          </a:p>
        </p:txBody>
      </p:sp>
      <p:pic>
        <p:nvPicPr>
          <p:cNvPr id="12298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3735388"/>
            <a:ext cx="27257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3781425" y="6134100"/>
            <a:ext cx="1862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Гірський пейзаж</a:t>
            </a:r>
          </a:p>
        </p:txBody>
      </p:sp>
      <p:pic>
        <p:nvPicPr>
          <p:cNvPr id="12300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850" y="4419600"/>
            <a:ext cx="3052763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7"/>
          <p:cNvSpPr>
            <a:spLocks noChangeArrowheads="1"/>
          </p:cNvSpPr>
          <p:nvPr/>
        </p:nvSpPr>
        <p:spPr bwMode="auto">
          <a:xfrm>
            <a:off x="7075488" y="4090988"/>
            <a:ext cx="1854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Мертва природа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22780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843213" y="260350"/>
            <a:ext cx="4572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/>
              <a:t>МАНЕВИЧ</a:t>
            </a:r>
          </a:p>
          <a:p>
            <a:r>
              <a:rPr lang="ru-RU" altLang="ru-RU" sz="2400" b="1"/>
              <a:t>Абрам Аншелович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3213100"/>
            <a:ext cx="26209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468313" y="6045200"/>
            <a:ext cx="1990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Зимовий пейзаж. </a:t>
            </a:r>
          </a:p>
          <a:p>
            <a:r>
              <a:rPr lang="ru-RU" altLang="ru-RU" sz="1600" b="1"/>
              <a:t>Околиця Києва.</a:t>
            </a:r>
          </a:p>
        </p:txBody>
      </p:sp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268413"/>
            <a:ext cx="30829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260350"/>
            <a:ext cx="27559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3429000"/>
            <a:ext cx="27559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2987675" y="3357563"/>
            <a:ext cx="2517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/>
              <a:t>Пейзаж з будинками</a:t>
            </a:r>
          </a:p>
        </p:txBody>
      </p:sp>
      <p:pic>
        <p:nvPicPr>
          <p:cNvPr id="13322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2641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3276600" y="6157913"/>
            <a:ext cx="2955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1600" b="1"/>
              <a:t>Пейзаж - Сільський пейзаж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1053</TotalTime>
  <Words>1349</Words>
  <Application>Microsoft Office PowerPoint</Application>
  <PresentationFormat>Экран (4:3)</PresentationFormat>
  <Paragraphs>201</Paragraphs>
  <Slides>38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Бумажная</vt:lpstr>
      <vt:lpstr>Презентация PowerPoint</vt:lpstr>
      <vt:lpstr>Презентация PowerPoint</vt:lpstr>
      <vt:lpstr>Національно-культурне відродження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Національно-культурне відродження</vt:lpstr>
      <vt:lpstr>Презентация PowerPoint</vt:lpstr>
      <vt:lpstr>Презентация PowerPoint</vt:lpstr>
      <vt:lpstr>Національно-культурне відродження</vt:lpstr>
      <vt:lpstr>Презентация PowerPoint</vt:lpstr>
      <vt:lpstr>Презентация PowerPoint</vt:lpstr>
      <vt:lpstr>Авангардне мистецтво</vt:lpstr>
      <vt:lpstr>Презентация PowerPoint</vt:lpstr>
      <vt:lpstr>Презентация PowerPoint</vt:lpstr>
      <vt:lpstr>Презентация PowerPoint</vt:lpstr>
      <vt:lpstr>Презентация PowerPoint</vt:lpstr>
      <vt:lpstr>Українське театральне мистецтва </vt:lpstr>
      <vt:lpstr>Українське театральне мистецтва</vt:lpstr>
      <vt:lpstr>Театр</vt:lpstr>
      <vt:lpstr>Розвиток літератури</vt:lpstr>
      <vt:lpstr>Література</vt:lpstr>
      <vt:lpstr>На межі 20-30-х років ситуація в українській культурі докорінно змінилася. </vt:lpstr>
      <vt:lpstr>На межі 20-30-х років ситуація в українській культурі докорінно змінилася. </vt:lpstr>
      <vt:lpstr>Течію авангардизму в українській літературі 20-х років найяскравіше репрезентували футуристи на чолі з  М. Семенком. </vt:lpstr>
      <vt:lpstr>Неокласики</vt:lpstr>
      <vt:lpstr>Кінематограф</vt:lpstr>
      <vt:lpstr>Кінематограф</vt:lpstr>
      <vt:lpstr>Архітектура</vt:lpstr>
      <vt:lpstr>Пам'ятник княгині Ользі скульптора Кавалерідзе споруджений  в Києві 1911 р. і у 30-х ХХ ст. зруйнований.</vt:lpstr>
      <vt:lpstr>Будівля Національного банку  у Києві(арх.Скобелєв, О.Вербицький)</vt:lpstr>
      <vt:lpstr>Бессарабський ринок у Києві (арх.Г.Гай)</vt:lpstr>
      <vt:lpstr>Український державний краєзнавчий музей у Полтаві (арх. В.Кричевський)</vt:lpstr>
      <vt:lpstr>Харківське художнє училище  (арх. К.Жуков, М.Пискунов)</vt:lpstr>
      <vt:lpstr>Презентация PowerPoint</vt:lpstr>
    </vt:vector>
  </TitlesOfParts>
  <Company>MorengoStar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User</cp:lastModifiedBy>
  <cp:revision>92</cp:revision>
  <dcterms:created xsi:type="dcterms:W3CDTF">2010-03-09T17:56:34Z</dcterms:created>
  <dcterms:modified xsi:type="dcterms:W3CDTF">2015-05-06T10:39:58Z</dcterms:modified>
</cp:coreProperties>
</file>