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6" r:id="rId11"/>
    <p:sldId id="269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1D13D-95F0-4744-9732-D75572B284AB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C9839-4257-40C3-BC24-80A4FD9365F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5197D6-F17A-4212-9BB5-54582BBD241E}" type="datetimeFigureOut">
              <a:rPr lang="uk-UA" smtClean="0"/>
              <a:pPr/>
              <a:t>18.11.2012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2112F6-847B-40F2-869C-AFF9E57118FE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28_%D1%87%D0%B5%D1%80%D0%B2%D0%BD%D1%8F" TargetMode="External"/><Relationship Id="rId3" Type="http://schemas.openxmlformats.org/officeDocument/2006/relationships/hyperlink" Target="http://uk.wikipedia.org/wiki/10_%D1%87%D0%B5%D1%80%D0%B2%D0%BD%D1%8F" TargetMode="External"/><Relationship Id="rId7" Type="http://schemas.openxmlformats.org/officeDocument/2006/relationships/hyperlink" Target="http://uk.wikipedia.org/wiki/%D0%92%D0%B8%D0%BD%D0%BD%D0%B8%D1%87%D0%B5%D0%BD%D0%BA%D0%BE_%D0%92%D0%BE%D0%BB%D0%BE%D0%B4%D0%B8%D0%BC%D0%B8%D1%80_%D0%9A%D0%B8%D1%80%D0%B8%D0%BB%D0%BE%D0%B2%D0%B8%D1%87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A2%D0%B8%D0%BC%D1%87%D0%B0%D1%81%D0%BE%D0%B2%D0%B8%D0%B9_%D1%83%D1%80%D1%8F%D0%B4_%D0%A0%D0%BE%D1%81%D1%96%D1%97" TargetMode="External"/><Relationship Id="rId5" Type="http://schemas.openxmlformats.org/officeDocument/2006/relationships/hyperlink" Target="http://uk.wikipedia.org/wiki/%D0%A3%D0%BA%D1%80%D0%B0%D1%97%D0%BD%D0%B0" TargetMode="External"/><Relationship Id="rId10" Type="http://schemas.openxmlformats.org/officeDocument/2006/relationships/hyperlink" Target="http://uk.wikipedia.org/wiki/%D0%A0%D0%BE%D1%81%D1%96%D1%8F" TargetMode="External"/><Relationship Id="rId4" Type="http://schemas.openxmlformats.org/officeDocument/2006/relationships/hyperlink" Target="http://uk.wikipedia.org/wiki/1917" TargetMode="External"/><Relationship Id="rId9" Type="http://schemas.openxmlformats.org/officeDocument/2006/relationships/hyperlink" Target="http://uk.wikipedia.org/wiki/%D0%93%D0%B5%D0%BD%D0%B5%D1%80%D0%B0%D0%BB%D1%8C%D0%BD%D0%B8%D0%B9_%D0%A1%D0%B5%D0%BA%D1%80%D0%B5%D1%82%D0%B0%D1%80%D1%96%D0%B0%D1%8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2">
                <a:lumMod val="60000"/>
                <a:lumOff val="40000"/>
              </a:schemeClr>
            </a:gs>
            <a:gs pos="25000">
              <a:srgbClr val="21D6E0"/>
            </a:gs>
            <a:gs pos="75000">
              <a:srgbClr val="FFFF00">
                <a:alpha val="65000"/>
              </a:srgbClr>
            </a:gs>
            <a:gs pos="71000">
              <a:srgbClr val="0070C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15816" y="1196752"/>
            <a:ext cx="58192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48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Проголошення автономії України</a:t>
            </a:r>
            <a:endParaRPr lang="uk-UA" sz="4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7" name="Рисунок 6" descr="9d142-----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284984"/>
            <a:ext cx="3096344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4776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Тимчасова інструкція Генеральному секретаріатові</a:t>
            </a:r>
            <a:endParaRPr lang="uk-UA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1124744"/>
            <a:ext cx="9036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Тимчасова інструкція Генеральному Секретаріатові Тимчасового уряду на Україні</a:t>
            </a:r>
            <a:r>
              <a:rPr lang="uk-UA" dirty="0" smtClean="0"/>
              <a:t> — інструкція, яку видав Тимчасовий уряд </a:t>
            </a:r>
            <a:r>
              <a:rPr lang="uk-UA" dirty="0" smtClean="0"/>
              <a:t>Росії </a:t>
            </a:r>
            <a:r>
              <a:rPr lang="uk-UA" dirty="0" smtClean="0"/>
              <a:t>Генеральному секретаріату </a:t>
            </a:r>
            <a:r>
              <a:rPr lang="uk-UA" dirty="0" smtClean="0"/>
              <a:t>УЦР—УНР </a:t>
            </a:r>
            <a:r>
              <a:rPr lang="uk-UA" dirty="0" smtClean="0"/>
              <a:t>4 серпня 1917. Ця інструкція фактично перекреслювала усі попередні домовленості між Центральною Радою та Тимчасовим урядом. Після бурхливих триденних дебатів Центральна Рада була примушена прийняти інструкцію.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79712" y="2636912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            </a:t>
            </a:r>
            <a:r>
              <a:rPr lang="ru-RU" sz="2000" b="1" dirty="0" err="1" smtClean="0"/>
              <a:t>Головні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положення</a:t>
            </a:r>
            <a:endParaRPr lang="ru-RU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275856" y="4077072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Генеральний</a:t>
            </a:r>
            <a:r>
              <a:rPr lang="ru-RU" dirty="0" smtClean="0"/>
              <a:t> </a:t>
            </a:r>
            <a:r>
              <a:rPr lang="ru-RU" dirty="0" err="1" smtClean="0"/>
              <a:t>Секретаріат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стати органом </a:t>
            </a:r>
            <a:r>
              <a:rPr lang="ru-RU" dirty="0" err="1" smtClean="0"/>
              <a:t>тимчасового</a:t>
            </a:r>
            <a:r>
              <a:rPr lang="ru-RU" dirty="0" smtClean="0"/>
              <a:t> </a:t>
            </a:r>
            <a:r>
              <a:rPr lang="ru-RU" dirty="0" smtClean="0"/>
              <a:t>уряду.</a:t>
            </a:r>
            <a:endParaRPr lang="ru-RU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868144" y="3933056"/>
            <a:ext cx="25922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Повноваження</a:t>
            </a:r>
            <a:r>
              <a:rPr lang="ru-RU" dirty="0" smtClean="0"/>
              <a:t> Генерального </a:t>
            </a:r>
            <a:r>
              <a:rPr lang="ru-RU" dirty="0" err="1" smtClean="0"/>
              <a:t>секретаріату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обмежувалися</a:t>
            </a:r>
            <a:r>
              <a:rPr lang="ru-RU" dirty="0" smtClean="0"/>
              <a:t>. З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компетенції</a:t>
            </a:r>
            <a:r>
              <a:rPr lang="ru-RU" dirty="0" smtClean="0"/>
              <a:t> </a:t>
            </a:r>
            <a:r>
              <a:rPr lang="ru-RU" dirty="0" err="1" smtClean="0"/>
              <a:t>вилучалися</a:t>
            </a:r>
            <a:r>
              <a:rPr lang="ru-RU" dirty="0" smtClean="0"/>
              <a:t> </a:t>
            </a:r>
            <a:r>
              <a:rPr lang="ru-RU" dirty="0" err="1" smtClean="0"/>
              <a:t>військова</a:t>
            </a:r>
            <a:r>
              <a:rPr lang="ru-RU" dirty="0" smtClean="0"/>
              <a:t> та </a:t>
            </a:r>
            <a:r>
              <a:rPr lang="ru-RU" dirty="0" err="1" smtClean="0"/>
              <a:t>харчова</a:t>
            </a:r>
            <a:r>
              <a:rPr lang="ru-RU" dirty="0" smtClean="0"/>
              <a:t> справа,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зносини</a:t>
            </a:r>
            <a:r>
              <a:rPr lang="ru-RU" dirty="0" smtClean="0"/>
              <a:t>, </a:t>
            </a:r>
            <a:r>
              <a:rPr lang="ru-RU" dirty="0" err="1" smtClean="0"/>
              <a:t>пошта</a:t>
            </a:r>
            <a:r>
              <a:rPr lang="ru-RU" dirty="0" smtClean="0"/>
              <a:t> та телеграф.</a:t>
            </a:r>
            <a:endParaRPr lang="ru-RU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79512" y="3933056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Правочинність</a:t>
            </a:r>
            <a:r>
              <a:rPr lang="ru-RU" dirty="0" smtClean="0"/>
              <a:t> Генерального </a:t>
            </a:r>
            <a:r>
              <a:rPr lang="ru-RU" dirty="0" err="1" smtClean="0"/>
              <a:t>секретаріату</a:t>
            </a:r>
            <a:r>
              <a:rPr lang="ru-RU" dirty="0" smtClean="0"/>
              <a:t> </a:t>
            </a:r>
            <a:r>
              <a:rPr lang="ru-RU" dirty="0" err="1" smtClean="0"/>
              <a:t>поширювалася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дев'яти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губерній</a:t>
            </a:r>
            <a:r>
              <a:rPr lang="ru-RU" dirty="0" smtClean="0"/>
              <a:t> — </a:t>
            </a:r>
            <a:r>
              <a:rPr lang="ru-RU" dirty="0" err="1" smtClean="0"/>
              <a:t>Київську</a:t>
            </a:r>
            <a:r>
              <a:rPr lang="ru-RU" dirty="0" smtClean="0"/>
              <a:t>, </a:t>
            </a:r>
            <a:r>
              <a:rPr lang="ru-RU" dirty="0" err="1" smtClean="0"/>
              <a:t>Волинську</a:t>
            </a:r>
            <a:r>
              <a:rPr lang="ru-RU" dirty="0" smtClean="0"/>
              <a:t>, </a:t>
            </a:r>
            <a:r>
              <a:rPr lang="ru-RU" dirty="0" err="1" smtClean="0"/>
              <a:t>Подільську</a:t>
            </a:r>
            <a:r>
              <a:rPr lang="ru-RU" dirty="0" smtClean="0"/>
              <a:t>, </a:t>
            </a:r>
            <a:r>
              <a:rPr lang="ru-RU" dirty="0" err="1" smtClean="0"/>
              <a:t>Полтавську</a:t>
            </a:r>
            <a:r>
              <a:rPr lang="ru-RU" dirty="0" smtClean="0"/>
              <a:t>, </a:t>
            </a:r>
            <a:r>
              <a:rPr lang="ru-RU" dirty="0" err="1" smtClean="0"/>
              <a:t>Чернігівську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3923928" y="2996952"/>
            <a:ext cx="21602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низ 16"/>
          <p:cNvSpPr/>
          <p:nvPr/>
        </p:nvSpPr>
        <p:spPr>
          <a:xfrm rot="2306802">
            <a:off x="2517883" y="2899114"/>
            <a:ext cx="216024" cy="12618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низ 17"/>
          <p:cNvSpPr/>
          <p:nvPr/>
        </p:nvSpPr>
        <p:spPr>
          <a:xfrm rot="19998520">
            <a:off x="5379141" y="2987920"/>
            <a:ext cx="21602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FFFF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139952" y="4725144"/>
            <a:ext cx="4815934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/>
                <a:solidFill>
                  <a:schemeClr val="accent3"/>
                </a:solidFill>
                <a:effectLst/>
              </a:rPr>
              <a:t>Підготувала</a:t>
            </a:r>
          </a:p>
          <a:p>
            <a:pPr algn="ctr"/>
            <a:r>
              <a:rPr lang="ru-RU" sz="4000" b="1" cap="none" spc="0" dirty="0" err="1" smtClean="0">
                <a:ln/>
                <a:solidFill>
                  <a:schemeClr val="accent3"/>
                </a:solidFill>
                <a:effectLst/>
              </a:rPr>
              <a:t>учениця</a:t>
            </a:r>
            <a:r>
              <a:rPr lang="ru-RU" sz="4000" b="1" cap="none" spc="0" dirty="0" smtClean="0">
                <a:ln/>
                <a:solidFill>
                  <a:schemeClr val="accent3"/>
                </a:solidFill>
                <a:effectLst/>
              </a:rPr>
              <a:t> 10 </a:t>
            </a:r>
            <a:r>
              <a:rPr lang="ru-RU" sz="4000" b="1" cap="none" spc="0" dirty="0" err="1" smtClean="0">
                <a:ln/>
                <a:solidFill>
                  <a:schemeClr val="accent3"/>
                </a:solidFill>
                <a:effectLst/>
              </a:rPr>
              <a:t>класу</a:t>
            </a:r>
            <a:endParaRPr lang="ru-RU" sz="40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/>
            <a:r>
              <a:rPr lang="ru-RU" sz="4000" b="1" cap="none" spc="0" dirty="0" err="1" smtClean="0">
                <a:ln/>
                <a:solidFill>
                  <a:schemeClr val="accent3"/>
                </a:solidFill>
                <a:effectLst/>
              </a:rPr>
              <a:t>Дорощук</a:t>
            </a:r>
            <a:r>
              <a:rPr lang="ru-RU" sz="40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4000" b="1" cap="none" spc="0" dirty="0" err="1" smtClean="0">
                <a:ln/>
                <a:solidFill>
                  <a:schemeClr val="accent3"/>
                </a:solidFill>
                <a:effectLst/>
              </a:rPr>
              <a:t>Соломія</a:t>
            </a:r>
            <a:r>
              <a:rPr lang="ru-RU" sz="4000" b="1" cap="none" spc="0" dirty="0" smtClean="0">
                <a:ln/>
                <a:solidFill>
                  <a:schemeClr val="accent3"/>
                </a:solidFill>
                <a:effectLst/>
              </a:rPr>
              <a:t>.</a:t>
            </a:r>
            <a:endParaRPr lang="uk-UA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17999">
              <a:srgbClr val="99CCFF"/>
            </a:gs>
            <a:gs pos="21000">
              <a:srgbClr val="FFFF00">
                <a:alpha val="87000"/>
              </a:srgbClr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0"/>
            <a:ext cx="8208912" cy="1205488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r>
              <a:rPr lang="uk-UA" sz="3600" b="1" dirty="0" smtClean="0">
                <a:ln/>
                <a:solidFill>
                  <a:schemeClr val="accent3"/>
                </a:solidFill>
              </a:rPr>
              <a:t>Розгортання  національно-визвольного руху</a:t>
            </a:r>
            <a:endParaRPr lang="uk-UA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76672"/>
            <a:ext cx="83529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uk-U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pic>
        <p:nvPicPr>
          <p:cNvPr id="7" name="Рисунок 6" descr="ec9b7f7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348880"/>
            <a:ext cx="3816424" cy="25379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4716016" y="1225689"/>
            <a:ext cx="41764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      </a:t>
            </a:r>
            <a:r>
              <a:rPr lang="en-GB" b="1" i="1" dirty="0" smtClean="0"/>
              <a:t> </a:t>
            </a:r>
            <a:r>
              <a:rPr lang="uk-UA" b="1" i="1" dirty="0" smtClean="0"/>
              <a:t>Проголошення ідеї відродження української держави.</a:t>
            </a:r>
          </a:p>
          <a:p>
            <a:pPr>
              <a:buFont typeface="Arial" pitchFamily="34" charset="0"/>
              <a:buChar char="•"/>
            </a:pPr>
            <a:r>
              <a:rPr lang="en-GB" b="1" i="1" dirty="0" smtClean="0"/>
              <a:t>        </a:t>
            </a:r>
            <a:r>
              <a:rPr lang="uk-UA" b="1" i="1" dirty="0" smtClean="0"/>
              <a:t>УЦР проголосила себе виразником всенародної </a:t>
            </a:r>
            <a:r>
              <a:rPr lang="uk-UA" b="1" i="1" dirty="0" smtClean="0"/>
              <a:t>волі</a:t>
            </a:r>
            <a:endParaRPr lang="uk-UA" b="1" i="1" dirty="0" smtClean="0"/>
          </a:p>
          <a:p>
            <a:pPr>
              <a:buFont typeface="Arial" pitchFamily="34" charset="0"/>
              <a:buChar char="•"/>
            </a:pPr>
            <a:r>
              <a:rPr lang="en-GB" b="1" i="1" dirty="0" smtClean="0"/>
              <a:t>        </a:t>
            </a:r>
            <a:r>
              <a:rPr lang="uk-UA" b="1" i="1" dirty="0" smtClean="0"/>
              <a:t>Проголошення необхідності скликання Українських Установчих зборів.</a:t>
            </a:r>
          </a:p>
          <a:p>
            <a:pPr>
              <a:buFont typeface="Arial" pitchFamily="34" charset="0"/>
              <a:buChar char="•"/>
            </a:pPr>
            <a:r>
              <a:rPr lang="en-GB" b="1" i="1" dirty="0" smtClean="0"/>
              <a:t>        </a:t>
            </a:r>
            <a:r>
              <a:rPr lang="uk-UA" b="1" i="1" dirty="0" smtClean="0"/>
              <a:t>Проголошення створення української казни й введення особливого податку на «українську справу».</a:t>
            </a:r>
          </a:p>
          <a:p>
            <a:pPr>
              <a:buFont typeface="Arial" pitchFamily="34" charset="0"/>
              <a:buChar char="•"/>
            </a:pPr>
            <a:r>
              <a:rPr lang="en-GB" b="1" i="1" dirty="0" smtClean="0"/>
              <a:t>        </a:t>
            </a:r>
            <a:r>
              <a:rPr lang="uk-UA" b="1" i="1" dirty="0" smtClean="0"/>
              <a:t>Вимога усунення на місцях осіб і організацій, «які ворожо ставилися до ідеї української незалежності</a:t>
            </a:r>
            <a:r>
              <a:rPr lang="uk-UA" b="1" i="1" dirty="0" smtClean="0"/>
              <a:t>»</a:t>
            </a:r>
            <a:endParaRPr lang="uk-UA" b="1" i="1" dirty="0" smtClean="0"/>
          </a:p>
          <a:p>
            <a:pPr>
              <a:buFont typeface="Arial" pitchFamily="34" charset="0"/>
              <a:buChar char="•"/>
            </a:pPr>
            <a:r>
              <a:rPr lang="en-GB" b="1" i="1" dirty="0" smtClean="0"/>
              <a:t>       </a:t>
            </a:r>
            <a:r>
              <a:rPr lang="en-GB" b="1" i="1" dirty="0" smtClean="0"/>
              <a:t> </a:t>
            </a:r>
            <a:r>
              <a:rPr lang="uk-UA" b="1" i="1" dirty="0" smtClean="0"/>
              <a:t>Заклик до створення органів влади на місцях, які б підкорялися УЦР.</a:t>
            </a:r>
          </a:p>
          <a:p>
            <a:pPr>
              <a:buFont typeface="Arial" pitchFamily="34" charset="0"/>
              <a:buChar char="•"/>
            </a:pPr>
            <a:r>
              <a:rPr lang="en-GB" b="1" i="1" dirty="0" smtClean="0"/>
              <a:t>       </a:t>
            </a:r>
            <a:r>
              <a:rPr lang="uk-UA" b="1" i="1" dirty="0" smtClean="0"/>
              <a:t>Засудження політики Тимчасового </a:t>
            </a:r>
            <a:r>
              <a:rPr lang="uk-UA" b="1" i="1" dirty="0" smtClean="0"/>
              <a:t>уряду.</a:t>
            </a:r>
            <a:endParaRPr lang="uk-UA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6000">
              <a:srgbClr val="FFC000"/>
            </a:gs>
            <a:gs pos="97000">
              <a:srgbClr val="92D050"/>
            </a:gs>
            <a:gs pos="100000">
              <a:srgbClr val="4D080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83568" y="0"/>
            <a:ext cx="777686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uk-UA" sz="4000" b="1" cap="none" spc="0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0"/>
            <a:ext cx="86764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Переговори  в  Петрограді  травень 1914 р.</a:t>
            </a:r>
            <a:endParaRPr lang="uk-UA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2348880"/>
            <a:ext cx="3707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000" b="1" i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Офіційне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 визнання автономії України;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000" b="1" i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Визначення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 кордонів України відповідно етнографічного принципу;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000" b="1" i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Українізація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 вищої та середньої школи;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000" b="1" i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Надання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 УЦР коштів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uk-UA" sz="2000" b="1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72000" y="2276872"/>
            <a:ext cx="4572000" cy="252376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000" b="1" i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Збереження 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територіальної цілісності Росії;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000" b="1" i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Відмова 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у наданні автономії України;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000" b="1" i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Питання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 автономії України повинні розглянути Установчі Збори Росії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72000" y="450912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000" b="1" i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Виділення</a:t>
            </a:r>
            <a:r>
              <a:rPr lang="uk-UA" sz="2000" b="1" i="1" dirty="0" smtClean="0">
                <a:latin typeface="Courier New" pitchFamily="49" charset="0"/>
                <a:cs typeface="Courier New" pitchFamily="49" charset="0"/>
              </a:rPr>
              <a:t> солдат – українців в окремі військові частини</a:t>
            </a:r>
            <a:endParaRPr lang="uk-UA" sz="2000" b="1" i="1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979712" y="1052736"/>
            <a:ext cx="1512168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436096" y="1052736"/>
            <a:ext cx="122413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800px-Vseukrainskyj_selianskyj_191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3422" y="2060848"/>
            <a:ext cx="3868537" cy="30310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275162" y="116632"/>
            <a:ext cx="88688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3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І селянський і ІІ військовий </a:t>
            </a:r>
            <a:r>
              <a:rPr lang="uk-UA" sz="36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з»їзди</a:t>
            </a:r>
            <a:r>
              <a:rPr lang="uk-UA" sz="3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uk-UA" sz="3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21312824">
            <a:off x="271040" y="5406203"/>
            <a:ext cx="4269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/>
              <a:t>Делегати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Першого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Всеукраїнського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селянського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з'їзду</a:t>
            </a:r>
            <a:endParaRPr lang="uk-UA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856357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/>
              <a:t>Заслухані </a:t>
            </a:r>
            <a:r>
              <a:rPr lang="uk-UA" sz="2400" b="1" dirty="0" smtClean="0"/>
              <a:t>доповіді:</a:t>
            </a:r>
            <a:endParaRPr lang="uk-UA" sz="2400" b="1" dirty="0" smtClean="0"/>
          </a:p>
          <a:p>
            <a:pPr>
              <a:buFont typeface="Arial" pitchFamily="34" charset="0"/>
              <a:buChar char="•"/>
            </a:pPr>
            <a:r>
              <a:rPr lang="uk-UA" sz="2400" b="1" i="1" dirty="0" smtClean="0"/>
              <a:t>«Про поїздку делегації Української Центральної Ради до Тимчасового уряду в Петроград» (доповідачі М.Ковалевський і Г.Одинець)</a:t>
            </a:r>
          </a:p>
          <a:p>
            <a:pPr>
              <a:buFont typeface="Arial" pitchFamily="34" charset="0"/>
              <a:buChar char="•"/>
            </a:pPr>
            <a:r>
              <a:rPr lang="uk-UA" sz="2400" b="1" i="1" dirty="0" smtClean="0"/>
              <a:t>«Про земельну справу в Україні» (доповідач М.Ковалевський)</a:t>
            </a:r>
          </a:p>
          <a:p>
            <a:pPr>
              <a:buFont typeface="Arial" pitchFamily="34" charset="0"/>
              <a:buChar char="•"/>
            </a:pPr>
            <a:r>
              <a:rPr lang="uk-UA" sz="2400" b="1" i="1" dirty="0" smtClean="0"/>
              <a:t>«Про земельні комітети в Україні» (доповідач М.Лисий)</a:t>
            </a:r>
          </a:p>
          <a:p>
            <a:pPr>
              <a:buFont typeface="Arial" pitchFamily="34" charset="0"/>
              <a:buChar char="•"/>
            </a:pPr>
            <a:r>
              <a:rPr lang="uk-UA" sz="2400" b="1" i="1" dirty="0" smtClean="0"/>
              <a:t>«Про антиукраїнське спрямування російських газет» (доповідач З.Висоцький)</a:t>
            </a:r>
            <a:endParaRPr lang="uk-UA" sz="24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88640"/>
            <a:ext cx="76328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uk-UA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116632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Розглянуті  питання  та  ухвали з</a:t>
            </a:r>
            <a:r>
              <a:rPr lang="en-GB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’</a:t>
            </a:r>
            <a:r>
              <a:rPr lang="uk-UA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їзду</a:t>
            </a:r>
            <a:endParaRPr lang="uk-UA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179512" y="764704"/>
            <a:ext cx="8784976" cy="1872208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 smtClean="0"/>
              <a:t>Інші розглянуті питання</a:t>
            </a:r>
          </a:p>
          <a:p>
            <a:r>
              <a:rPr lang="uk-UA" dirty="0" smtClean="0"/>
              <a:t>30 травня (12 червня) делегати заслухали телеграму О.Керенського про заборону </a:t>
            </a:r>
            <a:r>
              <a:rPr lang="en-GB" dirty="0" smtClean="0"/>
              <a:t>II </a:t>
            </a:r>
            <a:r>
              <a:rPr lang="uk-UA" dirty="0" smtClean="0"/>
              <a:t>Українського військового з’їзду, зачитану В.Винниченком, та позачергову заяву з цього приводу С.Петлюри.</a:t>
            </a:r>
          </a:p>
          <a:p>
            <a:r>
              <a:rPr lang="uk-UA" dirty="0" smtClean="0"/>
              <a:t>В останній день роботи з’їзду, 2(15) червня, розглянуто питання «Про народну освіту» та проведено вибори до Тимчасової всеукраїнської ради селянських депутатів </a:t>
            </a:r>
            <a:r>
              <a:rPr lang="uk-UA" dirty="0" smtClean="0"/>
              <a:t>. Обрано </a:t>
            </a:r>
            <a:r>
              <a:rPr lang="uk-UA" dirty="0" smtClean="0"/>
              <a:t>134 депутати (замість 212) та Тимчасовий центральний комітет Української селянської спілки з 15 осіб. 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59832" y="2348880"/>
            <a:ext cx="2882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Ухвали з’їзду</a:t>
            </a:r>
            <a:endParaRPr lang="uk-UA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7584" y="3429000"/>
            <a:ext cx="2555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розробити</a:t>
            </a:r>
            <a:r>
              <a:rPr lang="ru-RU" dirty="0" smtClean="0"/>
              <a:t> статут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автономії</a:t>
            </a:r>
            <a:r>
              <a:rPr lang="ru-RU" dirty="0" smtClean="0"/>
              <a:t>;</a:t>
            </a:r>
          </a:p>
          <a:p>
            <a:endParaRPr lang="ru-RU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755576" y="5733256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скликати</a:t>
            </a:r>
            <a:r>
              <a:rPr lang="ru-RU" dirty="0" smtClean="0"/>
              <a:t> </a:t>
            </a:r>
            <a:r>
              <a:rPr lang="ru-RU" dirty="0" err="1" smtClean="0"/>
              <a:t>конференцію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недержавних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92080" y="350100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скликати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територіальний</a:t>
            </a:r>
            <a:r>
              <a:rPr lang="ru-RU" dirty="0" smtClean="0"/>
              <a:t> </a:t>
            </a:r>
            <a:r>
              <a:rPr lang="ru-RU" dirty="0" err="1" smtClean="0"/>
              <a:t>з’їзд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724128" y="5805264"/>
            <a:ext cx="2261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uk-UA" dirty="0" smtClean="0"/>
              <a:t>Українізація армії;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0" y="46531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uk-UA" dirty="0" smtClean="0"/>
              <a:t>Ухвалення І Універсалу Центральної Ради.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716016" y="47251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uk-UA" dirty="0" smtClean="0"/>
              <a:t>Обрання Ради військових депутатів, яка стала складової частиною УЦР;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5796136" y="2924944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2411760" y="2852936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051720" y="407707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660232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6" idx="0"/>
          </p:cNvCxnSpPr>
          <p:nvPr/>
        </p:nvCxnSpPr>
        <p:spPr>
          <a:xfrm>
            <a:off x="2267744" y="530120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876256" y="530120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9999">
              <a:srgbClr val="85C2FF"/>
            </a:gs>
            <a:gs pos="70000">
              <a:schemeClr val="accent5">
                <a:lumMod val="75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536" y="0"/>
            <a:ext cx="864670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 Універсал </a:t>
            </a:r>
            <a:r>
              <a:rPr lang="uk-UA" sz="36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Центарльної</a:t>
            </a:r>
            <a:r>
              <a:rPr lang="uk-UA" sz="36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Ради</a:t>
            </a:r>
            <a:endParaRPr lang="uk-UA" sz="36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" name="Содержимое 14" descr="rlrfDOl3N9Q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1085925">
            <a:off x="5206826" y="1067894"/>
            <a:ext cx="3394635" cy="32369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Прямоугольник 15"/>
          <p:cNvSpPr/>
          <p:nvPr/>
        </p:nvSpPr>
        <p:spPr>
          <a:xfrm>
            <a:off x="251520" y="692696"/>
            <a:ext cx="46440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i="1" dirty="0" smtClean="0">
                <a:hlinkClick r:id="rId3" tooltip="10 червня"/>
              </a:rPr>
              <a:t>10 червня</a:t>
            </a:r>
            <a:r>
              <a:rPr lang="uk-UA" sz="1400" b="1" i="1" dirty="0" smtClean="0"/>
              <a:t> (23 - за новим стилем) </a:t>
            </a:r>
            <a:r>
              <a:rPr lang="uk-UA" sz="1400" b="1" i="1" dirty="0" smtClean="0">
                <a:hlinkClick r:id="rId4" tooltip="1917"/>
              </a:rPr>
              <a:t>1917</a:t>
            </a:r>
            <a:r>
              <a:rPr lang="uk-UA" sz="1400" b="1" i="1" dirty="0" smtClean="0"/>
              <a:t> — проголосив автономію </a:t>
            </a:r>
            <a:r>
              <a:rPr lang="uk-UA" sz="1400" b="1" i="1" dirty="0" smtClean="0">
                <a:hlinkClick r:id="rId5" tooltip="Україна"/>
              </a:rPr>
              <a:t>України</a:t>
            </a:r>
            <a:r>
              <a:rPr lang="uk-UA" sz="1400" b="1" i="1" dirty="0" smtClean="0"/>
              <a:t> «однині самі будемо творити наше життя». Це була відповідь УЦР </a:t>
            </a:r>
            <a:r>
              <a:rPr lang="uk-UA" sz="1400" b="1" i="1" dirty="0" smtClean="0">
                <a:hlinkClick r:id="rId6" tooltip="Тимчасовий уряд Росії"/>
              </a:rPr>
              <a:t>Тимчасовому урядові</a:t>
            </a:r>
            <a:r>
              <a:rPr lang="uk-UA" sz="1400" b="1" i="1" dirty="0" smtClean="0"/>
              <a:t> на його негативне ставлення до автономної України. Згідно з І Універсалом, «не одділяючись від всієї Росії... народ український має сам порядкувати своїм життям», а закони повинні бути ухвалені Всенародними Українськими Зборами. Автором І Універсалу був </a:t>
            </a:r>
            <a:r>
              <a:rPr lang="uk-UA" sz="1400" b="1" i="1" dirty="0" smtClean="0">
                <a:hlinkClick r:id="rId7" tooltip="Винниченко Володимир Кирилович"/>
              </a:rPr>
              <a:t>В. Винниченко</a:t>
            </a:r>
            <a:r>
              <a:rPr lang="uk-UA" sz="1400" b="1" i="1" dirty="0" smtClean="0"/>
              <a:t>. Після проголошення автономії </a:t>
            </a:r>
            <a:r>
              <a:rPr lang="uk-UA" sz="1400" b="1" i="1" dirty="0" smtClean="0">
                <a:hlinkClick r:id="rId8" tooltip="28 червня"/>
              </a:rPr>
              <a:t>28 червня</a:t>
            </a:r>
            <a:r>
              <a:rPr lang="uk-UA" sz="1400" b="1" i="1" dirty="0" smtClean="0"/>
              <a:t> </a:t>
            </a:r>
            <a:r>
              <a:rPr lang="uk-UA" sz="1400" b="1" i="1" dirty="0" smtClean="0">
                <a:hlinkClick r:id="rId4" tooltip="1917"/>
              </a:rPr>
              <a:t>1917</a:t>
            </a:r>
            <a:r>
              <a:rPr lang="uk-UA" sz="1400" b="1" i="1" dirty="0" smtClean="0"/>
              <a:t> створено </a:t>
            </a:r>
            <a:r>
              <a:rPr lang="uk-UA" sz="1400" b="1" i="1" dirty="0" smtClean="0">
                <a:hlinkClick r:id="rId9" tooltip="Генеральний Секретаріат"/>
              </a:rPr>
              <a:t>Генеральний Секретаріат</a:t>
            </a:r>
            <a:r>
              <a:rPr lang="uk-UA" sz="1400" b="1" i="1" dirty="0" smtClean="0"/>
              <a:t>.</a:t>
            </a:r>
            <a:endParaRPr lang="uk-UA" sz="1400" b="1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3789040"/>
            <a:ext cx="7272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b="1" dirty="0" smtClean="0"/>
              <a:t>Умови: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Проголошення автономії України в складі </a:t>
            </a:r>
            <a:r>
              <a:rPr lang="uk-UA" dirty="0" smtClean="0">
                <a:hlinkClick r:id="rId10" tooltip="Росія"/>
              </a:rPr>
              <a:t>Росії</a:t>
            </a:r>
            <a:r>
              <a:rPr lang="uk-UA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Джерелом влади в Україні є український народ;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Управління України має здійснювати всенародні українські збори (сейми або парламент);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Українські збори приймають закони, і тільки ці закони діють на території України;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Висловлювалася надія, що неукраїнські народи, які проживають на території України, разом з українцями будуть будувати автономний устрій.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-468560" y="0"/>
            <a:ext cx="1001477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Утворення Генерального секретаріату 15(28).06.1917р.</a:t>
            </a:r>
            <a:endParaRPr lang="uk-UA" sz="32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3" name="Рисунок 12" descr="300px-Destroyed_building_in_Kyiv_former_UNR_Gov_Buil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4320480" cy="31454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Прямоугольник 13"/>
          <p:cNvSpPr/>
          <p:nvPr/>
        </p:nvSpPr>
        <p:spPr>
          <a:xfrm>
            <a:off x="107504" y="5229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/>
              <a:t>Будинок</a:t>
            </a:r>
            <a:r>
              <a:rPr lang="ru-RU" b="1" dirty="0" smtClean="0"/>
              <a:t> генерального секретарства </a:t>
            </a:r>
            <a:r>
              <a:rPr lang="ru-RU" b="1" dirty="0" err="1" smtClean="0"/>
              <a:t>земельних</a:t>
            </a:r>
            <a:r>
              <a:rPr lang="ru-RU" b="1" dirty="0" smtClean="0"/>
              <a:t> справ УНР. </a:t>
            </a:r>
            <a:r>
              <a:rPr lang="ru-RU" b="1" dirty="0" err="1" smtClean="0"/>
              <a:t>Хрещатик</a:t>
            </a:r>
            <a:r>
              <a:rPr lang="ru-RU" b="1" dirty="0" smtClean="0"/>
              <a:t>, 27. </a:t>
            </a:r>
            <a:r>
              <a:rPr lang="ru-RU" b="1" dirty="0" err="1" smtClean="0"/>
              <a:t>Київ</a:t>
            </a:r>
            <a:r>
              <a:rPr lang="ru-RU" b="1" dirty="0" smtClean="0"/>
              <a:t>. </a:t>
            </a:r>
            <a:r>
              <a:rPr lang="ru-RU" b="1" dirty="0" err="1" smtClean="0"/>
              <a:t>Будинок</a:t>
            </a:r>
            <a:r>
              <a:rPr lang="ru-RU" b="1" dirty="0" smtClean="0"/>
              <a:t> </a:t>
            </a:r>
            <a:r>
              <a:rPr lang="ru-RU" b="1" dirty="0" err="1" smtClean="0"/>
              <a:t>зруйнований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Другої</a:t>
            </a:r>
            <a:r>
              <a:rPr lang="ru-RU" b="1" dirty="0" smtClean="0"/>
              <a:t> </a:t>
            </a:r>
            <a:r>
              <a:rPr lang="ru-RU" b="1" dirty="0" err="1" smtClean="0"/>
              <a:t>світової</a:t>
            </a:r>
            <a:r>
              <a:rPr lang="ru-RU" b="1" dirty="0" smtClean="0"/>
              <a:t> </a:t>
            </a:r>
            <a:r>
              <a:rPr lang="ru-RU" b="1" dirty="0" err="1" smtClean="0"/>
              <a:t>війни</a:t>
            </a:r>
            <a:r>
              <a:rPr lang="ru-RU" b="1" dirty="0" smtClean="0"/>
              <a:t>.</a:t>
            </a:r>
            <a:endParaRPr lang="uk-UA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15567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/>
              <a:t>Очолював</a:t>
            </a:r>
            <a:r>
              <a:rPr lang="ru-RU" b="1" dirty="0" smtClean="0"/>
              <a:t> </a:t>
            </a:r>
            <a:r>
              <a:rPr lang="ru-RU" b="1" dirty="0" err="1" smtClean="0"/>
              <a:t>Генеральний</a:t>
            </a:r>
            <a:r>
              <a:rPr lang="ru-RU" b="1" dirty="0" smtClean="0"/>
              <a:t> </a:t>
            </a:r>
            <a:r>
              <a:rPr lang="ru-RU" b="1" dirty="0" err="1" smtClean="0"/>
              <a:t>секретаріат</a:t>
            </a:r>
            <a:r>
              <a:rPr lang="ru-RU" b="1" dirty="0" smtClean="0"/>
              <a:t> В. К. Винниченко.</a:t>
            </a:r>
            <a:endParaRPr lang="uk-UA" b="1" dirty="0"/>
          </a:p>
        </p:txBody>
      </p:sp>
      <p:pic>
        <p:nvPicPr>
          <p:cNvPr id="17" name="Рисунок 16" descr="vinnichenk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276872"/>
            <a:ext cx="2808312" cy="33843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chemeClr val="accent4">
                <a:lumMod val="60000"/>
                <a:lumOff val="40000"/>
              </a:schemeClr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475656" y="0"/>
            <a:ext cx="68214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2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ІІ </a:t>
            </a:r>
            <a:r>
              <a:rPr lang="ru-RU" sz="32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Універсал</a:t>
            </a:r>
            <a:r>
              <a:rPr lang="ru-RU" sz="32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16(3) </a:t>
            </a:r>
            <a:r>
              <a:rPr lang="ru-RU" sz="3200" b="1" cap="none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липня</a:t>
            </a:r>
            <a:r>
              <a:rPr lang="ru-RU" sz="32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1917 р.</a:t>
            </a:r>
            <a:endParaRPr lang="uk-UA" sz="32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450040">
            <a:off x="3151768" y="1173454"/>
            <a:ext cx="54195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Універсалом</a:t>
            </a:r>
            <a:r>
              <a:rPr lang="ru-RU" dirty="0" smtClean="0"/>
              <a:t>, </a:t>
            </a:r>
            <a:r>
              <a:rPr lang="ru-RU" dirty="0" err="1" smtClean="0"/>
              <a:t>Тимчасовий</a:t>
            </a:r>
            <a:r>
              <a:rPr lang="ru-RU" dirty="0" smtClean="0"/>
              <a:t> уряд </a:t>
            </a:r>
            <a:r>
              <a:rPr lang="ru-RU" dirty="0" err="1" smtClean="0"/>
              <a:t>визнавав</a:t>
            </a:r>
            <a:r>
              <a:rPr lang="ru-RU" dirty="0" smtClean="0"/>
              <a:t> право </a:t>
            </a:r>
            <a:r>
              <a:rPr lang="ru-RU" dirty="0" err="1" smtClean="0"/>
              <a:t>України</a:t>
            </a:r>
            <a:r>
              <a:rPr lang="ru-RU" dirty="0" smtClean="0"/>
              <a:t> на </a:t>
            </a:r>
            <a:r>
              <a:rPr lang="ru-RU" dirty="0" err="1" smtClean="0"/>
              <a:t>автономію</a:t>
            </a:r>
            <a:r>
              <a:rPr lang="ru-RU" dirty="0" smtClean="0"/>
              <a:t>, а УЦР та </a:t>
            </a:r>
            <a:r>
              <a:rPr lang="ru-RU" dirty="0" err="1" smtClean="0"/>
              <a:t>Генеральний</a:t>
            </a:r>
            <a:r>
              <a:rPr lang="ru-RU" dirty="0" smtClean="0"/>
              <a:t> </a:t>
            </a:r>
            <a:r>
              <a:rPr lang="ru-RU" dirty="0" err="1" smtClean="0"/>
              <a:t>секретаріат</a:t>
            </a:r>
            <a:r>
              <a:rPr lang="ru-RU" dirty="0" smtClean="0"/>
              <a:t> - органами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Натомість</a:t>
            </a:r>
            <a:r>
              <a:rPr lang="ru-RU" dirty="0" smtClean="0"/>
              <a:t>, УЦР </a:t>
            </a:r>
            <a:r>
              <a:rPr lang="ru-RU" dirty="0" err="1" smtClean="0"/>
              <a:t>змушена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погодитися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остаточно </a:t>
            </a:r>
            <a:r>
              <a:rPr lang="ru-RU" dirty="0" err="1" smtClean="0"/>
              <a:t>питання</a:t>
            </a:r>
            <a:r>
              <a:rPr lang="ru-RU" dirty="0" smtClean="0"/>
              <a:t> про форму </a:t>
            </a:r>
            <a:r>
              <a:rPr lang="ru-RU" dirty="0" err="1" smtClean="0"/>
              <a:t>автономії</a:t>
            </a:r>
            <a:r>
              <a:rPr lang="ru-RU" dirty="0" smtClean="0"/>
              <a:t> буде </a:t>
            </a:r>
            <a:r>
              <a:rPr lang="ru-RU" dirty="0" err="1" smtClean="0"/>
              <a:t>вирішено</a:t>
            </a:r>
            <a:r>
              <a:rPr lang="ru-RU" dirty="0" smtClean="0"/>
              <a:t> </a:t>
            </a:r>
            <a:r>
              <a:rPr lang="ru-RU" dirty="0" err="1" smtClean="0"/>
              <a:t>Всеросійськими</a:t>
            </a:r>
            <a:r>
              <a:rPr lang="ru-RU" dirty="0" smtClean="0"/>
              <a:t> </a:t>
            </a:r>
            <a:r>
              <a:rPr lang="ru-RU" dirty="0" err="1" smtClean="0"/>
              <a:t>Установчими</a:t>
            </a:r>
            <a:r>
              <a:rPr lang="ru-RU" dirty="0" smtClean="0"/>
              <a:t> </a:t>
            </a:r>
            <a:r>
              <a:rPr lang="ru-RU" dirty="0" err="1" smtClean="0"/>
              <a:t>зборами</a:t>
            </a:r>
            <a:r>
              <a:rPr lang="ru-RU" dirty="0" smtClean="0"/>
              <a:t> та </a:t>
            </a:r>
            <a:r>
              <a:rPr lang="ru-RU" dirty="0" err="1" smtClean="0"/>
              <a:t>визнати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не </a:t>
            </a:r>
            <a:r>
              <a:rPr lang="ru-RU" dirty="0" err="1" smtClean="0"/>
              <a:t>претендує</a:t>
            </a:r>
            <a:r>
              <a:rPr lang="ru-RU" dirty="0" smtClean="0"/>
              <a:t> на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незалежність</a:t>
            </a:r>
            <a:r>
              <a:rPr lang="ru-RU" dirty="0" smtClean="0"/>
              <a:t>. Центральна рада </a:t>
            </a:r>
            <a:r>
              <a:rPr lang="ru-RU" dirty="0" err="1" smtClean="0"/>
              <a:t>приймала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ТУ про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складу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меншин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Вона взяла </a:t>
            </a:r>
            <a:r>
              <a:rPr lang="ru-RU" dirty="0" err="1" smtClean="0"/>
              <a:t>зобов'язання</a:t>
            </a:r>
            <a:r>
              <a:rPr lang="ru-RU" dirty="0" smtClean="0"/>
              <a:t> </a:t>
            </a:r>
            <a:r>
              <a:rPr lang="ru-RU" dirty="0" err="1" smtClean="0"/>
              <a:t>розробити</a:t>
            </a:r>
            <a:r>
              <a:rPr lang="ru-RU" dirty="0" smtClean="0"/>
              <a:t> </a:t>
            </a:r>
            <a:r>
              <a:rPr lang="ru-RU" dirty="0" err="1" smtClean="0"/>
              <a:t>проекти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про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автономію</a:t>
            </a:r>
            <a:r>
              <a:rPr lang="ru-RU" dirty="0" smtClean="0"/>
              <a:t> для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Установчими</a:t>
            </a:r>
            <a:r>
              <a:rPr lang="ru-RU" dirty="0" smtClean="0"/>
              <a:t> </a:t>
            </a:r>
            <a:r>
              <a:rPr lang="ru-RU" dirty="0" err="1" smtClean="0"/>
              <a:t>зборами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7504" y="1916832"/>
            <a:ext cx="2952328" cy="172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Courier New" pitchFamily="49" charset="0"/>
                <a:cs typeface="Courier New" pitchFamily="49" charset="0"/>
              </a:rPr>
              <a:t>Виступ самостійників на чолі з М.Міхновським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Courier New" pitchFamily="49" charset="0"/>
                <a:cs typeface="Courier New" pitchFamily="49" charset="0"/>
              </a:rPr>
              <a:t>4-9 (17-22) липня 1917р.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7504" y="5013176"/>
            <a:ext cx="3816351" cy="172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Courier New" pitchFamily="49" charset="0"/>
                <a:cs typeface="Courier New" pitchFamily="49" charset="0"/>
              </a:rPr>
              <a:t>Вихід з Тимчасового уряду кадетів на знак протесту проти визнання УЦР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Скругленная соединительная линия 20"/>
          <p:cNvCxnSpPr/>
          <p:nvPr/>
        </p:nvCxnSpPr>
        <p:spPr>
          <a:xfrm rot="5400000">
            <a:off x="1475656" y="692696"/>
            <a:ext cx="1224136" cy="1080120"/>
          </a:xfrm>
          <a:prstGeom prst="curvedConnector3">
            <a:avLst>
              <a:gd name="adj1" fmla="val 6338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/>
          <p:nvPr/>
        </p:nvCxnSpPr>
        <p:spPr>
          <a:xfrm rot="16200000" flipH="1">
            <a:off x="1151620" y="3897052"/>
            <a:ext cx="1296144" cy="792088"/>
          </a:xfrm>
          <a:prstGeom prst="curvedConnector3">
            <a:avLst>
              <a:gd name="adj1" fmla="val 4001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7000">
              <a:srgbClr val="FFFF00"/>
            </a:gs>
            <a:gs pos="50000">
              <a:srgbClr val="9CB86E"/>
            </a:gs>
            <a:gs pos="100000">
              <a:srgbClr val="156B13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0" y="593304"/>
            <a:ext cx="9144000" cy="626469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В столиці </a:t>
            </a:r>
            <a:r>
              <a:rPr lang="uk-UA" dirty="0" smtClean="0"/>
              <a:t>було запроваджено військовий стан. Почалося вилучення зброї у населення й червоногвардійських загонів. Уряд очолив, зберігаючи за собою пост військового міністра, О. Керенський. Після тривалих зусиль йому вдалося порозумітися з кадетами й утворити коаліційний уряд, в якому портфелі міністрів розподілялися порівну між соціалістичними й буржуазними партіями.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Політична криза супроводжувалася зростанням впливу більшовиків серед робітничого класу України. В середині липня було створено 2 територіальних об'єднання більшовицької партії — Південно-Західного краю з центром у Києві (близько 10 тис. членів) і Донецько-Криворізької області з центром у Катеринославі (16 тис. членів). Загальна чисельність більшовиків в Україні досягла 33 тис. чол. За масовістю ця партія істотно поступалася російським та українським есерам і меншовикам, але відрізнялася від інших дисциплінованістю й наступальністю.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Наприкінці липня — на початку серпня у Петрограді в напівлегальній обстановці відбувся </a:t>
            </a:r>
            <a:r>
              <a:rPr lang="en-GB" dirty="0" smtClean="0"/>
              <a:t>VI </a:t>
            </a:r>
            <a:r>
              <a:rPr lang="uk-UA" dirty="0" smtClean="0"/>
              <a:t>з'їзд РСДРП(б). Оскільки свобода дій у радах стала для більшовиків після липневих подій вкрай обмеженою, В. Ленін оголосив про кінець двовладдя й початок боротьби за владу шляхом підготовки збройного повстання. З'їзд тимчасово зняв з порядку денного гасло «Вся влада — радам!».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Працюючи в різних соціальних середовищах, більшовики в Україні й українські соціалісти мало стикалися між собою. Будучи послідовними інтернаціоналістами, члени ленінської партії майже не цікавилися проблемами національно-визвольного руху На словах Ленін гаряче підтримував право українців на відокремлення, але тут-таки уточнював: «Ми не прихильники дрібних держава. На конференції київських більшовиків, що працювала під час переговорів російських міністрів з Центральною Радою, ленінський «гнучкий» підхід до національного питання було доведено до повної ясності в такому афористичному висловлюванні одного делегата: «Ми, себто більшовики, не підтримуємо сепаратистських тенденцій, ми ведемо агітацію не за відділення, а тільки за право на відділення». У резолюціях київської обласної конференції більшовиків Центральна Рада навіть не згадувалася, ніби зовсім не існувала.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В.Винниченко назвав одержаний з Петрограда документ «миршавим клаптиком паперу», але радив його прийняти, бо це була тимчасова інструкція тимчасового уряду. Під час обговорення ситуації, що склалася, пролунали вимоги відхилити інструкцію і перейти до збройної боротьби з російським урядом. Однак Центральна Рада не мала достатньої військової сили, до такого перебігу подій не були готові народні маси, і, нарешті, протистояння російському урядові зруйнувало б Південно-Західний і Румунський фронти, що загрожувало окупацією України німецькими та австро-угорськими арміями. Після бурхливих дебатів Центральна Рада прийняла інструкцію до відома й стала очікувати дальших подій.</a:t>
            </a:r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99592" y="0"/>
            <a:ext cx="76982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Липнева політична криза</a:t>
            </a:r>
            <a:endParaRPr lang="uk-UA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269</TotalTime>
  <Words>676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Митрополит Андрей  Шептицький</dc:title>
  <dc:creator>COMP</dc:creator>
  <cp:lastModifiedBy>COMP</cp:lastModifiedBy>
  <cp:revision>29</cp:revision>
  <dcterms:created xsi:type="dcterms:W3CDTF">2012-10-02T15:32:11Z</dcterms:created>
  <dcterms:modified xsi:type="dcterms:W3CDTF">2012-11-18T14:23:30Z</dcterms:modified>
</cp:coreProperties>
</file>