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Правління Брежнєва</a:t>
            </a:r>
            <a:br>
              <a:rPr lang="uk-UA" dirty="0" smtClean="0"/>
            </a:br>
            <a:r>
              <a:rPr lang="uk-UA" dirty="0" smtClean="0"/>
              <a:t>Період «застою»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11 ф.1</a:t>
            </a:r>
          </a:p>
          <a:p>
            <a:r>
              <a:rPr lang="uk-UA" dirty="0" smtClean="0"/>
              <a:t>Педагогічного ліцею</a:t>
            </a:r>
          </a:p>
          <a:p>
            <a:r>
              <a:rPr lang="uk-UA" dirty="0" smtClean="0"/>
              <a:t>Димура Надія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36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060849"/>
            <a:ext cx="8424936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Радянська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застою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непослідовною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24 </a:t>
            </a:r>
            <a:r>
              <a:rPr lang="ru-RU" dirty="0" err="1"/>
              <a:t>з'їзд</a:t>
            </a:r>
            <a:r>
              <a:rPr lang="ru-RU" dirty="0"/>
              <a:t> КПРС у 1971 р. проголосив </a:t>
            </a:r>
            <a:r>
              <a:rPr lang="ru-RU" dirty="0" err="1"/>
              <a:t>боротьбу</a:t>
            </a:r>
            <a:r>
              <a:rPr lang="ru-RU" dirty="0"/>
              <a:t> за мир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першочерговою</a:t>
            </a:r>
            <a:r>
              <a:rPr lang="ru-RU" dirty="0"/>
              <a:t> задачею </a:t>
            </a:r>
            <a:r>
              <a:rPr lang="ru-RU" dirty="0" err="1"/>
              <a:t>партії</a:t>
            </a:r>
            <a:r>
              <a:rPr lang="ru-RU" dirty="0"/>
              <a:t> та </a:t>
            </a:r>
            <a:r>
              <a:rPr lang="ru-RU" dirty="0" err="1"/>
              <a:t>радянського</a:t>
            </a:r>
            <a:r>
              <a:rPr lang="ru-RU" dirty="0"/>
              <a:t> уряду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дипломатія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, </a:t>
            </a:r>
            <a:r>
              <a:rPr lang="ru-RU" dirty="0" err="1"/>
              <a:t>уклавши</a:t>
            </a:r>
            <a:r>
              <a:rPr lang="ru-RU" dirty="0"/>
              <a:t> з США </a:t>
            </a:r>
            <a:r>
              <a:rPr lang="ru-RU" dirty="0" err="1"/>
              <a:t>дві</a:t>
            </a:r>
            <a:r>
              <a:rPr lang="ru-RU" dirty="0"/>
              <a:t> угоди по </a:t>
            </a:r>
            <a:r>
              <a:rPr lang="ru-RU" dirty="0" err="1"/>
              <a:t>обмеженню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наступальних</a:t>
            </a:r>
            <a:r>
              <a:rPr lang="ru-RU" dirty="0"/>
              <a:t> </a:t>
            </a:r>
            <a:r>
              <a:rPr lang="ru-RU" dirty="0" err="1"/>
              <a:t>озброєнь</a:t>
            </a:r>
            <a:r>
              <a:rPr lang="ru-RU" dirty="0"/>
              <a:t> </a:t>
            </a:r>
            <a:r>
              <a:rPr lang="ru-RU" dirty="0" smtClean="0"/>
              <a:t>ОСВ-1 </a:t>
            </a:r>
            <a:r>
              <a:rPr lang="ru-RU" dirty="0"/>
              <a:t>(</a:t>
            </a:r>
            <a:r>
              <a:rPr lang="ru-RU" dirty="0" err="1"/>
              <a:t>травень</a:t>
            </a:r>
            <a:r>
              <a:rPr lang="ru-RU" dirty="0"/>
              <a:t> 1972) та ОСВ-2 (</a:t>
            </a:r>
            <a:r>
              <a:rPr lang="ru-RU" dirty="0" err="1"/>
              <a:t>червень</a:t>
            </a:r>
            <a:r>
              <a:rPr lang="ru-RU" dirty="0"/>
              <a:t> 1979</a:t>
            </a:r>
            <a:r>
              <a:rPr lang="ru-RU" dirty="0" smtClean="0"/>
              <a:t>).</a:t>
            </a:r>
            <a:endParaRPr lang="en-US" dirty="0" smtClean="0"/>
          </a:p>
          <a:p>
            <a:pPr algn="just"/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ратифікація</a:t>
            </a:r>
            <a:r>
              <a:rPr lang="ru-RU" dirty="0"/>
              <a:t> </a:t>
            </a:r>
            <a:r>
              <a:rPr lang="ru-RU" dirty="0" err="1" smtClean="0"/>
              <a:t>Сполученими</a:t>
            </a:r>
            <a:r>
              <a:rPr lang="ru-RU" dirty="0" smtClean="0"/>
              <a:t> </a:t>
            </a:r>
            <a:r>
              <a:rPr lang="ru-RU" dirty="0"/>
              <a:t>Штатами договору ОСВ-2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зірвана</a:t>
            </a:r>
            <a:r>
              <a:rPr lang="ru-RU" dirty="0"/>
              <a:t> </a:t>
            </a:r>
            <a:r>
              <a:rPr lang="ru-RU" dirty="0" err="1"/>
              <a:t>вторгненням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в </a:t>
            </a:r>
            <a:r>
              <a:rPr lang="ru-RU" dirty="0" err="1"/>
              <a:t>Афганістан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1979 р. </a:t>
            </a:r>
            <a:r>
              <a:rPr lang="ru-RU" dirty="0" err="1"/>
              <a:t>Співробітництво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СРСР та США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1960-х)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згорнуто</a:t>
            </a:r>
            <a:r>
              <a:rPr lang="ru-RU" dirty="0"/>
              <a:t>, холодна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загострилася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Зовнішня </a:t>
            </a:r>
            <a:r>
              <a:rPr lang="ru-RU" dirty="0" err="1"/>
              <a:t>політика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1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Намагаючись </a:t>
            </a:r>
            <a:r>
              <a:rPr lang="ru-RU" dirty="0" err="1"/>
              <a:t>поширити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та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, СРСР надавав </a:t>
            </a:r>
            <a:r>
              <a:rPr lang="ru-RU" dirty="0" err="1"/>
              <a:t>військову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будь-</a:t>
            </a:r>
            <a:r>
              <a:rPr lang="ru-RU" dirty="0" err="1"/>
              <a:t>яким</a:t>
            </a:r>
            <a:r>
              <a:rPr lang="ru-RU" dirty="0"/>
              <a:t> режимам в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Африці</a:t>
            </a:r>
            <a:r>
              <a:rPr lang="ru-RU" dirty="0"/>
              <a:t>, </a:t>
            </a:r>
            <a:r>
              <a:rPr lang="ru-RU" dirty="0" err="1"/>
              <a:t>Латинській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зовнішних</a:t>
            </a:r>
            <a:r>
              <a:rPr lang="ru-RU" dirty="0"/>
              <a:t> </a:t>
            </a:r>
            <a:r>
              <a:rPr lang="ru-RU" dirty="0" err="1"/>
              <a:t>конфліктах</a:t>
            </a:r>
            <a:r>
              <a:rPr lang="ru-RU" dirty="0"/>
              <a:t> по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. </a:t>
            </a:r>
            <a:r>
              <a:rPr lang="ru-RU" dirty="0" err="1"/>
              <a:t>Радянський</a:t>
            </a:r>
            <a:r>
              <a:rPr lang="ru-RU" dirty="0"/>
              <a:t> уряд направляв у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, </a:t>
            </a:r>
            <a:r>
              <a:rPr lang="ru-RU" dirty="0" err="1"/>
              <a:t>техніку</a:t>
            </a:r>
            <a:r>
              <a:rPr lang="ru-RU" dirty="0"/>
              <a:t>,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,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виснажуючи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Зовнішня </a:t>
            </a:r>
            <a:r>
              <a:rPr lang="ru-RU" dirty="0" err="1"/>
              <a:t>політика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65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Л.Брежнев</a:t>
            </a:r>
            <a:r>
              <a:rPr lang="ru-RU" dirty="0"/>
              <a:t> та Дж. Картер </a:t>
            </a:r>
            <a:r>
              <a:rPr lang="ru-RU" dirty="0" err="1"/>
              <a:t>підписують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озброєнь</a:t>
            </a:r>
            <a:r>
              <a:rPr lang="ru-RU" dirty="0"/>
              <a:t>, 1979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5274"/>
          <a:stretch>
            <a:fillRect/>
          </a:stretch>
        </p:blipFill>
        <p:spPr>
          <a:xfrm rot="304517">
            <a:off x="2183792" y="666965"/>
            <a:ext cx="4772156" cy="3598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62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4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 </a:t>
            </a:r>
            <a:r>
              <a:rPr lang="ru-RU" dirty="0" err="1"/>
              <a:t>збереглася</a:t>
            </a:r>
            <a:r>
              <a:rPr lang="ru-RU" dirty="0"/>
              <a:t> система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яка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Й.Сталіна</a:t>
            </a:r>
            <a:r>
              <a:rPr lang="ru-RU" dirty="0"/>
              <a:t>. Вся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в СРСР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сконцентрована</a:t>
            </a:r>
            <a:r>
              <a:rPr lang="ru-RU" dirty="0"/>
              <a:t> у </a:t>
            </a:r>
            <a:r>
              <a:rPr lang="ru-RU" dirty="0" err="1"/>
              <a:t>вузькому</a:t>
            </a:r>
            <a:r>
              <a:rPr lang="ru-RU" dirty="0"/>
              <a:t> </a:t>
            </a:r>
            <a:r>
              <a:rPr lang="ru-RU" dirty="0" err="1"/>
              <a:t>колі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оточували</a:t>
            </a:r>
            <a:r>
              <a:rPr lang="ru-RU" dirty="0"/>
              <a:t> Генерального секретаря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та входили до складу </a:t>
            </a:r>
            <a:r>
              <a:rPr lang="ru-RU" dirty="0" err="1"/>
              <a:t>Політбюро</a:t>
            </a:r>
            <a:r>
              <a:rPr lang="ru-RU" dirty="0"/>
              <a:t> ЦК КПРС.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кадрових</a:t>
            </a:r>
            <a:r>
              <a:rPr lang="ru-RU" dirty="0"/>
              <a:t> </a:t>
            </a:r>
            <a:r>
              <a:rPr lang="ru-RU" dirty="0" err="1"/>
              <a:t>переміщень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колі</a:t>
            </a:r>
            <a:r>
              <a:rPr lang="ru-RU" dirty="0"/>
              <a:t> </a:t>
            </a:r>
            <a:r>
              <a:rPr lang="ru-RU" dirty="0" err="1"/>
              <a:t>вирішувалися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самого </a:t>
            </a:r>
            <a:r>
              <a:rPr lang="ru-RU" dirty="0" err="1"/>
              <a:t>цього</a:t>
            </a:r>
            <a:r>
              <a:rPr lang="ru-RU" dirty="0"/>
              <a:t> кола.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та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фінансів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кадрові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приймалися</a:t>
            </a:r>
            <a:r>
              <a:rPr lang="ru-RU" dirty="0"/>
              <a:t> на </a:t>
            </a:r>
            <a:r>
              <a:rPr lang="ru-RU" dirty="0" err="1"/>
              <a:t>засіданнях</a:t>
            </a:r>
            <a:r>
              <a:rPr lang="ru-RU" dirty="0"/>
              <a:t> </a:t>
            </a:r>
            <a:r>
              <a:rPr lang="ru-RU" dirty="0" err="1"/>
              <a:t>Політбюро</a:t>
            </a:r>
            <a:r>
              <a:rPr lang="ru-RU" dirty="0"/>
              <a:t> ЦК КПРС, 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обов'язковими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. </a:t>
            </a:r>
            <a:r>
              <a:rPr lang="ru-RU" dirty="0" err="1"/>
              <a:t>Президія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СРСР та Рада </a:t>
            </a:r>
            <a:r>
              <a:rPr lang="ru-RU" dirty="0" err="1"/>
              <a:t>Міністрів</a:t>
            </a:r>
            <a:r>
              <a:rPr lang="ru-RU" dirty="0"/>
              <a:t> СРСР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контролювалися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КПРС. </a:t>
            </a:r>
            <a:r>
              <a:rPr lang="ru-RU" dirty="0" err="1"/>
              <a:t>Пленуми</a:t>
            </a:r>
            <a:r>
              <a:rPr lang="ru-RU" dirty="0"/>
              <a:t> ЦК та </a:t>
            </a:r>
            <a:r>
              <a:rPr lang="ru-RU" dirty="0" err="1"/>
              <a:t>з'їзди</a:t>
            </a:r>
            <a:r>
              <a:rPr lang="ru-RU" dirty="0"/>
              <a:t> КПРС, </a:t>
            </a:r>
            <a:r>
              <a:rPr lang="ru-RU" dirty="0" err="1"/>
              <a:t>сесії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СРСР </a:t>
            </a:r>
            <a:r>
              <a:rPr lang="ru-RU" dirty="0" err="1"/>
              <a:t>перетворилися</a:t>
            </a:r>
            <a:r>
              <a:rPr lang="ru-RU" dirty="0"/>
              <a:t> на </a:t>
            </a:r>
            <a:r>
              <a:rPr lang="ru-RU" dirty="0" err="1"/>
              <a:t>парадні</a:t>
            </a:r>
            <a:r>
              <a:rPr lang="ru-RU" dirty="0"/>
              <a:t> заходи, на </a:t>
            </a:r>
            <a:r>
              <a:rPr lang="ru-RU" dirty="0" err="1"/>
              <a:t>яких</a:t>
            </a:r>
            <a:r>
              <a:rPr lang="ru-RU" dirty="0"/>
              <a:t> формально </a:t>
            </a:r>
            <a:r>
              <a:rPr lang="ru-RU" dirty="0" err="1"/>
              <a:t>затверджувалися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запропоновані</a:t>
            </a:r>
            <a:r>
              <a:rPr lang="ru-RU" dirty="0"/>
              <a:t> </a:t>
            </a:r>
            <a:r>
              <a:rPr lang="ru-RU" dirty="0" err="1"/>
              <a:t>партійним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. </a:t>
            </a:r>
            <a:r>
              <a:rPr lang="ru-RU" dirty="0" err="1"/>
              <a:t>Депутати</a:t>
            </a:r>
            <a:r>
              <a:rPr lang="ru-RU" dirty="0"/>
              <a:t> Рад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призначалися</a:t>
            </a:r>
            <a:r>
              <a:rPr lang="ru-RU" dirty="0"/>
              <a:t> </a:t>
            </a:r>
            <a:r>
              <a:rPr lang="ru-RU" dirty="0" err="1"/>
              <a:t>партійними</a:t>
            </a:r>
            <a:r>
              <a:rPr lang="ru-RU" dirty="0"/>
              <a:t> </a:t>
            </a:r>
            <a:r>
              <a:rPr lang="ru-RU" dirty="0" err="1"/>
              <a:t>комітетами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Структура </a:t>
            </a:r>
            <a:r>
              <a:rPr lang="ru-RU" sz="4800" dirty="0" err="1"/>
              <a:t>державної</a:t>
            </a:r>
            <a:r>
              <a:rPr lang="ru-RU" sz="4800" dirty="0"/>
              <a:t> </a:t>
            </a:r>
            <a:r>
              <a:rPr lang="ru-RU" sz="4800" dirty="0" err="1"/>
              <a:t>влади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9577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28625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7317" y="5013175"/>
            <a:ext cx="421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Виборчий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бюлетень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одним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прізвищем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- основа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радянської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виборчої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системи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 1974 року в СРСР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1953 року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паспорти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паспорт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безстроковим</a:t>
            </a:r>
            <a:r>
              <a:rPr lang="ru-RU" dirty="0"/>
              <a:t>;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вклеювалися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фотокартки</a:t>
            </a:r>
            <a:r>
              <a:rPr lang="ru-RU" dirty="0"/>
              <a:t> при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45- та 60-річного </a:t>
            </a:r>
            <a:r>
              <a:rPr lang="ru-RU" dirty="0" err="1"/>
              <a:t>віку</a:t>
            </a:r>
            <a:r>
              <a:rPr lang="ru-RU" dirty="0"/>
              <a:t>. За </a:t>
            </a:r>
            <a:r>
              <a:rPr lang="ru-RU" dirty="0" err="1"/>
              <a:t>новим</a:t>
            </a:r>
            <a:r>
              <a:rPr lang="ru-RU" dirty="0"/>
              <a:t> Законом про </a:t>
            </a:r>
            <a:r>
              <a:rPr lang="ru-RU" dirty="0" err="1"/>
              <a:t>паспорти</a:t>
            </a:r>
            <a:r>
              <a:rPr lang="ru-RU" dirty="0"/>
              <a:t>, </a:t>
            </a:r>
            <a:r>
              <a:rPr lang="ru-RU" dirty="0" err="1"/>
              <a:t>ліберальнішим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, з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вилучені</a:t>
            </a:r>
            <a:r>
              <a:rPr lang="ru-RU" dirty="0"/>
              <a:t> графа про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та </a:t>
            </a:r>
            <a:r>
              <a:rPr lang="ru-RU" dirty="0" err="1"/>
              <a:t>сторінка</a:t>
            </a:r>
            <a:r>
              <a:rPr lang="ru-RU" dirty="0"/>
              <a:t> </a:t>
            </a:r>
            <a:r>
              <a:rPr lang="ru-RU" dirty="0" err="1"/>
              <a:t>відміток</a:t>
            </a:r>
            <a:r>
              <a:rPr lang="ru-RU" dirty="0"/>
              <a:t> про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Суворий</a:t>
            </a:r>
            <a:r>
              <a:rPr lang="ru-RU" dirty="0"/>
              <a:t> закон про прописку </a:t>
            </a:r>
            <a:r>
              <a:rPr lang="ru-RU" dirty="0" err="1"/>
              <a:t>паспортів</a:t>
            </a:r>
            <a:r>
              <a:rPr lang="ru-RU" dirty="0"/>
              <a:t> не </a:t>
            </a:r>
            <a:r>
              <a:rPr lang="ru-RU" dirty="0" err="1"/>
              <a:t>змінювався</a:t>
            </a:r>
            <a:r>
              <a:rPr lang="ru-RU" dirty="0"/>
              <a:t>, </a:t>
            </a:r>
            <a:r>
              <a:rPr lang="ru-RU" dirty="0" err="1"/>
              <a:t>передбачаючи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аж до </a:t>
            </a:r>
            <a:r>
              <a:rPr lang="ru-RU" dirty="0" err="1"/>
              <a:t>кримінальної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 1974 року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одержували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колгоспники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попередніми</a:t>
            </a:r>
            <a:r>
              <a:rPr lang="ru-RU" dirty="0"/>
              <a:t> законами про </a:t>
            </a:r>
            <a:r>
              <a:rPr lang="ru-RU" dirty="0" err="1"/>
              <a:t>паспорти</a:t>
            </a:r>
            <a:r>
              <a:rPr lang="ru-RU" dirty="0"/>
              <a:t>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Паспортна реформа</a:t>
            </a:r>
          </a:p>
        </p:txBody>
      </p:sp>
    </p:spTree>
    <p:extLst>
      <p:ext uri="{BB962C8B-B14F-4D97-AF65-F5344CB8AC3E}">
        <p14:creationId xmlns:p14="http://schemas.microsoft.com/office/powerpoint/2010/main" val="346352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USSR_passport_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302433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Паспорт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громадянина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СРСР,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зразка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1974 року</a:t>
            </a:r>
          </a:p>
        </p:txBody>
      </p:sp>
    </p:spTree>
    <p:extLst>
      <p:ext uri="{BB962C8B-B14F-4D97-AF65-F5344CB8AC3E}">
        <p14:creationId xmlns:p14="http://schemas.microsoft.com/office/powerpoint/2010/main" val="158626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Ідеологія</a:t>
            </a:r>
            <a:r>
              <a:rPr lang="ru-RU" dirty="0"/>
              <a:t> та культура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58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88841"/>
            <a:ext cx="8712968" cy="46805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Ідеологічна </a:t>
            </a:r>
            <a:r>
              <a:rPr lang="ru-RU" dirty="0" err="1"/>
              <a:t>домінанта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— </a:t>
            </a:r>
            <a:r>
              <a:rPr lang="ru-RU" dirty="0" err="1"/>
              <a:t>побудування</a:t>
            </a:r>
            <a:r>
              <a:rPr lang="ru-RU" dirty="0"/>
              <a:t> </a:t>
            </a:r>
            <a:r>
              <a:rPr lang="ru-RU" dirty="0" err="1"/>
              <a:t>соціалізму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і </a:t>
            </a:r>
            <a:r>
              <a:rPr lang="ru-RU" dirty="0" err="1"/>
              <a:t>комунізму</a:t>
            </a:r>
            <a:r>
              <a:rPr lang="ru-RU" dirty="0"/>
              <a:t> у </a:t>
            </a:r>
            <a:r>
              <a:rPr lang="ru-RU" dirty="0" err="1"/>
              <a:t>ворожому</a:t>
            </a:r>
            <a:r>
              <a:rPr lang="ru-RU" dirty="0"/>
              <a:t>, «</a:t>
            </a:r>
            <a:r>
              <a:rPr lang="ru-RU" dirty="0" err="1"/>
              <a:t>капіталістичному</a:t>
            </a:r>
            <a:r>
              <a:rPr lang="ru-RU" dirty="0"/>
              <a:t>» </a:t>
            </a:r>
            <a:r>
              <a:rPr lang="ru-RU" dirty="0" err="1"/>
              <a:t>оточенні</a:t>
            </a:r>
            <a:r>
              <a:rPr lang="ru-RU" dirty="0"/>
              <a:t> —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та </a:t>
            </a:r>
            <a:r>
              <a:rPr lang="ru-RU" dirty="0" err="1"/>
              <a:t>пройшла</a:t>
            </a:r>
            <a:r>
              <a:rPr lang="ru-RU" dirty="0"/>
              <a:t> через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соціально-економічної</a:t>
            </a:r>
            <a:r>
              <a:rPr lang="ru-RU" dirty="0"/>
              <a:t> і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аж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застою. </a:t>
            </a:r>
            <a:r>
              <a:rPr lang="ru-RU" dirty="0" err="1"/>
              <a:t>Побудована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домінанті</a:t>
            </a:r>
            <a:r>
              <a:rPr lang="ru-RU" dirty="0"/>
              <a:t> </a:t>
            </a:r>
            <a:r>
              <a:rPr lang="ru-RU" dirty="0" err="1"/>
              <a:t>ідеологія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еволюціонувала</a:t>
            </a:r>
            <a:r>
              <a:rPr lang="ru-RU" dirty="0"/>
              <a:t> 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та </a:t>
            </a:r>
            <a:r>
              <a:rPr lang="ru-RU" dirty="0" err="1"/>
              <a:t>геополітичної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але </a:t>
            </a:r>
            <a:r>
              <a:rPr lang="ru-RU" dirty="0" err="1"/>
              <a:t>від</a:t>
            </a:r>
            <a:r>
              <a:rPr lang="ru-RU" dirty="0"/>
              <a:t> початку і до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застою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незмінним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конфронтацію</a:t>
            </a:r>
            <a:r>
              <a:rPr lang="ru-RU" dirty="0"/>
              <a:t> «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соціалізму</a:t>
            </a:r>
            <a:r>
              <a:rPr lang="ru-RU" dirty="0"/>
              <a:t>» з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</a:t>
            </a:r>
            <a:r>
              <a:rPr lang="ru-RU" dirty="0" err="1"/>
              <a:t>розкол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антагоністичні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Ключовою</a:t>
            </a:r>
            <a:r>
              <a:rPr lang="ru-RU" dirty="0"/>
              <a:t> тезою </a:t>
            </a:r>
            <a:r>
              <a:rPr lang="ru-RU" dirty="0" err="1"/>
              <a:t>ідеології</a:t>
            </a:r>
            <a:r>
              <a:rPr lang="ru-RU" dirty="0"/>
              <a:t> КПРС </a:t>
            </a:r>
            <a:r>
              <a:rPr lang="ru-RU" dirty="0" err="1"/>
              <a:t>періоду</a:t>
            </a:r>
            <a:r>
              <a:rPr lang="ru-RU" dirty="0"/>
              <a:t> застою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про три </a:t>
            </a:r>
            <a:r>
              <a:rPr lang="ru-RU" dirty="0" err="1"/>
              <a:t>етапи</a:t>
            </a:r>
            <a:r>
              <a:rPr lang="ru-RU" dirty="0"/>
              <a:t> «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капіталізму</a:t>
            </a:r>
            <a:r>
              <a:rPr lang="ru-RU" dirty="0"/>
              <a:t>». На думку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ідеологів</a:t>
            </a:r>
            <a:r>
              <a:rPr lang="ru-RU" dirty="0"/>
              <a:t>,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капіталізму</a:t>
            </a:r>
            <a:r>
              <a:rPr lang="ru-RU" dirty="0"/>
              <a:t> до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соціально-економічної</a:t>
            </a:r>
            <a:r>
              <a:rPr lang="ru-RU" dirty="0"/>
              <a:t> </a:t>
            </a:r>
            <a:r>
              <a:rPr lang="ru-RU" dirty="0" err="1"/>
              <a:t>формації</a:t>
            </a:r>
            <a:r>
              <a:rPr lang="ru-RU" dirty="0"/>
              <a:t> — </a:t>
            </a:r>
            <a:r>
              <a:rPr lang="ru-RU" dirty="0" err="1"/>
              <a:t>комунізму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соціалізм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</a:t>
            </a:r>
            <a:r>
              <a:rPr lang="ru-RU" dirty="0" err="1"/>
              <a:t>приймався</a:t>
            </a:r>
            <a:r>
              <a:rPr lang="ru-RU" dirty="0"/>
              <a:t> за першу фазу </a:t>
            </a:r>
            <a:r>
              <a:rPr lang="ru-RU" dirty="0" err="1"/>
              <a:t>комунізму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06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Період «Застою» </a:t>
            </a:r>
            <a:r>
              <a:rPr lang="ru-RU" dirty="0"/>
              <a:t>— ретроспективна </a:t>
            </a:r>
            <a:r>
              <a:rPr lang="ru-RU" dirty="0" err="1"/>
              <a:t>назва</a:t>
            </a:r>
            <a:r>
              <a:rPr lang="ru-RU" dirty="0"/>
              <a:t> одного з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та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(середина 1970 - середина 1980-х </a:t>
            </a:r>
            <a:r>
              <a:rPr lang="ru-RU" dirty="0" err="1"/>
              <a:t>років</a:t>
            </a:r>
            <a:r>
              <a:rPr lang="ru-RU" dirty="0"/>
              <a:t>).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період</a:t>
            </a:r>
            <a:r>
              <a:rPr lang="ru-RU" dirty="0"/>
              <a:t> застою» </a:t>
            </a:r>
            <a:r>
              <a:rPr lang="ru-RU" dirty="0" err="1"/>
              <a:t>з'явилося</a:t>
            </a:r>
            <a:r>
              <a:rPr lang="ru-RU" dirty="0"/>
              <a:t> та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введене</a:t>
            </a:r>
            <a:r>
              <a:rPr lang="ru-RU" dirty="0"/>
              <a:t> в </a:t>
            </a:r>
            <a:r>
              <a:rPr lang="ru-RU" dirty="0" err="1"/>
              <a:t>політичний</a:t>
            </a:r>
            <a:r>
              <a:rPr lang="ru-RU" dirty="0"/>
              <a:t> лексикон </a:t>
            </a:r>
            <a:r>
              <a:rPr lang="ru-RU" dirty="0" err="1"/>
              <a:t>лідером</a:t>
            </a:r>
            <a:r>
              <a:rPr lang="ru-RU" dirty="0"/>
              <a:t> КПРС та головою </a:t>
            </a:r>
            <a:r>
              <a:rPr lang="ru-RU" dirty="0" err="1"/>
              <a:t>держави</a:t>
            </a:r>
            <a:r>
              <a:rPr lang="ru-RU" dirty="0"/>
              <a:t> - </a:t>
            </a:r>
            <a:r>
              <a:rPr lang="ru-RU" i="1" dirty="0"/>
              <a:t>М. С. </a:t>
            </a:r>
            <a:r>
              <a:rPr lang="ru-RU" i="1" dirty="0" err="1"/>
              <a:t>Горбачовим</a:t>
            </a:r>
            <a:r>
              <a:rPr lang="ru-RU" i="1" dirty="0"/>
              <a:t> </a:t>
            </a:r>
            <a:r>
              <a:rPr lang="ru-RU" dirty="0"/>
              <a:t>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1980-х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застій</a:t>
            </a:r>
            <a:r>
              <a:rPr lang="ru-RU" dirty="0"/>
              <a:t> </a:t>
            </a:r>
            <a:r>
              <a:rPr lang="ru-RU" dirty="0" err="1"/>
              <a:t>пов'язують</a:t>
            </a:r>
            <a:r>
              <a:rPr lang="ru-RU" dirty="0"/>
              <a:t> з </a:t>
            </a:r>
            <a:r>
              <a:rPr lang="ru-RU" dirty="0" err="1"/>
              <a:t>ім'ям</a:t>
            </a:r>
            <a:r>
              <a:rPr lang="ru-RU" dirty="0"/>
              <a:t> Генерального секретаря ЦК КПРС </a:t>
            </a:r>
            <a:r>
              <a:rPr lang="ru-RU" b="1" dirty="0" err="1"/>
              <a:t>Леоніда</a:t>
            </a:r>
            <a:r>
              <a:rPr lang="ru-RU" b="1" dirty="0"/>
              <a:t> </a:t>
            </a:r>
            <a:r>
              <a:rPr lang="ru-RU" b="1" dirty="0" err="1"/>
              <a:t>Брежнєва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(1964-1982) </a:t>
            </a:r>
            <a:r>
              <a:rPr lang="ru-RU" dirty="0" err="1"/>
              <a:t>застійні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та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характерних</a:t>
            </a:r>
            <a:r>
              <a:rPr lang="ru-RU" dirty="0"/>
              <a:t> рис.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період</a:t>
            </a:r>
            <a:r>
              <a:rPr lang="ru-RU" dirty="0"/>
              <a:t> застою» </a:t>
            </a:r>
            <a:r>
              <a:rPr lang="ru-RU" dirty="0" err="1"/>
              <a:t>з’явилось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1985 року, в </a:t>
            </a:r>
            <a:r>
              <a:rPr lang="ru-RU" dirty="0" err="1"/>
              <a:t>період</a:t>
            </a:r>
            <a:r>
              <a:rPr lang="ru-RU" dirty="0"/>
              <a:t> «</a:t>
            </a:r>
            <a:r>
              <a:rPr lang="ru-RU" dirty="0" err="1"/>
              <a:t>Перебудови</a:t>
            </a:r>
            <a:r>
              <a:rPr lang="ru-RU" dirty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uk-UA" dirty="0" smtClean="0"/>
              <a:t>Період «застою»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6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Далі </a:t>
            </a:r>
            <a:r>
              <a:rPr lang="ru-RU" dirty="0" err="1"/>
              <a:t>очікувався</a:t>
            </a:r>
            <a:r>
              <a:rPr lang="ru-RU" dirty="0"/>
              <a:t> 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капіталізму</a:t>
            </a:r>
            <a:r>
              <a:rPr lang="ru-RU" dirty="0"/>
              <a:t>» </a:t>
            </a:r>
            <a:r>
              <a:rPr lang="ru-RU" dirty="0" err="1"/>
              <a:t>країн</a:t>
            </a:r>
            <a:r>
              <a:rPr lang="ru-RU" dirty="0"/>
              <a:t> одна за </a:t>
            </a:r>
            <a:r>
              <a:rPr lang="ru-RU" dirty="0" err="1"/>
              <a:t>іншою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 smtClean="0"/>
              <a:t>співдружності</a:t>
            </a:r>
            <a:r>
              <a:rPr lang="ru-RU" dirty="0" smtClean="0"/>
              <a:t>. </a:t>
            </a:r>
            <a:r>
              <a:rPr lang="ru-RU" dirty="0" err="1"/>
              <a:t>Терміном</a:t>
            </a:r>
            <a:r>
              <a:rPr lang="ru-RU" dirty="0"/>
              <a:t> «</a:t>
            </a:r>
            <a:r>
              <a:rPr lang="ru-RU" dirty="0" err="1"/>
              <a:t>співдружність</a:t>
            </a:r>
            <a:r>
              <a:rPr lang="ru-RU" dirty="0"/>
              <a:t>» у </a:t>
            </a:r>
            <a:r>
              <a:rPr lang="ru-RU" dirty="0" err="1"/>
              <a:t>період</a:t>
            </a:r>
            <a:r>
              <a:rPr lang="ru-RU" dirty="0"/>
              <a:t> застою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замінено</a:t>
            </a:r>
            <a:r>
              <a:rPr lang="ru-RU" dirty="0"/>
              <a:t> </a:t>
            </a:r>
            <a:r>
              <a:rPr lang="ru-RU" dirty="0" err="1"/>
              <a:t>неоднозначний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табір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уживався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капіталізму</a:t>
            </a:r>
            <a:r>
              <a:rPr lang="ru-RU" dirty="0"/>
              <a:t> </a:t>
            </a:r>
            <a:r>
              <a:rPr lang="ru-RU" dirty="0" err="1"/>
              <a:t>сприймався</a:t>
            </a:r>
            <a:r>
              <a:rPr lang="ru-RU" dirty="0"/>
              <a:t> </a:t>
            </a:r>
            <a:r>
              <a:rPr lang="ru-RU" dirty="0" err="1"/>
              <a:t>радянськими</a:t>
            </a:r>
            <a:r>
              <a:rPr lang="ru-RU" dirty="0"/>
              <a:t> </a:t>
            </a:r>
            <a:r>
              <a:rPr lang="ru-RU" dirty="0" err="1"/>
              <a:t>ідеологами</a:t>
            </a:r>
            <a:r>
              <a:rPr lang="ru-RU" dirty="0"/>
              <a:t> як «</a:t>
            </a:r>
            <a:r>
              <a:rPr lang="ru-RU" dirty="0" err="1"/>
              <a:t>суспільство</a:t>
            </a:r>
            <a:r>
              <a:rPr lang="ru-RU" dirty="0"/>
              <a:t> без </a:t>
            </a:r>
            <a:r>
              <a:rPr lang="ru-RU" dirty="0" err="1"/>
              <a:t>майбутнього</a:t>
            </a:r>
            <a:r>
              <a:rPr lang="ru-RU" dirty="0"/>
              <a:t>», </a:t>
            </a:r>
            <a:r>
              <a:rPr lang="ru-RU" dirty="0" err="1"/>
              <a:t>майбутнє</a:t>
            </a:r>
            <a:r>
              <a:rPr lang="ru-RU" dirty="0"/>
              <a:t> ж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бачилося</a:t>
            </a:r>
            <a:r>
              <a:rPr lang="ru-RU" dirty="0"/>
              <a:t> як </a:t>
            </a:r>
            <a:r>
              <a:rPr lang="ru-RU" dirty="0" err="1"/>
              <a:t>комуністичне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у 1970-х, коли стало ясно,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комунізму</a:t>
            </a:r>
            <a:r>
              <a:rPr lang="ru-RU" dirty="0"/>
              <a:t> до 1980 р. </a:t>
            </a:r>
            <a:r>
              <a:rPr lang="ru-RU" dirty="0" err="1"/>
              <a:t>виконана</a:t>
            </a:r>
            <a:r>
              <a:rPr lang="ru-RU" dirty="0"/>
              <a:t> не буде.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2"/>
            <a:ext cx="7745505" cy="47525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60-х-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80-х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- УРСР, </a:t>
            </a:r>
            <a:r>
              <a:rPr lang="ru-RU" dirty="0" err="1"/>
              <a:t>відбивався</a:t>
            </a:r>
            <a:r>
              <a:rPr lang="ru-RU" dirty="0"/>
              <a:t> на </a:t>
            </a:r>
            <a:r>
              <a:rPr lang="ru-RU" dirty="0" err="1"/>
              <a:t>життєвому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забезпеченості</a:t>
            </a:r>
            <a:r>
              <a:rPr lang="ru-RU" dirty="0"/>
              <a:t> товарами, </a:t>
            </a:r>
            <a:r>
              <a:rPr lang="ru-RU" dirty="0" err="1"/>
              <a:t>послугами</a:t>
            </a:r>
            <a:r>
              <a:rPr lang="ru-RU" dirty="0"/>
              <a:t> на </a:t>
            </a:r>
            <a:r>
              <a:rPr lang="ru-RU" dirty="0" err="1"/>
              <a:t>розгортанні</a:t>
            </a:r>
            <a:r>
              <a:rPr lang="ru-RU" dirty="0"/>
              <a:t> </a:t>
            </a:r>
            <a:r>
              <a:rPr lang="ru-RU" dirty="0" err="1"/>
              <a:t>житлового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явно </a:t>
            </a:r>
            <a:r>
              <a:rPr lang="ru-RU" dirty="0" err="1"/>
              <a:t>поступалися</a:t>
            </a:r>
            <a:r>
              <a:rPr lang="ru-RU" dirty="0"/>
              <a:t> </a:t>
            </a:r>
            <a:r>
              <a:rPr lang="ru-RU" dirty="0" err="1"/>
              <a:t>обіцяним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остаточно </a:t>
            </a:r>
            <a:r>
              <a:rPr lang="ru-RU" dirty="0" err="1"/>
              <a:t>відійшов</a:t>
            </a:r>
            <a:r>
              <a:rPr lang="ru-RU" dirty="0"/>
              <a:t> у </a:t>
            </a:r>
            <a:r>
              <a:rPr lang="ru-RU" dirty="0" err="1"/>
              <a:t>минуле</a:t>
            </a:r>
            <a:r>
              <a:rPr lang="ru-RU" dirty="0"/>
              <a:t> страх голоду. </a:t>
            </a:r>
            <a:r>
              <a:rPr lang="ru-RU" dirty="0" err="1"/>
              <a:t>Колгоспники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стали регулярно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 і </a:t>
            </a:r>
            <a:r>
              <a:rPr lang="ru-RU" dirty="0" err="1"/>
              <a:t>пенсії</a:t>
            </a:r>
            <a:r>
              <a:rPr lang="ru-RU" dirty="0"/>
              <a:t>.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купівельна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Так,середня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з 78 руб., у 1960р.зросла до 155 </a:t>
            </a:r>
            <a:r>
              <a:rPr lang="ru-RU" dirty="0" err="1"/>
              <a:t>руб.у</a:t>
            </a:r>
            <a:r>
              <a:rPr lang="ru-RU" dirty="0"/>
              <a:t> 1980р. Люди стали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речами ,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30-х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звичними</a:t>
            </a:r>
            <a:r>
              <a:rPr lang="ru-RU" dirty="0"/>
              <a:t> на </a:t>
            </a:r>
            <a:r>
              <a:rPr lang="ru-RU" dirty="0" err="1"/>
              <a:t>Заході:пральні</a:t>
            </a:r>
            <a:r>
              <a:rPr lang="ru-RU" dirty="0"/>
              <a:t> </a:t>
            </a:r>
            <a:r>
              <a:rPr lang="ru-RU" dirty="0" err="1"/>
              <a:t>машини,холодильники</a:t>
            </a:r>
            <a:r>
              <a:rPr lang="ru-RU" dirty="0"/>
              <a:t> та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 smtClean="0"/>
              <a:t>. </a:t>
            </a:r>
            <a:r>
              <a:rPr lang="ru-RU" dirty="0" err="1" smtClean="0"/>
              <a:t>Зріс</a:t>
            </a:r>
            <a:r>
              <a:rPr lang="ru-RU" dirty="0" smtClean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Рівень </a:t>
            </a:r>
            <a:r>
              <a:rPr lang="ru-RU" dirty="0" err="1"/>
              <a:t>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98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2"/>
            <a:ext cx="7745505" cy="46805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Пресічні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,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держав,як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,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. 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потреби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у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товарах,радянська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розширювала</a:t>
            </a:r>
            <a:r>
              <a:rPr lang="ru-RU" dirty="0"/>
              <a:t>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У 60-х - 70-х роках у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планували</a:t>
            </a:r>
            <a:r>
              <a:rPr lang="ru-RU" dirty="0"/>
              <a:t> </a:t>
            </a:r>
            <a:r>
              <a:rPr lang="ru-RU" dirty="0" err="1"/>
              <a:t>оптимістичні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СРСР </a:t>
            </a:r>
            <a:r>
              <a:rPr lang="ru-RU" dirty="0" err="1"/>
              <a:t>наздогнати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побуту</a:t>
            </a:r>
            <a:r>
              <a:rPr lang="ru-RU" dirty="0"/>
              <a:t>. Про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повідомляли</a:t>
            </a:r>
            <a:r>
              <a:rPr lang="ru-RU" dirty="0"/>
              <a:t> </a:t>
            </a:r>
            <a:r>
              <a:rPr lang="ru-RU" dirty="0" err="1"/>
              <a:t>центральні</a:t>
            </a:r>
            <a:r>
              <a:rPr lang="ru-RU" dirty="0"/>
              <a:t> й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. У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кожного дня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й </a:t>
            </a:r>
            <a:r>
              <a:rPr lang="ru-RU" dirty="0" err="1"/>
              <a:t>почути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розповідали</a:t>
            </a:r>
            <a:r>
              <a:rPr lang="ru-RU" dirty="0"/>
              <a:t> про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піклування</a:t>
            </a:r>
            <a:r>
              <a:rPr lang="ru-RU" dirty="0"/>
              <a:t>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і уряду про </a:t>
            </a:r>
            <a:r>
              <a:rPr lang="ru-RU" dirty="0" err="1"/>
              <a:t>добробут</a:t>
            </a:r>
            <a:r>
              <a:rPr lang="ru-RU" dirty="0"/>
              <a:t> трудящих. </a:t>
            </a:r>
            <a:endParaRPr lang="en-US" dirty="0" smtClean="0"/>
          </a:p>
          <a:p>
            <a:pPr algn="just"/>
            <a:r>
              <a:rPr lang="ru-RU" dirty="0"/>
              <a:t> </a:t>
            </a:r>
            <a:r>
              <a:rPr lang="ru-RU" dirty="0" err="1"/>
              <a:t>Щоправда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знижувались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п'ятирічки</a:t>
            </a:r>
            <a:r>
              <a:rPr lang="ru-RU" dirty="0"/>
              <a:t> до </a:t>
            </a:r>
            <a:r>
              <a:rPr lang="ru-RU" dirty="0" err="1"/>
              <a:t>п'ятирічки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Не </a:t>
            </a:r>
            <a:r>
              <a:rPr lang="ru-RU" dirty="0" err="1"/>
              <a:t>забуваємо</a:t>
            </a:r>
            <a:r>
              <a:rPr lang="ru-RU" dirty="0"/>
              <a:t> й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фіксований</a:t>
            </a:r>
            <a:r>
              <a:rPr lang="ru-RU" dirty="0"/>
              <a:t> курс </a:t>
            </a:r>
            <a:r>
              <a:rPr lang="ru-RU" dirty="0" err="1"/>
              <a:t>карбованця</a:t>
            </a:r>
            <a:r>
              <a:rPr lang="ru-RU" dirty="0"/>
              <a:t> до </a:t>
            </a:r>
            <a:r>
              <a:rPr lang="ru-RU" dirty="0" err="1"/>
              <a:t>долара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коливався</a:t>
            </a:r>
            <a:r>
              <a:rPr lang="ru-RU" dirty="0"/>
              <a:t> в межах 60 коп за один </a:t>
            </a:r>
            <a:r>
              <a:rPr lang="ru-RU" dirty="0" err="1"/>
              <a:t>долар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у </a:t>
            </a:r>
            <a:r>
              <a:rPr lang="ru-RU" dirty="0" err="1"/>
              <a:t>вільному</a:t>
            </a:r>
            <a:r>
              <a:rPr lang="ru-RU" dirty="0"/>
              <a:t> продажу не </a:t>
            </a:r>
            <a:r>
              <a:rPr lang="ru-RU" dirty="0" err="1"/>
              <a:t>було</a:t>
            </a:r>
            <a:r>
              <a:rPr lang="ru-RU" dirty="0"/>
              <a:t> - </a:t>
            </a:r>
            <a:r>
              <a:rPr lang="ru-RU" dirty="0" err="1"/>
              <a:t>порушників</a:t>
            </a:r>
            <a:r>
              <a:rPr lang="ru-RU" dirty="0"/>
              <a:t> карали за «</a:t>
            </a:r>
            <a:r>
              <a:rPr lang="ru-RU" dirty="0" err="1"/>
              <a:t>валютну</a:t>
            </a:r>
            <a:r>
              <a:rPr lang="ru-RU" dirty="0"/>
              <a:t> </a:t>
            </a:r>
            <a:r>
              <a:rPr lang="ru-RU" dirty="0" err="1"/>
              <a:t>спекуляцію</a:t>
            </a:r>
            <a:r>
              <a:rPr lang="ru-RU" dirty="0"/>
              <a:t>». </a:t>
            </a:r>
            <a:r>
              <a:rPr lang="ru-RU" dirty="0" err="1"/>
              <a:t>Крім</a:t>
            </a:r>
            <a:r>
              <a:rPr lang="ru-RU" dirty="0"/>
              <a:t> того на </a:t>
            </a:r>
            <a:r>
              <a:rPr lang="ru-RU" dirty="0" err="1"/>
              <a:t>межі</a:t>
            </a:r>
            <a:r>
              <a:rPr lang="ru-RU" dirty="0"/>
              <a:t> 70-80-х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підвищені</a:t>
            </a:r>
            <a:r>
              <a:rPr lang="ru-RU" dirty="0"/>
              <a:t> </a:t>
            </a:r>
            <a:r>
              <a:rPr lang="ru-RU" dirty="0" err="1"/>
              <a:t>роздрібні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як на </a:t>
            </a:r>
            <a:r>
              <a:rPr lang="ru-RU" dirty="0" err="1"/>
              <a:t>престижні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(</a:t>
            </a:r>
            <a:r>
              <a:rPr lang="ru-RU" dirty="0" err="1"/>
              <a:t>ювелірні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кришталь</a:t>
            </a:r>
            <a:r>
              <a:rPr lang="ru-RU" dirty="0"/>
              <a:t>, </a:t>
            </a:r>
            <a:r>
              <a:rPr lang="ru-RU" dirty="0" err="1"/>
              <a:t>килими</a:t>
            </a:r>
            <a:r>
              <a:rPr lang="ru-RU" dirty="0"/>
              <a:t>), так і на </a:t>
            </a:r>
            <a:r>
              <a:rPr lang="ru-RU" dirty="0" err="1"/>
              <a:t>товари</a:t>
            </a:r>
            <a:r>
              <a:rPr lang="ru-RU" dirty="0"/>
              <a:t> широкого </a:t>
            </a:r>
            <a:r>
              <a:rPr lang="ru-RU" dirty="0" err="1"/>
              <a:t>попиту</a:t>
            </a:r>
            <a:r>
              <a:rPr lang="ru-RU" dirty="0"/>
              <a:t>: </a:t>
            </a:r>
            <a:r>
              <a:rPr lang="ru-RU" dirty="0" err="1"/>
              <a:t>меблі</a:t>
            </a:r>
            <a:r>
              <a:rPr lang="ru-RU" dirty="0"/>
              <a:t>, </a:t>
            </a:r>
            <a:r>
              <a:rPr lang="ru-RU" dirty="0" err="1"/>
              <a:t>хутрові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шерсть, бензин, </a:t>
            </a:r>
            <a:r>
              <a:rPr lang="ru-RU" dirty="0" err="1"/>
              <a:t>будматеріали</a:t>
            </a:r>
            <a:r>
              <a:rPr lang="ru-RU" dirty="0"/>
              <a:t>, </a:t>
            </a:r>
            <a:r>
              <a:rPr lang="ru-RU" dirty="0" err="1"/>
              <a:t>цитрусові</a:t>
            </a:r>
            <a:r>
              <a:rPr lang="ru-RU" dirty="0"/>
              <a:t>. </a:t>
            </a:r>
            <a:r>
              <a:rPr lang="ru-RU" dirty="0" err="1"/>
              <a:t>Зросли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й на </a:t>
            </a:r>
            <a:r>
              <a:rPr lang="ru-RU" dirty="0" err="1"/>
              <a:t>комунальні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та транспорт. На </a:t>
            </a:r>
            <a:r>
              <a:rPr lang="ru-RU" dirty="0" err="1"/>
              <a:t>кінець</a:t>
            </a:r>
            <a:r>
              <a:rPr lang="ru-RU" dirty="0"/>
              <a:t> 70-х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став </a:t>
            </a:r>
            <a:r>
              <a:rPr lang="ru-RU" dirty="0" err="1"/>
              <a:t>відчутним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народного </a:t>
            </a:r>
            <a:r>
              <a:rPr lang="ru-RU" dirty="0" err="1"/>
              <a:t>вжитку</a:t>
            </a:r>
            <a:r>
              <a:rPr lang="ru-RU" dirty="0"/>
              <a:t>.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80-х з </a:t>
            </a:r>
            <a:r>
              <a:rPr lang="ru-RU" dirty="0" err="1"/>
              <a:t>полиць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м'ясо-молочні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а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стали </a:t>
            </a:r>
            <a:r>
              <a:rPr lang="ru-RU" dirty="0" err="1"/>
              <a:t>являти</a:t>
            </a:r>
            <a:r>
              <a:rPr lang="ru-RU" dirty="0"/>
              <a:t> собою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ознайомитися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обличчями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, а не 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товар.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6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060849"/>
            <a:ext cx="8280920" cy="46085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же час </a:t>
            </a:r>
            <a:r>
              <a:rPr lang="ru-RU" dirty="0" err="1"/>
              <a:t>партійно-державна</a:t>
            </a:r>
            <a:r>
              <a:rPr lang="ru-RU" dirty="0"/>
              <a:t> номенклатура мало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відмовляла</a:t>
            </a:r>
            <a:r>
              <a:rPr lang="ru-RU" dirty="0"/>
              <a:t>.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(</a:t>
            </a:r>
            <a:r>
              <a:rPr lang="ru-RU" dirty="0" err="1"/>
              <a:t>санаторії</a:t>
            </a:r>
            <a:r>
              <a:rPr lang="ru-RU" dirty="0"/>
              <a:t> Четвертого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), </a:t>
            </a:r>
            <a:r>
              <a:rPr lang="ru-RU" dirty="0" err="1"/>
              <a:t>радгоспи</a:t>
            </a:r>
            <a:r>
              <a:rPr lang="ru-RU" dirty="0"/>
              <a:t>, де </a:t>
            </a:r>
            <a:r>
              <a:rPr lang="ru-RU" dirty="0" err="1"/>
              <a:t>вирощували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закриті</a:t>
            </a:r>
            <a:r>
              <a:rPr lang="ru-RU" dirty="0"/>
              <a:t> цехи, де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переробляли</a:t>
            </a:r>
            <a:r>
              <a:rPr lang="ru-RU" dirty="0"/>
              <a:t>. Чиновники,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 в </a:t>
            </a:r>
            <a:r>
              <a:rPr lang="ru-RU" dirty="0" err="1"/>
              <a:t>декілька</a:t>
            </a:r>
            <a:r>
              <a:rPr lang="ru-RU" dirty="0"/>
              <a:t> раз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, «</a:t>
            </a:r>
            <a:r>
              <a:rPr lang="ru-RU" dirty="0" err="1"/>
              <a:t>отоварювалися</a:t>
            </a:r>
            <a:r>
              <a:rPr lang="ru-RU" dirty="0"/>
              <a:t>» в </a:t>
            </a:r>
            <a:r>
              <a:rPr lang="ru-RU" dirty="0" err="1"/>
              <a:t>закритих</a:t>
            </a:r>
            <a:r>
              <a:rPr lang="ru-RU" dirty="0"/>
              <a:t> магазинах та </a:t>
            </a:r>
            <a:r>
              <a:rPr lang="ru-RU" dirty="0" err="1"/>
              <a:t>ще</a:t>
            </a:r>
            <a:r>
              <a:rPr lang="ru-RU" dirty="0"/>
              <a:t> й за </a:t>
            </a:r>
            <a:r>
              <a:rPr lang="ru-RU" dirty="0" err="1"/>
              <a:t>пільговими</a:t>
            </a:r>
            <a:r>
              <a:rPr lang="ru-RU" dirty="0"/>
              <a:t> </a:t>
            </a:r>
            <a:r>
              <a:rPr lang="ru-RU" dirty="0" err="1"/>
              <a:t>зниженими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. </a:t>
            </a:r>
            <a:r>
              <a:rPr lang="ru-RU" dirty="0" err="1"/>
              <a:t>Товари</a:t>
            </a:r>
            <a:r>
              <a:rPr lang="ru-RU" dirty="0"/>
              <a:t> для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</a:t>
            </a:r>
            <a:r>
              <a:rPr lang="ru-RU" dirty="0" err="1"/>
              <a:t>закупалися</a:t>
            </a:r>
            <a:r>
              <a:rPr lang="ru-RU" dirty="0"/>
              <a:t>, як правило, за кордоном.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на кожному </a:t>
            </a:r>
            <a:r>
              <a:rPr lang="ru-RU" dirty="0" err="1"/>
              <a:t>кроці</a:t>
            </a:r>
            <a:r>
              <a:rPr lang="ru-RU" dirty="0"/>
              <a:t> кричав про «</a:t>
            </a:r>
            <a:r>
              <a:rPr lang="ru-RU" dirty="0" err="1"/>
              <a:t>служіння</a:t>
            </a:r>
            <a:r>
              <a:rPr lang="ru-RU" dirty="0"/>
              <a:t> народу» та «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», жили </a:t>
            </a:r>
            <a:r>
              <a:rPr lang="ru-RU" dirty="0" err="1"/>
              <a:t>зовсім</a:t>
            </a:r>
            <a:r>
              <a:rPr lang="ru-RU" dirty="0"/>
              <a:t> в </a:t>
            </a:r>
            <a:r>
              <a:rPr lang="ru-RU" dirty="0" err="1"/>
              <a:t>іншому</a:t>
            </a:r>
            <a:r>
              <a:rPr lang="ru-RU" dirty="0"/>
              <a:t> «</a:t>
            </a:r>
            <a:r>
              <a:rPr lang="ru-RU" dirty="0" err="1"/>
              <a:t>світі</a:t>
            </a:r>
            <a:r>
              <a:rPr lang="ru-RU" dirty="0"/>
              <a:t>». </a:t>
            </a:r>
            <a:r>
              <a:rPr lang="ru-RU" dirty="0" err="1"/>
              <a:t>Житло</a:t>
            </a:r>
            <a:r>
              <a:rPr lang="ru-RU" dirty="0"/>
              <a:t> </a:t>
            </a:r>
            <a:r>
              <a:rPr lang="ru-RU" dirty="0" err="1"/>
              <a:t>покращеного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безкоштовні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дачі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штатом </a:t>
            </a:r>
            <a:r>
              <a:rPr lang="ru-RU" dirty="0" err="1"/>
              <a:t>покоївок</a:t>
            </a:r>
            <a:r>
              <a:rPr lang="ru-RU" dirty="0"/>
              <a:t>, </a:t>
            </a:r>
            <a:r>
              <a:rPr lang="ru-RU" dirty="0" err="1"/>
              <a:t>кухарів</a:t>
            </a:r>
            <a:r>
              <a:rPr lang="ru-RU" dirty="0"/>
              <a:t>, </a:t>
            </a:r>
            <a:r>
              <a:rPr lang="ru-RU" dirty="0" err="1"/>
              <a:t>садівників</a:t>
            </a:r>
            <a:r>
              <a:rPr lang="ru-RU" dirty="0"/>
              <a:t>, </a:t>
            </a:r>
            <a:r>
              <a:rPr lang="ru-RU" dirty="0" err="1"/>
              <a:t>водіїв</a:t>
            </a:r>
            <a:r>
              <a:rPr lang="ru-RU" dirty="0"/>
              <a:t>, </a:t>
            </a:r>
            <a:r>
              <a:rPr lang="ru-RU" dirty="0" err="1"/>
              <a:t>престижні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(</a:t>
            </a:r>
            <a:r>
              <a:rPr lang="ru-RU" dirty="0" err="1"/>
              <a:t>школи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«</a:t>
            </a:r>
            <a:r>
              <a:rPr lang="ru-RU" dirty="0" err="1"/>
              <a:t>нахилами</a:t>
            </a:r>
            <a:r>
              <a:rPr lang="ru-RU" dirty="0"/>
              <a:t>» - до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математики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московські</a:t>
            </a:r>
            <a:r>
              <a:rPr lang="ru-RU" dirty="0"/>
              <a:t> та </a:t>
            </a:r>
            <a:r>
              <a:rPr lang="ru-RU" dirty="0" err="1"/>
              <a:t>ленінградські</a:t>
            </a:r>
            <a:r>
              <a:rPr lang="ru-RU" dirty="0"/>
              <a:t> </a:t>
            </a:r>
            <a:r>
              <a:rPr lang="ru-RU" dirty="0" err="1"/>
              <a:t>вузи</a:t>
            </a:r>
            <a:r>
              <a:rPr lang="ru-RU" dirty="0"/>
              <a:t> для «</a:t>
            </a:r>
            <a:r>
              <a:rPr lang="ru-RU" dirty="0" err="1"/>
              <a:t>своїх</a:t>
            </a:r>
            <a:r>
              <a:rPr lang="ru-RU" dirty="0"/>
              <a:t>» </a:t>
            </a:r>
            <a:r>
              <a:rPr lang="ru-RU" dirty="0" err="1"/>
              <a:t>випускників</a:t>
            </a:r>
            <a:r>
              <a:rPr lang="ru-RU" dirty="0"/>
              <a:t>, </a:t>
            </a:r>
            <a:r>
              <a:rPr lang="ru-RU" dirty="0" err="1"/>
              <a:t>профспілкові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 в </a:t>
            </a:r>
            <a:r>
              <a:rPr lang="ru-RU" dirty="0" err="1"/>
              <a:t>Криму</a:t>
            </a:r>
            <a:r>
              <a:rPr lang="ru-RU" dirty="0"/>
              <a:t>, </a:t>
            </a:r>
            <a:r>
              <a:rPr lang="ru-RU" dirty="0" err="1"/>
              <a:t>Прибалтиці</a:t>
            </a:r>
            <a:r>
              <a:rPr lang="ru-RU" dirty="0"/>
              <a:t>, </a:t>
            </a:r>
            <a:r>
              <a:rPr lang="ru-RU" dirty="0" err="1"/>
              <a:t>дружній</a:t>
            </a:r>
            <a:r>
              <a:rPr lang="ru-RU" dirty="0"/>
              <a:t> </a:t>
            </a:r>
            <a:r>
              <a:rPr lang="ru-RU" dirty="0" err="1"/>
              <a:t>Болгарії</a:t>
            </a:r>
            <a:r>
              <a:rPr lang="ru-RU" dirty="0"/>
              <a:t>, </a:t>
            </a:r>
            <a:r>
              <a:rPr lang="ru-RU" dirty="0" err="1"/>
              <a:t>престижні</a:t>
            </a:r>
            <a:r>
              <a:rPr lang="ru-RU" dirty="0"/>
              <a:t> </a:t>
            </a:r>
            <a:r>
              <a:rPr lang="ru-RU" dirty="0" err="1"/>
              <a:t>закордонні</a:t>
            </a:r>
            <a:r>
              <a:rPr lang="ru-RU" dirty="0"/>
              <a:t> </a:t>
            </a:r>
            <a:r>
              <a:rPr lang="ru-RU" dirty="0" err="1"/>
              <a:t>відрядження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привезти «</a:t>
            </a:r>
            <a:r>
              <a:rPr lang="ru-RU" dirty="0" err="1"/>
              <a:t>буржуазні</a:t>
            </a:r>
            <a:r>
              <a:rPr lang="ru-RU" dirty="0"/>
              <a:t>» </a:t>
            </a:r>
            <a:r>
              <a:rPr lang="ru-RU" dirty="0" err="1"/>
              <a:t>ганчірки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5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Дуже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до номенклатурного списку, так же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«</a:t>
            </a:r>
            <a:r>
              <a:rPr lang="ru-RU" dirty="0" err="1"/>
              <a:t>ділився</a:t>
            </a:r>
            <a:r>
              <a:rPr lang="ru-RU" dirty="0"/>
              <a:t>» з начальством, </a:t>
            </a:r>
            <a:r>
              <a:rPr lang="ru-RU" dirty="0" err="1"/>
              <a:t>здійснював</a:t>
            </a:r>
            <a:r>
              <a:rPr lang="ru-RU" dirty="0"/>
              <a:t> тяжкий </a:t>
            </a:r>
            <a:r>
              <a:rPr lang="ru-RU" dirty="0" err="1"/>
              <a:t>злочин</a:t>
            </a:r>
            <a:r>
              <a:rPr lang="ru-RU" dirty="0"/>
              <a:t>, то могли «</a:t>
            </a:r>
            <a:r>
              <a:rPr lang="ru-RU" dirty="0" err="1"/>
              <a:t>здати</a:t>
            </a:r>
            <a:r>
              <a:rPr lang="ru-RU" dirty="0"/>
              <a:t>» органам </a:t>
            </a:r>
            <a:r>
              <a:rPr lang="ru-RU" dirty="0" err="1"/>
              <a:t>правосуддя</a:t>
            </a:r>
            <a:r>
              <a:rPr lang="ru-RU" dirty="0"/>
              <a:t>. </a:t>
            </a:r>
            <a:r>
              <a:rPr lang="ru-RU" dirty="0" err="1"/>
              <a:t>Розваливши</a:t>
            </a:r>
            <a:r>
              <a:rPr lang="ru-RU" dirty="0"/>
              <a:t> роботу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номенклатурній</a:t>
            </a:r>
            <a:r>
              <a:rPr lang="ru-RU" dirty="0"/>
              <a:t> </a:t>
            </a:r>
            <a:r>
              <a:rPr lang="ru-RU" dirty="0" err="1"/>
              <a:t>посаді</a:t>
            </a:r>
            <a:r>
              <a:rPr lang="ru-RU" dirty="0"/>
              <a:t>, чиновник, як правило, переходив на роботу в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установу</a:t>
            </a:r>
            <a:r>
              <a:rPr lang="ru-RU" dirty="0"/>
              <a:t>. </a:t>
            </a:r>
            <a:r>
              <a:rPr lang="ru-RU" dirty="0" err="1"/>
              <a:t>Мафіозні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клановості</a:t>
            </a:r>
            <a:r>
              <a:rPr lang="ru-RU" dirty="0"/>
              <a:t>, </a:t>
            </a:r>
            <a:r>
              <a:rPr lang="ru-RU" dirty="0" err="1"/>
              <a:t>родинних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знайомств</a:t>
            </a:r>
            <a:r>
              <a:rPr lang="ru-RU" dirty="0"/>
              <a:t>, «телефонного права»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панівними</a:t>
            </a:r>
            <a:r>
              <a:rPr lang="ru-RU" dirty="0"/>
              <a:t> при </a:t>
            </a:r>
            <a:r>
              <a:rPr lang="ru-RU" dirty="0" err="1"/>
              <a:t>підборі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Все </a:t>
            </a:r>
            <a:r>
              <a:rPr lang="ru-RU" dirty="0" err="1"/>
              <a:t>це</a:t>
            </a:r>
            <a:r>
              <a:rPr lang="ru-RU" dirty="0"/>
              <a:t> мало </a:t>
            </a:r>
            <a:r>
              <a:rPr lang="ru-RU" dirty="0" err="1"/>
              <a:t>якнайтяжчі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як для </a:t>
            </a:r>
            <a:r>
              <a:rPr lang="ru-RU" dirty="0" err="1"/>
              <a:t>економіки</a:t>
            </a:r>
            <a:r>
              <a:rPr lang="ru-RU" dirty="0"/>
              <a:t>, так і для морально-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1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Брежнєв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помер (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тяжкої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тривалої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хвороби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листопаді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1982 р., на 76-му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1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767021" cy="644729"/>
          </a:xfrm>
        </p:spPr>
        <p:txBody>
          <a:bodyPr/>
          <a:lstStyle/>
          <a:p>
            <a:r>
              <a:rPr lang="uk-UA" dirty="0" smtClean="0"/>
              <a:t>Брежнєв Л.І.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5714"/>
            <a:ext cx="3219965" cy="47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5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9"/>
            <a:ext cx="8049217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кінець</a:t>
            </a:r>
            <a:r>
              <a:rPr lang="ru-RU" dirty="0"/>
              <a:t> 1950-х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післявоєнне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СРСР в основному </a:t>
            </a:r>
            <a:r>
              <a:rPr lang="ru-RU" dirty="0" err="1"/>
              <a:t>завершилося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низькому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низькому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, </a:t>
            </a:r>
            <a:r>
              <a:rPr lang="ru-RU" dirty="0" err="1"/>
              <a:t>екстенсивний</a:t>
            </a:r>
            <a:r>
              <a:rPr lang="ru-RU" dirty="0"/>
              <a:t> шлях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потребував</a:t>
            </a:r>
            <a:r>
              <a:rPr lang="ru-RU" dirty="0"/>
              <a:t> великих </a:t>
            </a:r>
            <a:r>
              <a:rPr lang="ru-RU" dirty="0" err="1"/>
              <a:t>капіталовкладень</a:t>
            </a:r>
            <a:r>
              <a:rPr lang="ru-RU" dirty="0"/>
              <a:t>) не </a:t>
            </a:r>
            <a:r>
              <a:rPr lang="ru-RU" dirty="0" err="1"/>
              <a:t>тільки</a:t>
            </a:r>
            <a:r>
              <a:rPr lang="ru-RU" dirty="0"/>
              <a:t> давав </a:t>
            </a:r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але й </a:t>
            </a:r>
            <a:r>
              <a:rPr lang="ru-RU" dirty="0" err="1"/>
              <a:t>забезпечував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росту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Але в 1970-х роках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екстенсивного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вичерпалися</a:t>
            </a:r>
            <a:r>
              <a:rPr lang="ru-RU" dirty="0"/>
              <a:t>. Так, у 8-й </a:t>
            </a:r>
            <a:r>
              <a:rPr lang="ru-RU" dirty="0" err="1"/>
              <a:t>п'ятирічці</a:t>
            </a:r>
            <a:r>
              <a:rPr lang="ru-RU" dirty="0"/>
              <a:t> (1965 — 1970)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зростав</a:t>
            </a: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на 7,5 %, у </a:t>
            </a:r>
            <a:r>
              <a:rPr lang="ru-RU" dirty="0" err="1"/>
              <a:t>дев'ятій</a:t>
            </a:r>
            <a:r>
              <a:rPr lang="ru-RU" dirty="0"/>
              <a:t> (1971 — 1975) — на 5,8 %, а в </a:t>
            </a:r>
            <a:r>
              <a:rPr lang="ru-RU" dirty="0" err="1"/>
              <a:t>десятій</a:t>
            </a:r>
            <a:r>
              <a:rPr lang="ru-RU" dirty="0"/>
              <a:t> (1976 — 1980) </a:t>
            </a:r>
            <a:r>
              <a:rPr lang="ru-RU" dirty="0" err="1"/>
              <a:t>лише</a:t>
            </a:r>
            <a:r>
              <a:rPr lang="ru-RU" dirty="0"/>
              <a:t> на 3,8 %,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зменшувався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Політичними</a:t>
            </a:r>
            <a:r>
              <a:rPr lang="ru-RU" dirty="0"/>
              <a:t> та </a:t>
            </a:r>
            <a:r>
              <a:rPr lang="ru-RU" dirty="0" err="1"/>
              <a:t>ідеологічними</a:t>
            </a:r>
            <a:r>
              <a:rPr lang="ru-RU" dirty="0"/>
              <a:t> маркерами початку застою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25 </a:t>
            </a:r>
            <a:r>
              <a:rPr lang="ru-RU" dirty="0" err="1"/>
              <a:t>з'їзд</a:t>
            </a:r>
            <a:r>
              <a:rPr lang="ru-RU" dirty="0"/>
              <a:t> КПРС (</a:t>
            </a:r>
            <a:r>
              <a:rPr lang="ru-RU" dirty="0" err="1"/>
              <a:t>лютий</a:t>
            </a:r>
            <a:r>
              <a:rPr lang="ru-RU" dirty="0"/>
              <a:t> — </a:t>
            </a:r>
            <a:r>
              <a:rPr lang="ru-RU" dirty="0" err="1"/>
              <a:t>березень</a:t>
            </a:r>
            <a:r>
              <a:rPr lang="ru-RU" dirty="0"/>
              <a:t> 1976) та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(</a:t>
            </a:r>
            <a:r>
              <a:rPr lang="ru-RU" dirty="0" err="1"/>
              <a:t>шоста</a:t>
            </a:r>
            <a:r>
              <a:rPr lang="ru-RU" dirty="0"/>
              <a:t> та </a:t>
            </a:r>
            <a:r>
              <a:rPr lang="ru-RU" dirty="0" err="1"/>
              <a:t>сьома</a:t>
            </a:r>
            <a:r>
              <a:rPr lang="ru-RU" dirty="0"/>
              <a:t> </a:t>
            </a:r>
            <a:r>
              <a:rPr lang="ru-RU" dirty="0" err="1"/>
              <a:t>позачергова</a:t>
            </a:r>
            <a:r>
              <a:rPr lang="ru-RU" dirty="0"/>
              <a:t>) </a:t>
            </a:r>
            <a:r>
              <a:rPr lang="ru-RU" dirty="0" err="1"/>
              <a:t>Верховної</a:t>
            </a:r>
            <a:r>
              <a:rPr lang="ru-RU" dirty="0"/>
              <a:t> Ради СРСР </a:t>
            </a:r>
            <a:r>
              <a:rPr lang="ru-RU" dirty="0" err="1"/>
              <a:t>дев'ятого</a:t>
            </a:r>
            <a:r>
              <a:rPr lang="ru-RU" dirty="0"/>
              <a:t> </a:t>
            </a:r>
            <a:r>
              <a:rPr lang="ru-RU" dirty="0" err="1"/>
              <a:t>скликання</a:t>
            </a:r>
            <a:r>
              <a:rPr lang="ru-RU" dirty="0"/>
              <a:t> (1977).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Передумови та початок застою</a:t>
            </a:r>
          </a:p>
        </p:txBody>
      </p:sp>
    </p:spTree>
    <p:extLst>
      <p:ext uri="{BB962C8B-B14F-4D97-AF65-F5344CB8AC3E}">
        <p14:creationId xmlns:p14="http://schemas.microsoft.com/office/powerpoint/2010/main" val="322262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8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745505" cy="46085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Економічним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застою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до </a:t>
            </a:r>
            <a:r>
              <a:rPr lang="ru-RU" dirty="0" err="1"/>
              <a:t>колапсу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Найвідсталішою</a:t>
            </a:r>
            <a:r>
              <a:rPr lang="ru-RU" dirty="0"/>
              <a:t> </a:t>
            </a:r>
            <a:r>
              <a:rPr lang="ru-RU" dirty="0" err="1"/>
              <a:t>галуззю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СРСР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де </a:t>
            </a:r>
            <a:r>
              <a:rPr lang="ru-RU" dirty="0" err="1"/>
              <a:t>безроздільно</a:t>
            </a:r>
            <a:r>
              <a:rPr lang="ru-RU" dirty="0"/>
              <a:t> </a:t>
            </a:r>
            <a:r>
              <a:rPr lang="ru-RU" dirty="0" err="1"/>
              <a:t>панувала</a:t>
            </a:r>
            <a:r>
              <a:rPr lang="ru-RU" dirty="0"/>
              <a:t> </a:t>
            </a:r>
            <a:r>
              <a:rPr lang="ru-RU" dirty="0" err="1"/>
              <a:t>колгоспно-радгоспна</a:t>
            </a:r>
            <a:r>
              <a:rPr lang="ru-RU" dirty="0"/>
              <a:t> система. За </a:t>
            </a:r>
            <a:r>
              <a:rPr lang="ru-RU" dirty="0" err="1"/>
              <a:t>період</a:t>
            </a:r>
            <a:r>
              <a:rPr lang="ru-RU" dirty="0"/>
              <a:t> з 1970 до 1990 р. </a:t>
            </a:r>
            <a:r>
              <a:rPr lang="ru-RU" dirty="0" err="1"/>
              <a:t>відставання</a:t>
            </a:r>
            <a:r>
              <a:rPr lang="ru-RU" dirty="0"/>
              <a:t> СРСР у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у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збільшилося</a:t>
            </a:r>
            <a:r>
              <a:rPr lang="ru-RU" dirty="0"/>
              <a:t> з 4-кратного до </a:t>
            </a:r>
            <a:r>
              <a:rPr lang="ru-RU" dirty="0" smtClean="0"/>
              <a:t>10-кратного.</a:t>
            </a:r>
          </a:p>
          <a:p>
            <a:pPr algn="just"/>
            <a:r>
              <a:rPr lang="ru-RU" dirty="0" err="1" smtClean="0"/>
              <a:t>Радянські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/>
              <a:t>ставали </a:t>
            </a:r>
            <a:r>
              <a:rPr lang="ru-RU" dirty="0" err="1"/>
              <a:t>неконкурентоспроможними</a:t>
            </a:r>
            <a:r>
              <a:rPr lang="ru-RU" dirty="0"/>
              <a:t>;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застою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нездатні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закордонні</a:t>
            </a:r>
            <a:r>
              <a:rPr lang="ru-RU" dirty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Технічна </a:t>
            </a:r>
            <a:r>
              <a:rPr lang="ru-RU" sz="4800" dirty="0" err="1" smtClean="0"/>
              <a:t>відсталість</a:t>
            </a:r>
            <a:r>
              <a:rPr lang="ru-RU" sz="4800" dirty="0" smtClean="0"/>
              <a:t> СРСР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6812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Радянська </a:t>
            </a:r>
            <a:r>
              <a:rPr lang="ru-RU" dirty="0" err="1" smtClean="0"/>
              <a:t>економічна</a:t>
            </a:r>
            <a:r>
              <a:rPr lang="ru-RU" dirty="0" smtClean="0"/>
              <a:t> модель не </a:t>
            </a:r>
            <a:r>
              <a:rPr lang="ru-RU" dirty="0" err="1" smtClean="0"/>
              <a:t>сприяла</a:t>
            </a:r>
            <a:r>
              <a:rPr lang="ru-RU" dirty="0" smtClean="0"/>
              <a:t>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впровадженню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через свою </a:t>
            </a:r>
            <a:r>
              <a:rPr lang="ru-RU" dirty="0" err="1" smtClean="0"/>
              <a:t>надмірну</a:t>
            </a:r>
            <a:r>
              <a:rPr lang="ru-RU" dirty="0" smtClean="0"/>
              <a:t> </a:t>
            </a:r>
            <a:r>
              <a:rPr lang="ru-RU" dirty="0" err="1" smtClean="0"/>
              <a:t>централізацію</a:t>
            </a:r>
            <a:r>
              <a:rPr lang="ru-RU" dirty="0" smtClean="0"/>
              <a:t> та </a:t>
            </a:r>
            <a:r>
              <a:rPr lang="ru-RU" dirty="0" err="1" smtClean="0"/>
              <a:t>жорсткість</a:t>
            </a:r>
            <a:r>
              <a:rPr lang="ru-RU" dirty="0" smtClean="0"/>
              <a:t>. Як приклад, за весь час </a:t>
            </a:r>
            <a:r>
              <a:rPr lang="ru-RU" dirty="0" err="1" smtClean="0"/>
              <a:t>існування</a:t>
            </a:r>
            <a:r>
              <a:rPr lang="ru-RU" dirty="0" smtClean="0"/>
              <a:t> СРСР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випущена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одна модель </a:t>
            </a:r>
            <a:r>
              <a:rPr lang="ru-RU" dirty="0" err="1" smtClean="0"/>
              <a:t>автоматичної</a:t>
            </a:r>
            <a:r>
              <a:rPr lang="ru-RU" dirty="0" smtClean="0"/>
              <a:t> </a:t>
            </a:r>
            <a:r>
              <a:rPr lang="ru-RU" dirty="0" err="1" smtClean="0"/>
              <a:t>пральної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— «</a:t>
            </a:r>
            <a:r>
              <a:rPr lang="ru-RU" dirty="0" err="1" smtClean="0"/>
              <a:t>В'ятка</a:t>
            </a:r>
            <a:r>
              <a:rPr lang="ru-RU" dirty="0" smtClean="0"/>
              <a:t>-автомат».</a:t>
            </a:r>
            <a:endParaRPr lang="en-US" dirty="0" smtClean="0"/>
          </a:p>
          <a:p>
            <a:pPr algn="just"/>
            <a:r>
              <a:rPr lang="ru-RU" dirty="0" smtClean="0"/>
              <a:t>Переходу на </a:t>
            </a:r>
            <a:r>
              <a:rPr lang="ru-RU" dirty="0" err="1" smtClean="0"/>
              <a:t>інтенсивний</a:t>
            </a:r>
            <a:r>
              <a:rPr lang="ru-RU" dirty="0" smtClean="0"/>
              <a:t> шлях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перешкоджала</a:t>
            </a:r>
            <a:r>
              <a:rPr lang="ru-RU" dirty="0" smtClean="0"/>
              <a:t> і </a:t>
            </a:r>
            <a:r>
              <a:rPr lang="ru-RU" dirty="0" err="1" smtClean="0"/>
              <a:t>мілітаризація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спричинена</a:t>
            </a:r>
            <a:r>
              <a:rPr lang="ru-RU" dirty="0" smtClean="0"/>
              <a:t> </a:t>
            </a:r>
            <a:r>
              <a:rPr lang="ru-RU" dirty="0" err="1" smtClean="0"/>
              <a:t>амбіціями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лідерства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2/3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СРСР </a:t>
            </a:r>
            <a:r>
              <a:rPr lang="ru-RU" dirty="0" err="1" smtClean="0"/>
              <a:t>працювало</a:t>
            </a:r>
            <a:r>
              <a:rPr lang="ru-RU" dirty="0" smtClean="0"/>
              <a:t> на </a:t>
            </a:r>
            <a:r>
              <a:rPr lang="ru-RU" dirty="0" err="1" smtClean="0"/>
              <a:t>військово-промисловий</a:t>
            </a:r>
            <a:r>
              <a:rPr lang="ru-RU" dirty="0" smtClean="0"/>
              <a:t> комплекс (ВПК).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4800" dirty="0"/>
              <a:t>Технічна </a:t>
            </a:r>
            <a:r>
              <a:rPr lang="ru-RU" sz="4800" dirty="0" err="1"/>
              <a:t>відсталість</a:t>
            </a:r>
            <a:r>
              <a:rPr lang="ru-RU" sz="4800" dirty="0"/>
              <a:t> СРСР</a:t>
            </a:r>
          </a:p>
        </p:txBody>
      </p:sp>
    </p:spTree>
    <p:extLst>
      <p:ext uri="{BB962C8B-B14F-4D97-AF65-F5344CB8AC3E}">
        <p14:creationId xmlns:p14="http://schemas.microsoft.com/office/powerpoint/2010/main" val="163325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1" cy="46085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оборонних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стало причиною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початку 1990-х </a:t>
            </a:r>
            <a:r>
              <a:rPr lang="ru-RU" dirty="0" err="1"/>
              <a:t>років</a:t>
            </a:r>
            <a:r>
              <a:rPr lang="ru-RU" dirty="0"/>
              <a:t>, коли уряд уже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через брак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фінансувати</a:t>
            </a:r>
            <a:r>
              <a:rPr lang="ru-RU" dirty="0"/>
              <a:t> ВПК у </a:t>
            </a:r>
            <a:r>
              <a:rPr lang="ru-RU" dirty="0" err="1"/>
              <a:t>колишньому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/>
              <a:t>При </a:t>
            </a:r>
            <a:r>
              <a:rPr lang="ru-RU" dirty="0" err="1"/>
              <a:t>розподілі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(а в СРСР </a:t>
            </a:r>
            <a:r>
              <a:rPr lang="ru-RU" dirty="0" err="1"/>
              <a:t>інших</a:t>
            </a:r>
            <a:r>
              <a:rPr lang="ru-RU" dirty="0"/>
              <a:t> не могло бути)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бралися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ВПК.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виробляли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, </a:t>
            </a:r>
            <a:r>
              <a:rPr lang="ru-RU" dirty="0" err="1"/>
              <a:t>занепадали</a:t>
            </a:r>
            <a:r>
              <a:rPr lang="ru-RU" dirty="0"/>
              <a:t>. Перш за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позначилося</a:t>
            </a:r>
            <a:r>
              <a:rPr lang="ru-RU" dirty="0"/>
              <a:t> на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холодильників</a:t>
            </a:r>
            <a:r>
              <a:rPr lang="ru-RU" dirty="0"/>
              <a:t>, </a:t>
            </a:r>
            <a:r>
              <a:rPr lang="ru-RU" dirty="0" err="1"/>
              <a:t>телевізорів</a:t>
            </a:r>
            <a:r>
              <a:rPr lang="ru-RU" dirty="0"/>
              <a:t>, </a:t>
            </a:r>
            <a:r>
              <a:rPr lang="ru-RU" dirty="0" err="1"/>
              <a:t>радіоприймачів</a:t>
            </a:r>
            <a:r>
              <a:rPr lang="ru-RU" dirty="0"/>
              <a:t>, </a:t>
            </a:r>
            <a:r>
              <a:rPr lang="ru-RU" dirty="0" err="1"/>
              <a:t>магнітофонів</a:t>
            </a:r>
            <a:r>
              <a:rPr lang="ru-RU" dirty="0"/>
              <a:t>, </a:t>
            </a:r>
            <a:r>
              <a:rPr lang="ru-RU" dirty="0" err="1"/>
              <a:t>годинників</a:t>
            </a:r>
            <a:r>
              <a:rPr lang="ru-RU" dirty="0"/>
              <a:t>, </a:t>
            </a:r>
            <a:r>
              <a:rPr lang="ru-RU" dirty="0" err="1"/>
              <a:t>фотоапаратів</a:t>
            </a:r>
            <a:r>
              <a:rPr lang="ru-RU" dirty="0"/>
              <a:t>, </a:t>
            </a:r>
            <a:r>
              <a:rPr lang="ru-RU" dirty="0" err="1"/>
              <a:t>велосипедів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задовольняла</a:t>
            </a:r>
            <a:r>
              <a:rPr lang="ru-RU" dirty="0"/>
              <a:t> </a:t>
            </a:r>
            <a:r>
              <a:rPr lang="ru-RU" dirty="0" err="1"/>
              <a:t>невибагливого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. Але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закордонними</a:t>
            </a:r>
            <a:r>
              <a:rPr lang="ru-RU" dirty="0"/>
              <a:t> аналогами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виглядали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застарілими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недосконалими</a:t>
            </a:r>
            <a:r>
              <a:rPr lang="ru-RU" dirty="0"/>
              <a:t>, як з </a:t>
            </a:r>
            <a:r>
              <a:rPr lang="ru-RU" dirty="0" err="1"/>
              <a:t>технічного</a:t>
            </a:r>
            <a:r>
              <a:rPr lang="ru-RU" dirty="0"/>
              <a:t>, так і з </a:t>
            </a:r>
            <a:r>
              <a:rPr lang="ru-RU" dirty="0" err="1"/>
              <a:t>естетичного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. </a:t>
            </a:r>
            <a:r>
              <a:rPr lang="ru-RU" dirty="0" err="1"/>
              <a:t>Асортимент</a:t>
            </a:r>
            <a:r>
              <a:rPr lang="ru-RU" dirty="0"/>
              <a:t> таких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вузьким</a:t>
            </a:r>
            <a:r>
              <a:rPr lang="ru-RU" dirty="0"/>
              <a:t>. У той же час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меблів</a:t>
            </a:r>
            <a:r>
              <a:rPr lang="ru-RU" dirty="0"/>
              <a:t> 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, як правило,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за умов товарного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склади</a:t>
            </a:r>
            <a:r>
              <a:rPr lang="ru-RU" dirty="0"/>
              <a:t> </a:t>
            </a:r>
            <a:r>
              <a:rPr lang="ru-RU" dirty="0" err="1"/>
              <a:t>торгівельних</a:t>
            </a:r>
            <a:r>
              <a:rPr lang="ru-RU" dirty="0"/>
              <a:t> баз </a:t>
            </a:r>
            <a:r>
              <a:rPr lang="ru-RU" dirty="0" err="1"/>
              <a:t>затоварювалися</a:t>
            </a:r>
            <a:r>
              <a:rPr lang="ru-RU" dirty="0"/>
              <a:t> </a:t>
            </a:r>
            <a:r>
              <a:rPr lang="ru-RU" dirty="0" err="1"/>
              <a:t>продукцією</a:t>
            </a:r>
            <a:r>
              <a:rPr lang="ru-RU" dirty="0"/>
              <a:t> </a:t>
            </a:r>
            <a:r>
              <a:rPr lang="ru-RU" dirty="0" err="1"/>
              <a:t>кравецьких</a:t>
            </a:r>
            <a:r>
              <a:rPr lang="ru-RU" dirty="0"/>
              <a:t> та </a:t>
            </a:r>
            <a:r>
              <a:rPr lang="ru-RU" dirty="0" err="1"/>
              <a:t>взуттєвих</a:t>
            </a:r>
            <a:r>
              <a:rPr lang="ru-RU" dirty="0"/>
              <a:t> фабрик, яка не </a:t>
            </a:r>
            <a:r>
              <a:rPr lang="ru-RU" dirty="0" err="1"/>
              <a:t>знаходила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. За </a:t>
            </a:r>
            <a:r>
              <a:rPr lang="ru-RU" dirty="0" err="1"/>
              <a:t>рішенням</a:t>
            </a:r>
            <a:r>
              <a:rPr lang="ru-RU" dirty="0"/>
              <a:t> уряду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</a:t>
            </a:r>
            <a:r>
              <a:rPr lang="ru-RU" dirty="0" err="1"/>
              <a:t>розпродажу</a:t>
            </a:r>
            <a:r>
              <a:rPr lang="ru-RU" dirty="0"/>
              <a:t> </a:t>
            </a:r>
            <a:r>
              <a:rPr lang="ru-RU" dirty="0" err="1"/>
              <a:t>лежалих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 великими </a:t>
            </a:r>
            <a:r>
              <a:rPr lang="ru-RU" dirty="0" err="1"/>
              <a:t>знижками</a:t>
            </a:r>
            <a:r>
              <a:rPr lang="ru-RU" dirty="0"/>
              <a:t> (до 70%),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 складах для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ж </a:t>
            </a:r>
            <a:r>
              <a:rPr lang="ru-RU" dirty="0" err="1"/>
              <a:t>якості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Технічна </a:t>
            </a:r>
            <a:r>
              <a:rPr lang="ru-RU" sz="4800" dirty="0" err="1"/>
              <a:t>відсталість</a:t>
            </a:r>
            <a:r>
              <a:rPr lang="ru-RU" sz="4800" dirty="0"/>
              <a:t> СРСР</a:t>
            </a:r>
          </a:p>
        </p:txBody>
      </p:sp>
    </p:spTree>
    <p:extLst>
      <p:ext uri="{BB962C8B-B14F-4D97-AF65-F5344CB8AC3E}">
        <p14:creationId xmlns:p14="http://schemas.microsoft.com/office/powerpoint/2010/main" val="28396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Внутрішня</a:t>
            </a:r>
            <a:r>
              <a:rPr lang="ru-RU" dirty="0"/>
              <a:t> та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5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464646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389</TotalTime>
  <Words>1932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Правління Брежнєва Період «застою»</vt:lpstr>
      <vt:lpstr>Період «застою»</vt:lpstr>
      <vt:lpstr>Брежнєв Л.І.</vt:lpstr>
      <vt:lpstr>Передумови та початок застою</vt:lpstr>
      <vt:lpstr>Економіка </vt:lpstr>
      <vt:lpstr>Технічна відсталість СРСР</vt:lpstr>
      <vt:lpstr>Технічна відсталість СРСР</vt:lpstr>
      <vt:lpstr>Технічна відсталість СРСР</vt:lpstr>
      <vt:lpstr>Внутрішня та зовнішня торгівля</vt:lpstr>
      <vt:lpstr>Зовнішня політика</vt:lpstr>
      <vt:lpstr>Зовнішня політика</vt:lpstr>
      <vt:lpstr>Л.Брежнев та Дж. Картер підписують Договір про обмеження стратегічних озброєнь, 1979</vt:lpstr>
      <vt:lpstr>Внутрішня політика</vt:lpstr>
      <vt:lpstr>Структура державної влади</vt:lpstr>
      <vt:lpstr>Презентация PowerPoint</vt:lpstr>
      <vt:lpstr>Паспортна реформа</vt:lpstr>
      <vt:lpstr>Презентация PowerPoint</vt:lpstr>
      <vt:lpstr>Ідеологія та культура</vt:lpstr>
      <vt:lpstr>Презентация PowerPoint</vt:lpstr>
      <vt:lpstr>Презентация PowerPoint</vt:lpstr>
      <vt:lpstr>Рівень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Л. Брежнєв помер (після тяжкої та тривалої хвороби) у листопаді 1982 р., на 76-му році життя.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Правління Брежнєва Період застою</dc:title>
  <dc:creator>User</dc:creator>
  <cp:lastModifiedBy>User</cp:lastModifiedBy>
  <cp:revision>22</cp:revision>
  <dcterms:created xsi:type="dcterms:W3CDTF">2013-12-22T14:54:08Z</dcterms:created>
  <dcterms:modified xsi:type="dcterms:W3CDTF">2013-12-25T19:55:33Z</dcterms:modified>
</cp:coreProperties>
</file>