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5" r:id="rId8"/>
    <p:sldMasterId id="2147483817" r:id="rId9"/>
    <p:sldMasterId id="2147483829" r:id="rId10"/>
    <p:sldMasterId id="2147483842" r:id="rId11"/>
  </p:sldMasterIdLst>
  <p:sldIdLst>
    <p:sldId id="256" r:id="rId12"/>
    <p:sldId id="257" r:id="rId13"/>
    <p:sldId id="259" r:id="rId14"/>
    <p:sldId id="258" r:id="rId15"/>
    <p:sldId id="260" r:id="rId16"/>
    <p:sldId id="265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3266-903E-4009-AEDC-646BBD3D0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48B7-DBCB-4BAA-A501-575C950B1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1BA0-0C8E-4B94-84EC-966643BB2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9EF6-5D78-40A1-9785-E16FDE10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DAF2-CB20-4EB8-9801-37F9BA0F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07E9-3343-4187-A355-926058A90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E07C-D38E-45FF-9B55-E6B46489F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79D6-47DC-4B4E-B43A-C084E8C91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9841-20D8-4202-A028-4919153D6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F72B-25CF-4E25-A6AD-7FC9F3D27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3AD9-2770-4E8D-A91F-07F82704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3A79-88BF-4C4E-9772-4CB6A3446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47540-B6EC-4725-9D6D-E263AA1EE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8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8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9E5F-D552-4024-9F42-2F7CC9952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EA67-17B8-4300-9FCE-6D6D18232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1BB0-6C90-4952-B476-3FE5081B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5B3D-8BF3-46D4-94E0-4CB860822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0DB4-FEF7-4CD1-8EF5-5D71F7CFD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C569-0EFD-4010-A148-6F50974BF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CFE3-9248-4606-AB2A-61CDE7000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F894-F23F-45B6-B630-2F80D3329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6085-B714-45DE-B551-59A89040E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1B4-97F4-4749-9847-CE2875D8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3157-9F0F-4800-8C68-6633498E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7CCA-25CC-4E41-9EA8-849DADFE5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8D63-E2E2-4FE1-82E5-5F12295B3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2B86-CA89-4C28-8499-203750C6D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D7D3-3E6B-4518-B0CD-E5D570BD9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1D89-7E6B-4B7D-92DC-81748DC0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7A587-7438-45CB-8103-6F5FCC224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3A6B2-C11B-4B11-B984-2D45A9AC3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1299-1273-43A2-8786-33773A8B0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E294-F4C8-44FA-BA7F-5786F1476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48F4-CFCA-4104-A27C-B45EACEEE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0BEB-4605-43B2-83DF-CE4C9C5BD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0B20-6222-485F-B075-19D2FD33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6B58-5955-4724-BBF4-B3386881F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70AD-EA7D-47A5-849F-C28ACF7EF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9775-5A01-434D-B5A3-07CE07F7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BC48-4408-4168-B12A-4443B6624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EC26-F15B-459D-BCF1-04F91B9CF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7CBF-19C2-4706-8089-D5E002D6D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389C-26E8-493B-B0BC-20AF86FC3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DBCF-DFD7-4626-8A54-233091D71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A426-B862-4B5F-A1AF-0286A58FF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D897-ED23-4412-83A4-F951F613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6CC7-31C8-4155-B934-C1E43248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C0AD-8A57-4ACD-8E5C-8E8B2A117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2F33-223E-4DEF-B2CF-8ABAC0E47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80E9D-EA56-49B6-9423-1E55B830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AC2E8-5AB5-4C9D-B092-CA80DF3E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D06D-4370-44B2-845F-FCF081DD8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D5A6-FD51-4332-961B-3B7C562E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57314-3C87-411D-B54F-F2DC8A0C8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4F6F0-F8C6-4F7E-AACC-887C8EA06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0E35-F3A4-42AE-B71A-A2C2ED569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EDDE-39BB-4D8D-8FC7-1475351E9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7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7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7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7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2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779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0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1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4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5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6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7807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33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34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7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7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BDD4-5F23-4558-81C1-053429575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AA07-4D4A-433A-AF9E-6A98DE3E5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3BAEA-2F22-4E00-83DB-A74AAA43E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4B56-5A57-4877-A222-581EF4432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05D8-89B1-4F9B-90A8-055DD39D6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0A4A-42DD-4653-9651-846A47BBE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7E61-813F-41A0-9770-849149CB7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9A63-2D8E-44D9-807F-2E7B8EFF7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4AA6E-4EF9-4877-89AA-9AC220048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3EE7-5B83-4E61-A1E7-B88800921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AC54-5D5B-4964-9825-9E2BD0E1F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7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530C-5F5F-4B3C-A09A-427C7D742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C510-5D97-4729-9B44-77176DCDB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02EB-B50E-4526-B89E-69D8AFC1A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DCF1-6D1C-4AB9-A083-029F2D6E8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918F-9709-4555-A7D7-75F1141B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72B0-8EC1-47A7-A2F2-6C095D8EB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39F2-C537-4567-BA0B-7E4581980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EAD2-066C-4B20-8E1D-60BB8D8EA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70370-9B16-48C9-AF2C-BBD1A6AA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75E2-A5BA-4FB6-93D6-9D4698F8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2A1F-EB53-4F31-952A-ECD00EDAC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4E789-A201-4853-8EC5-B866D318B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B75D-0115-4814-966C-CAC194001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E257-9DBD-44B3-ABA8-5F562F787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5D8F-944F-43B5-AF95-6436C4B59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48CAD-8D99-47DF-929E-DAAF6ADFC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B82B4-0B31-449F-AF4B-F9B924B73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F93B-ABE3-40E6-AFB2-D40565D1B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431D-EDB1-4212-BEFA-C286ECBB7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F2B6-6180-4C9A-89B3-6529F2F8A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D688-8A6C-4D9C-9B22-4C9E5064A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7B23-22F8-4AF7-83B0-F0B9B40E7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7BD5-6A99-45C0-8EAF-29F4324DC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7E5A-D3C9-4B12-AF7C-19EBD2A59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F9863-D55A-42C7-A48A-5C9F5AEC5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D4FD-0872-4C52-841B-BFF6F2AAE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E63-F592-4F53-A5A6-A61907EF2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3744-9AFD-441B-9F88-58E82302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F118F-AB6F-4465-BC0A-B35C74752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4F72E-AD28-48ED-8232-70EEC6579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4698-22EC-495A-942B-C3F8C8828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543F-2822-47D9-A96C-ECCC09422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5903-62A5-4E17-AE97-0CF2193F9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75E4-24F1-439C-82B2-F66E4523D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6D6BE-825B-4BE3-9681-124CE9ED0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3D24-BAAA-42E9-924A-247A0ADD2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5528-D1EB-40CB-B8F5-8D4A58085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A979-DCD5-43ED-9E93-AE45C299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20E1-8812-406F-AED3-0DC470707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2F5E-20EB-413F-9EB9-EF878CDAA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7218-B648-4C95-A1D6-E5FFAFF4B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44CD-DF8D-4EBE-9DB8-1EDDCC8F6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21B-D45A-4ACC-B087-8091D50B7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E458-78CF-4484-A1C2-01D72F679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69E3F70-AE7C-44C4-AA16-6ED42E8642EA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B7EE24-5FEC-465F-9577-D7CEB02B3F83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568F2DC-B680-475C-9059-AEB7954D2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47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47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6AB414C-9BD5-4E18-9D46-111908F8F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7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1A5708C-A353-4993-A435-8E0332622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6680B77-7DC7-41D2-854B-CDECADF45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44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4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84A9A79-125C-48CB-9AAD-2BB0A6727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662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663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3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664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4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664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4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664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4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665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5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665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5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665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5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666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6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666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6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666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6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66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7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67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7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67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7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67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7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68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8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68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8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68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8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69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9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69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9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69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9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69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0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70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0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670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70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70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0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71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1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5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71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1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5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71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1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6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71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6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72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6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72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7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72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7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73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7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73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8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73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2673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7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299ED2D-76D4-46BC-ACA9-0C1459F4D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07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07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7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07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BFFACA-EE85-4C00-A80C-59FFC317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48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48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7A1A8FE-BA4E-4359-8B1E-D946C7F27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D4BCFD3-1F63-42BD-B87C-5F807EE62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707273F6-9055-4671-B22E-18D465360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1500174"/>
            <a:ext cx="7772400" cy="1736725"/>
          </a:xfrm>
        </p:spPr>
        <p:txBody>
          <a:bodyPr/>
          <a:lstStyle/>
          <a:p>
            <a:r>
              <a:rPr lang="ru-RU" dirty="0" err="1" smtClean="0"/>
              <a:t>Укра</a:t>
            </a:r>
            <a:r>
              <a:rPr lang="uk-UA" dirty="0" err="1" smtClean="0"/>
              <a:t>їна</a:t>
            </a:r>
            <a:r>
              <a:rPr lang="uk-UA" dirty="0" smtClean="0"/>
              <a:t> в роки незалежності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715008" y="3857628"/>
            <a:ext cx="2614586" cy="1752600"/>
          </a:xfrm>
        </p:spPr>
        <p:txBody>
          <a:bodyPr/>
          <a:lstStyle/>
          <a:p>
            <a:pPr algn="l"/>
            <a:r>
              <a:rPr lang="uk-UA" sz="1600" b="1" dirty="0" smtClean="0">
                <a:solidFill>
                  <a:srgbClr val="002060"/>
                </a:solidFill>
                <a:effectLst/>
              </a:rPr>
              <a:t>Виконала:</a:t>
            </a:r>
          </a:p>
          <a:p>
            <a:pPr algn="l"/>
            <a:r>
              <a:rPr lang="uk-UA" sz="1600" b="1" dirty="0" smtClean="0">
                <a:solidFill>
                  <a:srgbClr val="002060"/>
                </a:solidFill>
                <a:effectLst/>
              </a:rPr>
              <a:t>у</a:t>
            </a:r>
            <a:r>
              <a:rPr lang="uk-UA" sz="1600" b="1" dirty="0" smtClean="0">
                <a:solidFill>
                  <a:srgbClr val="002060"/>
                </a:solidFill>
                <a:effectLst/>
              </a:rPr>
              <a:t>чениця 11–а класу</a:t>
            </a:r>
          </a:p>
          <a:p>
            <a:pPr algn="l"/>
            <a:r>
              <a:rPr lang="uk-UA" sz="1600" b="1" dirty="0" smtClean="0">
                <a:solidFill>
                  <a:srgbClr val="002060"/>
                </a:solidFill>
                <a:effectLst/>
              </a:rPr>
              <a:t>КЗО ДСЗШ№147</a:t>
            </a:r>
          </a:p>
          <a:p>
            <a:pPr algn="l"/>
            <a:r>
              <a:rPr lang="uk-UA" sz="1600" b="1" dirty="0" smtClean="0">
                <a:solidFill>
                  <a:srgbClr val="002060"/>
                </a:solidFill>
                <a:effectLst/>
              </a:rPr>
              <a:t>ім. В. Чорновола</a:t>
            </a:r>
          </a:p>
          <a:p>
            <a:pPr algn="l"/>
            <a:r>
              <a:rPr lang="uk-UA" sz="1600" b="1" dirty="0" smtClean="0">
                <a:solidFill>
                  <a:srgbClr val="002060"/>
                </a:solidFill>
                <a:effectLst/>
              </a:rPr>
              <a:t>Іващенко Ірина</a:t>
            </a:r>
            <a:endParaRPr lang="ru-RU" sz="16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416954" cy="419100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sz="2400" b="1" dirty="0" smtClean="0">
              <a:solidFill>
                <a:srgbClr val="002060"/>
              </a:solidFill>
              <a:effectLst/>
            </a:endParaRPr>
          </a:p>
          <a:p>
            <a:endParaRPr lang="ru-RU" sz="2400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1995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р.-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Україна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стала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           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28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червня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1996 р.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прийнято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Конституцію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  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/>
              </a:rPr>
              <a:t>                </a:t>
            </a:r>
            <a:r>
              <a:rPr lang="ru-RU" sz="1600" b="1" dirty="0" smtClean="0">
                <a:solidFill>
                  <a:srgbClr val="002060"/>
                </a:solidFill>
                <a:effectLst/>
              </a:rPr>
              <a:t>Членом </a:t>
            </a:r>
            <a:r>
              <a:rPr lang="ru-RU" sz="1600" b="1" dirty="0" smtClean="0">
                <a:solidFill>
                  <a:srgbClr val="002060"/>
                </a:solidFill>
                <a:effectLst/>
              </a:rPr>
              <a:t>Ради </a:t>
            </a:r>
            <a:r>
              <a:rPr lang="ru-RU" sz="1600" b="1" dirty="0" err="1" smtClean="0">
                <a:solidFill>
                  <a:srgbClr val="002060"/>
                </a:solidFill>
                <a:effectLst/>
              </a:rPr>
              <a:t>Європи</a:t>
            </a:r>
            <a:r>
              <a:rPr lang="ru-RU" sz="1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/>
              </a:rPr>
              <a:t>                              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яка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закріпила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здобутки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суверенної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                                                                                          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підтвердила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право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людини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на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                                                                                          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безпеку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здоров ’ я та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самовизначення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у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                                                                                          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власній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країні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. 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49506" name="Picture 2" descr="http://historical-club.org.ua/uploads/posts/2014-04/1396378082_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786214" cy="3881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9508" name="Picture 4" descr="http://fs148.www.ex.ua/show/3789679/3789679.jpg?1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3000396" cy="3916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05000"/>
            <a:ext cx="8345516" cy="4191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  <a:effectLst/>
              </a:rPr>
              <a:t>2000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р. —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Україна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непостійний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член Ради </a:t>
            </a:r>
            <a:r>
              <a:rPr lang="ru-RU" b="1" dirty="0" err="1" smtClean="0">
                <a:solidFill>
                  <a:srgbClr val="002060"/>
                </a:solidFill>
                <a:effectLst/>
              </a:rPr>
              <a:t>Безпеки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ООН </a:t>
            </a:r>
          </a:p>
          <a:p>
            <a:endParaRPr lang="ru-RU" dirty="0"/>
          </a:p>
        </p:txBody>
      </p:sp>
      <p:pic>
        <p:nvPicPr>
          <p:cNvPr id="4" name="Picture 4" descr="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5976938" cy="387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05000"/>
            <a:ext cx="8416954" cy="4191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Із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2008 р.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замість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вступних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іспитів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до ВНЗ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запроваджено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зовнішнє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незалежне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тестування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, яке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надає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рівні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можливості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для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здобуття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вищої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.</a:t>
            </a:r>
            <a:br>
              <a:rPr lang="ru-RU" sz="2400" b="1" dirty="0" smtClean="0">
                <a:solidFill>
                  <a:srgbClr val="002060"/>
                </a:solidFill>
                <a:effectLst/>
              </a:rPr>
            </a:b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4" descr="1330020282_z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4924429" cy="28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1431925"/>
          </a:xfrm>
        </p:spPr>
        <p:txBody>
          <a:bodyPr/>
          <a:lstStyle/>
          <a:p>
            <a:r>
              <a:rPr lang="uk-UA" sz="3600" dirty="0" smtClean="0">
                <a:solidFill>
                  <a:srgbClr val="002060"/>
                </a:solidFill>
                <a:effectLst/>
              </a:rPr>
              <a:t>       Державна символіка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sz="900" b="1" dirty="0" smtClean="0">
              <a:solidFill>
                <a:srgbClr val="002060"/>
              </a:solidFill>
              <a:effectLst/>
            </a:endParaRPr>
          </a:p>
          <a:p>
            <a:endParaRPr lang="uk-UA" sz="900" b="1" dirty="0" smtClean="0">
              <a:solidFill>
                <a:srgbClr val="002060"/>
              </a:solidFill>
              <a:effectLst/>
            </a:endParaRPr>
          </a:p>
          <a:p>
            <a:endParaRPr lang="uk-UA" sz="900" b="1" dirty="0" smtClean="0">
              <a:solidFill>
                <a:srgbClr val="002060"/>
              </a:solidFill>
              <a:effectLst/>
            </a:endParaRPr>
          </a:p>
          <a:p>
            <a:endParaRPr lang="uk-UA" sz="900" b="1" dirty="0" smtClean="0">
              <a:solidFill>
                <a:srgbClr val="002060"/>
              </a:solidFill>
              <a:effectLst/>
            </a:endParaRPr>
          </a:p>
          <a:p>
            <a:endParaRPr lang="uk-UA" sz="900" b="1" dirty="0" smtClean="0">
              <a:solidFill>
                <a:srgbClr val="002060"/>
              </a:solidFill>
              <a:effectLst/>
            </a:endParaRPr>
          </a:p>
          <a:p>
            <a:endParaRPr lang="uk-UA" sz="900" b="1" dirty="0" smtClean="0">
              <a:solidFill>
                <a:srgbClr val="002060"/>
              </a:solidFill>
              <a:effectLst/>
            </a:endParaRPr>
          </a:p>
          <a:p>
            <a:endParaRPr lang="uk-UA" sz="900" b="1" dirty="0" smtClean="0">
              <a:solidFill>
                <a:srgbClr val="002060"/>
              </a:solidFill>
              <a:effectLst/>
            </a:endParaRPr>
          </a:p>
          <a:p>
            <a:r>
              <a:rPr lang="ru-RU" sz="1050" b="1" dirty="0" smtClean="0">
                <a:solidFill>
                  <a:srgbClr val="002060"/>
                </a:solidFill>
                <a:effectLst/>
              </a:rPr>
              <a:t>                                                                                                               4 </a:t>
            </a:r>
            <a:r>
              <a:rPr lang="ru-RU" sz="1050" b="1" dirty="0" err="1" smtClean="0">
                <a:solidFill>
                  <a:srgbClr val="002060"/>
                </a:solidFill>
                <a:effectLst/>
              </a:rPr>
              <a:t>вересня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1991 р. над куполом </a:t>
            </a:r>
            <a:r>
              <a:rPr lang="ru-RU" sz="1050" b="1" dirty="0" err="1" smtClean="0">
                <a:solidFill>
                  <a:srgbClr val="002060"/>
                </a:solidFill>
                <a:effectLst/>
              </a:rPr>
              <a:t>будинку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002060"/>
                </a:solidFill>
                <a:effectLst/>
              </a:rPr>
              <a:t>   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050" b="1" dirty="0" err="1" smtClean="0">
                <a:solidFill>
                  <a:srgbClr val="002060"/>
                </a:solidFill>
                <a:effectLst/>
              </a:rPr>
              <a:t>Верховної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Ради </a:t>
            </a:r>
            <a:r>
              <a:rPr lang="ru-RU" sz="1050" b="1" dirty="0" err="1" smtClean="0">
                <a:solidFill>
                  <a:srgbClr val="002060"/>
                </a:solidFill>
                <a:effectLst/>
              </a:rPr>
              <a:t>замайорів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effectLst/>
              </a:rPr>
              <a:t>національний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</a:t>
            </a:r>
            <a:endParaRPr lang="ru-RU" sz="1050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lang="ru-RU" sz="105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                                                                                                                         </a:t>
            </a:r>
            <a:r>
              <a:rPr lang="ru-RU" sz="1050" b="1" dirty="0" err="1" smtClean="0">
                <a:solidFill>
                  <a:srgbClr val="002060"/>
                </a:solidFill>
                <a:effectLst/>
              </a:rPr>
              <a:t>синьо-жовтий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effectLst/>
              </a:rPr>
              <a:t>український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050" b="1" dirty="0" smtClean="0">
                <a:solidFill>
                  <a:srgbClr val="002060"/>
                </a:solidFill>
                <a:effectLst/>
              </a:rPr>
              <a:t>прапор. </a:t>
            </a:r>
          </a:p>
          <a:p>
            <a:endParaRPr lang="uk-UA" dirty="0" smtClean="0"/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effectLst/>
              </a:rPr>
              <a:t>    19 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лютого 1992 р.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Верховна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 Рада </a:t>
            </a:r>
            <a:endParaRPr lang="ru-RU" sz="1200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effectLst/>
              </a:rPr>
              <a:t>затвердила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тризуб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 як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малий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 герб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 . </a:t>
            </a:r>
          </a:p>
          <a:p>
            <a:endParaRPr lang="ru-RU" dirty="0"/>
          </a:p>
        </p:txBody>
      </p:sp>
      <p:pic>
        <p:nvPicPr>
          <p:cNvPr id="4" name="Picture 4" descr="PRA0011_ya-ukrai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2855640" cy="221457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2578" name="Picture 2" descr="http://msmb.org.ua/pic/3/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3025609" cy="385765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"/>
            <a:ext cx="8385175" cy="128586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/>
              </a:rPr>
              <a:t>   Державна символіка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905000"/>
            <a:ext cx="4559302" cy="4191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</a:rPr>
              <a:t>15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січня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1992 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.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державним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гімном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стала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музика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композитора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М.Вербицького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на слова П.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Чубинського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«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Ще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вмерла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Україна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 …». </a:t>
            </a:r>
          </a:p>
          <a:p>
            <a:endParaRPr lang="ru-RU" dirty="0"/>
          </a:p>
        </p:txBody>
      </p:sp>
      <p:pic>
        <p:nvPicPr>
          <p:cNvPr id="4" name="Picture 4" descr="gimn_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286148" cy="466334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05000"/>
            <a:ext cx="8416954" cy="4191000"/>
          </a:xfrm>
        </p:spPr>
        <p:txBody>
          <a:bodyPr/>
          <a:lstStyle/>
          <a:p>
            <a:endParaRPr lang="ru-RU" dirty="0" smtClean="0">
              <a:solidFill>
                <a:srgbClr val="002060"/>
              </a:solidFill>
              <a:effectLst/>
            </a:endParaRPr>
          </a:p>
          <a:p>
            <a:endParaRPr lang="ru-RU" dirty="0" smtClean="0">
              <a:solidFill>
                <a:srgbClr val="002060"/>
              </a:solidFill>
              <a:effectLst/>
            </a:endParaRPr>
          </a:p>
          <a:p>
            <a:endParaRPr lang="ru-RU" dirty="0" smtClean="0">
              <a:solidFill>
                <a:srgbClr val="002060"/>
              </a:solidFill>
              <a:effectLst/>
            </a:endParaRPr>
          </a:p>
          <a:p>
            <a:endParaRPr lang="ru-RU" dirty="0" smtClean="0">
              <a:solidFill>
                <a:srgbClr val="002060"/>
              </a:solidFill>
              <a:effectLst/>
            </a:endParaRPr>
          </a:p>
          <a:p>
            <a:endParaRPr lang="ru-RU" dirty="0" smtClean="0">
              <a:solidFill>
                <a:srgbClr val="002060"/>
              </a:solidFill>
              <a:effectLst/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/>
              </a:rPr>
              <a:t>24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серпня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1991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Верховна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Рада проголосила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незалежність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підтверджену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всенародним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референдумом 1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грудня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1991.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64" name="Picture 4" descr="http://3.bp.blogspot.com/-KLgwp0qh9QE/UhXHjYEJeOI/AAAAAAAABTc/Rw7slhnWkzU/s1600/h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715040" cy="3650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05000"/>
            <a:ext cx="8488392" cy="4191000"/>
          </a:xfrm>
        </p:spPr>
        <p:txBody>
          <a:bodyPr/>
          <a:lstStyle/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endParaRPr lang="ru-RU" sz="1200" dirty="0" smtClean="0">
              <a:solidFill>
                <a:srgbClr val="002060"/>
              </a:solidFill>
              <a:effectLst/>
            </a:endParaRPr>
          </a:p>
          <a:p>
            <a:r>
              <a:rPr lang="ru-RU" sz="1400" dirty="0" err="1" smtClean="0">
                <a:solidFill>
                  <a:srgbClr val="002060"/>
                </a:solidFill>
                <a:effectLst/>
              </a:rPr>
              <a:t>Незалежність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була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визнана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всіма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колишніми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радянськими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республіками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світовим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співтовариством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Держави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що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не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були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колишніми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республіками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СРСР, почали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визнавати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незалежність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після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описаного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вище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референдуму.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Першою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(2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грудня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1991)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незалежність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визнала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Польща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 Того самого дня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Прем'єр-міністр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Канади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Б.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Малруні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заявив,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що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Канада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визнає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Україну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як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незалежну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державу; 3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грудня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Україну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визнала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Угорщина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; 4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грудня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- Литва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й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Латвія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; 5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грудня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-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Росія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Болгарія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Словенія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До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кінця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грудня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1991 р. Заяви про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визнання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незалежності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зробили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уряди 68 держав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світу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серед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яких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США, ФРН,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Великобританія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Швеція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Італія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Японія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</a:t>
            </a:r>
            <a:endParaRPr lang="ru-RU" sz="1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41318" name="Picture 6" descr="http://www.sitong001.com/uploadfile/%E6%9C%AA%E5%91%BD%E5%90%8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4857784" cy="33106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85175" cy="1431925"/>
          </a:xfrm>
        </p:spPr>
        <p:txBody>
          <a:bodyPr/>
          <a:lstStyle/>
          <a:p>
            <a:r>
              <a:rPr lang="uk-UA" sz="3600" b="0" dirty="0" smtClean="0">
                <a:solidFill>
                  <a:srgbClr val="002060"/>
                </a:solidFill>
                <a:effectLst/>
              </a:rPr>
              <a:t>  Перший президент України</a:t>
            </a:r>
            <a:endParaRPr lang="ru-RU" sz="36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8007350" cy="419100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effectLst/>
              </a:rPr>
              <a:t>Час </a:t>
            </a:r>
            <a:r>
              <a:rPr lang="ru-RU" sz="1800" b="1" dirty="0" smtClean="0">
                <a:solidFill>
                  <a:srgbClr val="002060"/>
                </a:solidFill>
                <a:effectLst/>
              </a:rPr>
              <a:t>на </a:t>
            </a:r>
            <a:r>
              <a:rPr lang="ru-RU" sz="1800" b="1" dirty="0" err="1" smtClean="0">
                <a:solidFill>
                  <a:srgbClr val="002060"/>
                </a:solidFill>
                <a:effectLst/>
              </a:rPr>
              <a:t>посаді</a:t>
            </a:r>
            <a:r>
              <a:rPr lang="ru-RU" sz="1800" b="1" dirty="0" smtClean="0">
                <a:solidFill>
                  <a:srgbClr val="002060"/>
                </a:solidFill>
                <a:effectLst/>
              </a:rPr>
              <a:t> :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effectLst/>
              </a:rPr>
              <a:t>5 </a:t>
            </a:r>
            <a:r>
              <a:rPr lang="ru-RU" sz="1800" b="1" dirty="0" err="1" smtClean="0">
                <a:solidFill>
                  <a:srgbClr val="002060"/>
                </a:solidFill>
                <a:effectLst/>
              </a:rPr>
              <a:t>грудня</a:t>
            </a:r>
            <a:r>
              <a:rPr lang="ru-RU" sz="1800" b="1" dirty="0" smtClean="0">
                <a:solidFill>
                  <a:srgbClr val="002060"/>
                </a:solidFill>
                <a:effectLst/>
              </a:rPr>
              <a:t> 1991 </a:t>
            </a:r>
            <a:r>
              <a:rPr lang="ru-RU" sz="1800" b="1" dirty="0" smtClean="0">
                <a:solidFill>
                  <a:srgbClr val="002060"/>
                </a:solidFill>
                <a:effectLst/>
              </a:rPr>
              <a:t>—</a:t>
            </a:r>
            <a:r>
              <a:rPr lang="ru-RU" sz="1800" b="1" dirty="0" smtClean="0">
                <a:solidFill>
                  <a:srgbClr val="002060"/>
                </a:solidFill>
                <a:effectLst/>
              </a:rPr>
              <a:t> 19 </a:t>
            </a:r>
            <a:r>
              <a:rPr lang="ru-RU" sz="1800" b="1" dirty="0" err="1" smtClean="0">
                <a:solidFill>
                  <a:srgbClr val="002060"/>
                </a:solidFill>
                <a:effectLst/>
              </a:rPr>
              <a:t>липня</a:t>
            </a:r>
            <a:r>
              <a:rPr lang="ru-RU" sz="18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effectLst/>
              </a:rPr>
              <a:t>1994</a:t>
            </a:r>
            <a:endParaRPr lang="uk-UA" sz="1800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effectLst/>
              </a:rPr>
              <a:t>     Першим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всенародно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обраним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президентом став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Леонід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Макарович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Кравчук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, за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якого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віддали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свої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голоси 61,59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відсотка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виборців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котрі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брали участь у </a:t>
            </a:r>
            <a:r>
              <a:rPr lang="ru-RU" sz="1800" dirty="0" err="1" smtClean="0">
                <a:solidFill>
                  <a:srgbClr val="002060"/>
                </a:solidFill>
                <a:effectLst/>
              </a:rPr>
              <a:t>голосуванні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.</a:t>
            </a:r>
          </a:p>
          <a:p>
            <a:pPr algn="ctr">
              <a:buNone/>
            </a:pPr>
            <a:endParaRPr lang="ru-RU" sz="1800" dirty="0" smtClean="0"/>
          </a:p>
          <a:p>
            <a:endParaRPr lang="ru-RU" sz="1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42338" name="Picture 2" descr="http://upload.wikimedia.org/wikipedia/commons/d/dd/Leonid_Kravchuk_Senate_of_Po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5144617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1431925"/>
          </a:xfrm>
        </p:spPr>
        <p:txBody>
          <a:bodyPr/>
          <a:lstStyle/>
          <a:p>
            <a:r>
              <a:rPr lang="uk-UA" sz="4000" dirty="0" smtClean="0">
                <a:solidFill>
                  <a:srgbClr val="002060"/>
                </a:solidFill>
                <a:effectLst/>
              </a:rPr>
              <a:t> Другий президент України</a:t>
            </a:r>
            <a:endParaRPr lang="ru-RU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                             Час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посаді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: 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                  19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липня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1994 — 23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січня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2005 </a:t>
            </a:r>
          </a:p>
          <a:p>
            <a:endParaRPr lang="ru-RU" dirty="0"/>
          </a:p>
        </p:txBody>
      </p:sp>
      <p:pic>
        <p:nvPicPr>
          <p:cNvPr id="140292" name="Picture 4" descr="http://newzz.in.ua/uploads/posts/2013-11/1384256784_7d6650575e9a1581c2bf796a68e00d5b.jpg"/>
          <p:cNvPicPr>
            <a:picLocks noChangeAspect="1" noChangeArrowheads="1"/>
          </p:cNvPicPr>
          <p:nvPr/>
        </p:nvPicPr>
        <p:blipFill>
          <a:blip r:embed="rId2"/>
          <a:srcRect b="2499"/>
          <a:stretch>
            <a:fillRect/>
          </a:stretch>
        </p:blipFill>
        <p:spPr bwMode="auto">
          <a:xfrm>
            <a:off x="1928794" y="1214422"/>
            <a:ext cx="5143536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05000"/>
            <a:ext cx="8345516" cy="4191000"/>
          </a:xfrm>
        </p:spPr>
        <p:txBody>
          <a:bodyPr/>
          <a:lstStyle/>
          <a:p>
            <a:endParaRPr lang="ru-RU" sz="2400" b="1" dirty="0" smtClean="0">
              <a:solidFill>
                <a:srgbClr val="002060"/>
              </a:solidFill>
              <a:effectLst/>
            </a:endParaRPr>
          </a:p>
          <a:p>
            <a:endParaRPr lang="ru-RU" sz="2400" b="1" dirty="0" smtClean="0">
              <a:solidFill>
                <a:srgbClr val="002060"/>
              </a:solidFill>
              <a:effectLst/>
            </a:endParaRPr>
          </a:p>
          <a:p>
            <a:endParaRPr lang="ru-RU" sz="2400" b="1" dirty="0" smtClean="0">
              <a:solidFill>
                <a:srgbClr val="002060"/>
              </a:solidFill>
              <a:effectLst/>
            </a:endParaRPr>
          </a:p>
          <a:p>
            <a:endParaRPr lang="ru-RU" sz="2400" b="1" dirty="0" smtClean="0">
              <a:solidFill>
                <a:srgbClr val="002060"/>
              </a:solidFill>
              <a:effectLst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Відповідно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до Указу Президента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Леоніда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Кучми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та статей 99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102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Конституції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протягом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2—16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вересня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1996 року в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Україні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була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проведена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грошова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реформа. В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обіг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введено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національну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валюту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гривню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її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соту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частку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—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копійку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.</a:t>
            </a:r>
            <a:endParaRPr lang="ru-RU" sz="2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48482" name="Picture 2" descr="http://sumno.org.ua/media/images/galleries/2009/08/18/ukrajinski-gryvni-1992-2006/ukrainep103a-1hryvna-19921996-donatedoy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786478" cy="3016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1431925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/>
              </a:rPr>
              <a:t>Третій президент </a:t>
            </a:r>
            <a:r>
              <a:rPr lang="uk-UA" dirty="0" err="1" smtClean="0">
                <a:solidFill>
                  <a:srgbClr val="002060"/>
                </a:solidFill>
                <a:effectLst/>
              </a:rPr>
              <a:t>Укоаїни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05000"/>
            <a:ext cx="8202640" cy="419100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Час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посаді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: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23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січня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2005 — 25 лютого 2010 </a:t>
            </a:r>
          </a:p>
          <a:p>
            <a:endParaRPr lang="ru-RU" dirty="0"/>
          </a:p>
        </p:txBody>
      </p:sp>
      <p:pic>
        <p:nvPicPr>
          <p:cNvPr id="139266" name="Picture 2" descr="http://lenta-ua.net/uploads/posts/2013-11/1384688760_yuschenk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465007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1431925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/>
              </a:rPr>
              <a:t>Помаранчева революція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214422"/>
            <a:ext cx="5130806" cy="2286016"/>
          </a:xfrm>
        </p:spPr>
        <p:txBody>
          <a:bodyPr/>
          <a:lstStyle/>
          <a:p>
            <a:r>
              <a:rPr lang="ru-RU" sz="1100" dirty="0" err="1" smtClean="0">
                <a:solidFill>
                  <a:srgbClr val="002060"/>
                </a:solidFill>
                <a:effectLst/>
              </a:rPr>
              <a:t>Вибори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Президента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2004 р. стали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переломними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в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історії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держави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. Кандидатом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від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влади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став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чинний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Прем'єр-міністр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Віктор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Янукович.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Опозиційні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сили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згрупувалися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навколо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лідера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«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Нашої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України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»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Віктора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Ющенка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колишнього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Прем'єр-міністра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у 2000—2001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рр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.,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прихильника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реформ.</a:t>
            </a:r>
            <a:br>
              <a:rPr lang="ru-RU" sz="1100" dirty="0" smtClean="0">
                <a:solidFill>
                  <a:srgbClr val="002060"/>
                </a:solidFill>
                <a:effectLst/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100" dirty="0" smtClean="0">
                <a:solidFill>
                  <a:srgbClr val="002060"/>
                </a:solidFill>
                <a:effectLst/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</a:rPr>
              <a:t>У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результаті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голосування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31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жовтня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2004 р. голоси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виборців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розподілилися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таким чином: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Віктор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Ющенко (39,26%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голосів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),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Віктор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Янукович (39,11%),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Олександр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Мороз (5,82%), Петро Симоненко (4,97%).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Такий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розподіл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не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виявив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переможця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, тому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було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призначено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другий тур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виборів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— 21 листопада 2004 р.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Після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першого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туру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підтримати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Ющенка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закликали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Олександр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Мороз та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Анатолій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Кінах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Віктора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Януковича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підтримала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Наталія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Вітренко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.</a:t>
            </a:r>
            <a:endParaRPr lang="ru-RU" sz="11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38242" name="Picture 2" descr="http://texty.org.ua/action/file/download?file_guid=49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000364" cy="200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0034" y="2143116"/>
            <a:ext cx="5140330" cy="393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34" y="3643314"/>
            <a:ext cx="83582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Голосування</a:t>
            </a:r>
            <a:r>
              <a:rPr lang="ru-RU" sz="1100" dirty="0">
                <a:solidFill>
                  <a:srgbClr val="002060"/>
                </a:solidFill>
              </a:rPr>
              <a:t> другого туру </a:t>
            </a:r>
            <a:r>
              <a:rPr lang="ru-RU" sz="1100" dirty="0" err="1">
                <a:solidFill>
                  <a:srgbClr val="002060"/>
                </a:solidFill>
              </a:rPr>
              <a:t>відбулося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зі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значними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порушеннями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фальсифікаціями</a:t>
            </a:r>
            <a:r>
              <a:rPr lang="ru-RU" sz="1100" dirty="0">
                <a:solidFill>
                  <a:srgbClr val="002060"/>
                </a:solidFill>
              </a:rPr>
              <a:t>. </a:t>
            </a:r>
            <a:r>
              <a:rPr lang="ru-RU" sz="1100" dirty="0" err="1">
                <a:solidFill>
                  <a:srgbClr val="002060"/>
                </a:solidFill>
              </a:rPr>
              <a:t>Оприлюднені</a:t>
            </a:r>
            <a:r>
              <a:rPr lang="ru-RU" sz="1100" dirty="0">
                <a:solidFill>
                  <a:srgbClr val="002060"/>
                </a:solidFill>
              </a:rPr>
              <a:t> ЦВК </a:t>
            </a:r>
            <a:r>
              <a:rPr lang="ru-RU" sz="1100" dirty="0" err="1">
                <a:solidFill>
                  <a:srgbClr val="002060"/>
                </a:solidFill>
              </a:rPr>
              <a:t>результати</a:t>
            </a:r>
            <a:r>
              <a:rPr lang="ru-RU" sz="1100" dirty="0">
                <a:solidFill>
                  <a:srgbClr val="002060"/>
                </a:solidFill>
              </a:rPr>
              <a:t> про перемогу В. Януковича </a:t>
            </a:r>
            <a:r>
              <a:rPr lang="ru-RU" sz="1100" dirty="0" err="1">
                <a:solidFill>
                  <a:srgbClr val="002060"/>
                </a:solidFill>
              </a:rPr>
              <a:t>разюче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відрізнялися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від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даних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екзит-полів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err="1">
                <a:solidFill>
                  <a:srgbClr val="002060"/>
                </a:solidFill>
              </a:rPr>
              <a:t>які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засвідчували</a:t>
            </a:r>
            <a:r>
              <a:rPr lang="ru-RU" sz="1100" dirty="0">
                <a:solidFill>
                  <a:srgbClr val="002060"/>
                </a:solidFill>
              </a:rPr>
              <a:t> перемогу В. </a:t>
            </a:r>
            <a:r>
              <a:rPr lang="ru-RU" sz="1100" dirty="0" err="1">
                <a:solidFill>
                  <a:srgbClr val="002060"/>
                </a:solidFill>
              </a:rPr>
              <a:t>Ющенка</a:t>
            </a:r>
            <a:r>
              <a:rPr lang="ru-RU" sz="1100" dirty="0">
                <a:solidFill>
                  <a:srgbClr val="002060"/>
                </a:solidFill>
              </a:rPr>
              <a:t>. </a:t>
            </a:r>
            <a:r>
              <a:rPr lang="ru-RU" sz="1100" dirty="0" err="1">
                <a:solidFill>
                  <a:srgbClr val="002060"/>
                </a:solidFill>
              </a:rPr>
              <a:t>Обурені</a:t>
            </a:r>
            <a:r>
              <a:rPr lang="ru-RU" sz="1100" dirty="0">
                <a:solidFill>
                  <a:srgbClr val="002060"/>
                </a:solidFill>
              </a:rPr>
              <a:t> таким станом речей </a:t>
            </a:r>
            <a:r>
              <a:rPr lang="ru-RU" sz="1100" dirty="0" err="1">
                <a:solidFill>
                  <a:srgbClr val="002060"/>
                </a:solidFill>
              </a:rPr>
              <a:t>виборці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відгукнулися</a:t>
            </a:r>
            <a:r>
              <a:rPr lang="ru-RU" sz="1100" dirty="0">
                <a:solidFill>
                  <a:srgbClr val="002060"/>
                </a:solidFill>
              </a:rPr>
              <a:t> на </a:t>
            </a:r>
            <a:r>
              <a:rPr lang="ru-RU" sz="1100" dirty="0" err="1">
                <a:solidFill>
                  <a:srgbClr val="002060"/>
                </a:solidFill>
              </a:rPr>
              <a:t>заклик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опозиційного</a:t>
            </a:r>
            <a:r>
              <a:rPr lang="ru-RU" sz="1100" dirty="0">
                <a:solidFill>
                  <a:srgbClr val="002060"/>
                </a:solidFill>
              </a:rPr>
              <a:t> кандидата </a:t>
            </a:r>
            <a:r>
              <a:rPr lang="ru-RU" sz="1100" dirty="0" err="1">
                <a:solidFill>
                  <a:srgbClr val="002060"/>
                </a:solidFill>
              </a:rPr>
              <a:t>захистити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свій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вибір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вже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ввечері</a:t>
            </a:r>
            <a:r>
              <a:rPr lang="ru-RU" sz="1100" dirty="0">
                <a:solidFill>
                  <a:srgbClr val="002060"/>
                </a:solidFill>
              </a:rPr>
              <a:t> 21 листопада </a:t>
            </a:r>
            <a:r>
              <a:rPr lang="ru-RU" sz="1100" dirty="0" err="1">
                <a:solidFill>
                  <a:srgbClr val="002060"/>
                </a:solidFill>
              </a:rPr>
              <a:t>зібралися</a:t>
            </a:r>
            <a:r>
              <a:rPr lang="ru-RU" sz="1100" dirty="0">
                <a:solidFill>
                  <a:srgbClr val="002060"/>
                </a:solidFill>
              </a:rPr>
              <a:t> на </a:t>
            </a:r>
            <a:r>
              <a:rPr lang="ru-RU" sz="1100" dirty="0" err="1">
                <a:solidFill>
                  <a:srgbClr val="002060"/>
                </a:solidFill>
              </a:rPr>
              <a:t>мітинг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на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центральній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площі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Києва</a:t>
            </a:r>
            <a:r>
              <a:rPr lang="ru-RU" sz="1100" dirty="0">
                <a:solidFill>
                  <a:srgbClr val="002060"/>
                </a:solidFill>
              </a:rPr>
              <a:t> — </a:t>
            </a:r>
            <a:r>
              <a:rPr lang="ru-RU" sz="1100" dirty="0" err="1">
                <a:solidFill>
                  <a:srgbClr val="002060"/>
                </a:solidFill>
              </a:rPr>
              <a:t>майдані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Незалежності</a:t>
            </a:r>
            <a:r>
              <a:rPr lang="ru-RU" sz="1100" dirty="0">
                <a:solidFill>
                  <a:srgbClr val="002060"/>
                </a:solidFill>
              </a:rPr>
              <a:t>. З </a:t>
            </a:r>
            <a:r>
              <a:rPr lang="ru-RU" sz="1100" dirty="0" err="1">
                <a:solidFill>
                  <a:srgbClr val="002060"/>
                </a:solidFill>
              </a:rPr>
              <a:t>наступного</a:t>
            </a:r>
            <a:r>
              <a:rPr lang="ru-RU" sz="1100" dirty="0">
                <a:solidFill>
                  <a:srgbClr val="002060"/>
                </a:solidFill>
              </a:rPr>
              <a:t> дня </a:t>
            </a:r>
            <a:r>
              <a:rPr lang="ru-RU" sz="1100" dirty="0" err="1">
                <a:solidFill>
                  <a:srgbClr val="002060"/>
                </a:solidFill>
              </a:rPr>
              <a:t>мітинг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переріс</a:t>
            </a:r>
            <a:r>
              <a:rPr lang="ru-RU" sz="1100" dirty="0">
                <a:solidFill>
                  <a:srgbClr val="002060"/>
                </a:solidFill>
              </a:rPr>
              <a:t> у </a:t>
            </a:r>
            <a:r>
              <a:rPr lang="ru-RU" sz="1100" dirty="0" err="1">
                <a:solidFill>
                  <a:srgbClr val="002060"/>
                </a:solidFill>
              </a:rPr>
              <a:t>масову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мирну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акцію</a:t>
            </a:r>
            <a:r>
              <a:rPr lang="ru-RU" sz="1100" dirty="0">
                <a:solidFill>
                  <a:srgbClr val="002060"/>
                </a:solidFill>
              </a:rPr>
              <a:t> протесту, яка </a:t>
            </a:r>
            <a:r>
              <a:rPr lang="ru-RU" sz="1100" dirty="0" err="1">
                <a:solidFill>
                  <a:srgbClr val="002060"/>
                </a:solidFill>
              </a:rPr>
              <a:t>тривала</a:t>
            </a:r>
            <a:r>
              <a:rPr lang="ru-RU" sz="1100" dirty="0">
                <a:solidFill>
                  <a:srgbClr val="002060"/>
                </a:solidFill>
              </a:rPr>
              <a:t> до 8 </a:t>
            </a:r>
            <a:r>
              <a:rPr lang="ru-RU" sz="1100" dirty="0" err="1">
                <a:solidFill>
                  <a:srgbClr val="002060"/>
                </a:solidFill>
              </a:rPr>
              <a:t>грудня</a:t>
            </a:r>
            <a:r>
              <a:rPr lang="ru-RU" sz="1100" dirty="0">
                <a:solidFill>
                  <a:srgbClr val="002060"/>
                </a:solidFill>
              </a:rPr>
              <a:t> 2004 р. </a:t>
            </a:r>
            <a:r>
              <a:rPr lang="ru-RU" sz="1100" dirty="0" err="1">
                <a:solidFill>
                  <a:srgbClr val="002060"/>
                </a:solidFill>
              </a:rPr>
              <a:t>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отримала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назву</a:t>
            </a:r>
            <a:r>
              <a:rPr lang="ru-RU" sz="1100" dirty="0">
                <a:solidFill>
                  <a:srgbClr val="002060"/>
                </a:solidFill>
              </a:rPr>
              <a:t> «</a:t>
            </a:r>
            <a:r>
              <a:rPr lang="ru-RU" sz="1100" dirty="0" err="1">
                <a:solidFill>
                  <a:srgbClr val="002060"/>
                </a:solidFill>
              </a:rPr>
              <a:t>Помаранчева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революція</a:t>
            </a:r>
            <a:r>
              <a:rPr lang="ru-RU" sz="1100" dirty="0">
                <a:solidFill>
                  <a:srgbClr val="002060"/>
                </a:solidFill>
              </a:rPr>
              <a:t>».</a:t>
            </a:r>
            <a:br>
              <a:rPr lang="ru-RU" sz="1100" dirty="0">
                <a:solidFill>
                  <a:srgbClr val="002060"/>
                </a:solidFill>
              </a:rPr>
            </a:br>
            <a:r>
              <a:rPr lang="ru-RU" sz="1100" dirty="0">
                <a:solidFill>
                  <a:srgbClr val="002060"/>
                </a:solidFill>
              </a:rPr>
              <a:t/>
            </a:r>
            <a:br>
              <a:rPr lang="ru-RU" sz="1100" dirty="0">
                <a:solidFill>
                  <a:srgbClr val="002060"/>
                </a:solidFill>
              </a:rPr>
            </a:br>
            <a:r>
              <a:rPr lang="ru-RU" sz="1100" dirty="0" err="1">
                <a:solidFill>
                  <a:srgbClr val="002060"/>
                </a:solidFill>
              </a:rPr>
              <a:t>Своїм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рішенням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від</a:t>
            </a:r>
            <a:r>
              <a:rPr lang="ru-RU" sz="1100" dirty="0">
                <a:solidFill>
                  <a:srgbClr val="002060"/>
                </a:solidFill>
              </a:rPr>
              <a:t> 3 </a:t>
            </a:r>
            <a:r>
              <a:rPr lang="ru-RU" sz="1100" dirty="0" err="1">
                <a:solidFill>
                  <a:srgbClr val="002060"/>
                </a:solidFill>
              </a:rPr>
              <a:t>грудня</a:t>
            </a:r>
            <a:r>
              <a:rPr lang="ru-RU" sz="1100" dirty="0">
                <a:solidFill>
                  <a:srgbClr val="002060"/>
                </a:solidFill>
              </a:rPr>
              <a:t> 2004 року </a:t>
            </a:r>
            <a:r>
              <a:rPr lang="ru-RU" sz="1100" dirty="0" err="1">
                <a:solidFill>
                  <a:srgbClr val="002060"/>
                </a:solidFill>
              </a:rPr>
              <a:t>Верховний</a:t>
            </a:r>
            <a:r>
              <a:rPr lang="ru-RU" sz="1100" dirty="0">
                <a:solidFill>
                  <a:srgbClr val="002060"/>
                </a:solidFill>
              </a:rPr>
              <a:t> Суд </a:t>
            </a:r>
            <a:r>
              <a:rPr lang="ru-RU" sz="1100" dirty="0" err="1">
                <a:solidFill>
                  <a:srgbClr val="002060"/>
                </a:solidFill>
              </a:rPr>
              <a:t>України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визнав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недійсними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результати</a:t>
            </a:r>
            <a:r>
              <a:rPr lang="ru-RU" sz="1100" dirty="0">
                <a:solidFill>
                  <a:srgbClr val="002060"/>
                </a:solidFill>
              </a:rPr>
              <a:t> другого туру </a:t>
            </a:r>
            <a:r>
              <a:rPr lang="ru-RU" sz="1100" dirty="0" err="1">
                <a:solidFill>
                  <a:srgbClr val="002060"/>
                </a:solidFill>
              </a:rPr>
              <a:t>президентських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виборів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призначив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переголосування</a:t>
            </a:r>
            <a:r>
              <a:rPr lang="ru-RU" sz="1100" dirty="0">
                <a:solidFill>
                  <a:srgbClr val="002060"/>
                </a:solidFill>
              </a:rPr>
              <a:t> другого туру на 26 </a:t>
            </a:r>
            <a:r>
              <a:rPr lang="ru-RU" sz="1100" dirty="0" err="1">
                <a:solidFill>
                  <a:srgbClr val="002060"/>
                </a:solidFill>
              </a:rPr>
              <a:t>грудня</a:t>
            </a:r>
            <a:r>
              <a:rPr lang="ru-RU" sz="1100" dirty="0">
                <a:solidFill>
                  <a:srgbClr val="002060"/>
                </a:solidFill>
              </a:rPr>
              <a:t> 2004 р.</a:t>
            </a:r>
            <a:br>
              <a:rPr lang="ru-RU" sz="1100" dirty="0">
                <a:solidFill>
                  <a:srgbClr val="002060"/>
                </a:solidFill>
              </a:rPr>
            </a:br>
            <a:r>
              <a:rPr lang="ru-RU" sz="1100" dirty="0">
                <a:solidFill>
                  <a:srgbClr val="002060"/>
                </a:solidFill>
              </a:rPr>
              <a:t/>
            </a:r>
            <a:br>
              <a:rPr lang="ru-RU" sz="1100" dirty="0">
                <a:solidFill>
                  <a:srgbClr val="002060"/>
                </a:solidFill>
              </a:rPr>
            </a:br>
            <a:r>
              <a:rPr lang="ru-RU" sz="1100" dirty="0" err="1">
                <a:solidFill>
                  <a:srgbClr val="002060"/>
                </a:solidFill>
              </a:rPr>
              <a:t>Під</a:t>
            </a:r>
            <a:r>
              <a:rPr lang="ru-RU" sz="1100" dirty="0">
                <a:solidFill>
                  <a:srgbClr val="002060"/>
                </a:solidFill>
              </a:rPr>
              <a:t> час </a:t>
            </a:r>
            <a:r>
              <a:rPr lang="ru-RU" sz="1100" dirty="0" err="1">
                <a:solidFill>
                  <a:srgbClr val="002060"/>
                </a:solidFill>
              </a:rPr>
              <a:t>Помаранчевої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революції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Україна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перебувала</a:t>
            </a:r>
            <a:r>
              <a:rPr lang="ru-RU" sz="1100" dirty="0">
                <a:solidFill>
                  <a:srgbClr val="002060"/>
                </a:solidFill>
              </a:rPr>
              <a:t> у </a:t>
            </a:r>
            <a:r>
              <a:rPr lang="ru-RU" sz="1100" dirty="0" err="1">
                <a:solidFill>
                  <a:srgbClr val="002060"/>
                </a:solidFill>
              </a:rPr>
              <a:t>центрі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уваги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світової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преси</a:t>
            </a:r>
            <a:r>
              <a:rPr lang="ru-RU" sz="1100" dirty="0">
                <a:solidFill>
                  <a:srgbClr val="002060"/>
                </a:solidFill>
              </a:rPr>
              <a:t>. На </a:t>
            </a:r>
            <a:r>
              <a:rPr lang="ru-RU" sz="1100" dirty="0" err="1">
                <a:solidFill>
                  <a:srgbClr val="002060"/>
                </a:solidFill>
              </a:rPr>
              <a:t>переголосування</a:t>
            </a:r>
            <a:r>
              <a:rPr lang="ru-RU" sz="1100" dirty="0">
                <a:solidFill>
                  <a:srgbClr val="002060"/>
                </a:solidFill>
              </a:rPr>
              <a:t> до </a:t>
            </a:r>
            <a:r>
              <a:rPr lang="ru-RU" sz="1100" dirty="0" err="1">
                <a:solidFill>
                  <a:srgbClr val="002060"/>
                </a:solidFill>
              </a:rPr>
              <a:t>України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приїхала</a:t>
            </a:r>
            <a:r>
              <a:rPr lang="ru-RU" sz="1100" dirty="0">
                <a:solidFill>
                  <a:srgbClr val="002060"/>
                </a:solidFill>
              </a:rPr>
              <a:t> рекордна </a:t>
            </a:r>
            <a:r>
              <a:rPr lang="ru-RU" sz="1100" dirty="0" err="1">
                <a:solidFill>
                  <a:srgbClr val="002060"/>
                </a:solidFill>
              </a:rPr>
              <a:t>кількість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міжнародних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спостерігачів</a:t>
            </a:r>
            <a:r>
              <a:rPr lang="ru-RU" sz="1100" dirty="0">
                <a:solidFill>
                  <a:srgbClr val="002060"/>
                </a:solidFill>
              </a:rPr>
              <a:t> — </a:t>
            </a:r>
            <a:r>
              <a:rPr lang="ru-RU" sz="1100" dirty="0" err="1">
                <a:solidFill>
                  <a:srgbClr val="002060"/>
                </a:solidFill>
              </a:rPr>
              <a:t>бл</a:t>
            </a:r>
            <a:r>
              <a:rPr lang="ru-RU" sz="1100" dirty="0">
                <a:solidFill>
                  <a:srgbClr val="002060"/>
                </a:solidFill>
              </a:rPr>
              <a:t>. 12 </a:t>
            </a:r>
            <a:r>
              <a:rPr lang="ru-RU" sz="1100" dirty="0" err="1">
                <a:solidFill>
                  <a:srgbClr val="002060"/>
                </a:solidFill>
              </a:rPr>
              <a:t>тисяч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осіб</a:t>
            </a:r>
            <a:r>
              <a:rPr lang="ru-RU" sz="1100" dirty="0">
                <a:solidFill>
                  <a:srgbClr val="002060"/>
                </a:solidFill>
              </a:rPr>
              <a:t>. </a:t>
            </a:r>
            <a:r>
              <a:rPr lang="ru-RU" sz="1100" dirty="0" err="1">
                <a:solidFill>
                  <a:srgbClr val="002060"/>
                </a:solidFill>
              </a:rPr>
              <a:t>Переголосування</a:t>
            </a:r>
            <a:r>
              <a:rPr lang="ru-RU" sz="1100" dirty="0">
                <a:solidFill>
                  <a:srgbClr val="002060"/>
                </a:solidFill>
              </a:rPr>
              <a:t> 26 </a:t>
            </a:r>
            <a:r>
              <a:rPr lang="ru-RU" sz="1100" dirty="0" err="1">
                <a:solidFill>
                  <a:srgbClr val="002060"/>
                </a:solidFill>
              </a:rPr>
              <a:t>грудня</a:t>
            </a:r>
            <a:r>
              <a:rPr lang="ru-RU" sz="1100" dirty="0">
                <a:solidFill>
                  <a:srgbClr val="002060"/>
                </a:solidFill>
              </a:rPr>
              <a:t> 2004 р. дало </a:t>
            </a:r>
            <a:r>
              <a:rPr lang="ru-RU" sz="1100" dirty="0" err="1">
                <a:solidFill>
                  <a:srgbClr val="002060"/>
                </a:solidFill>
              </a:rPr>
              <a:t>такі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результати</a:t>
            </a:r>
            <a:r>
              <a:rPr lang="ru-RU" sz="1100" dirty="0">
                <a:solidFill>
                  <a:srgbClr val="002060"/>
                </a:solidFill>
              </a:rPr>
              <a:t>: за </a:t>
            </a:r>
            <a:r>
              <a:rPr lang="ru-RU" sz="1100" dirty="0" err="1">
                <a:solidFill>
                  <a:srgbClr val="002060"/>
                </a:solidFill>
              </a:rPr>
              <a:t>Віктора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Ющенка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проголосувало</a:t>
            </a:r>
            <a:r>
              <a:rPr lang="ru-RU" sz="1100" dirty="0">
                <a:solidFill>
                  <a:srgbClr val="002060"/>
                </a:solidFill>
              </a:rPr>
              <a:t> 51,99% </a:t>
            </a:r>
            <a:r>
              <a:rPr lang="ru-RU" sz="1100" dirty="0" err="1">
                <a:solidFill>
                  <a:srgbClr val="002060"/>
                </a:solidFill>
              </a:rPr>
              <a:t>виборців</a:t>
            </a:r>
            <a:r>
              <a:rPr lang="ru-RU" sz="1100" dirty="0">
                <a:solidFill>
                  <a:srgbClr val="002060"/>
                </a:solidFill>
              </a:rPr>
              <a:t> за </a:t>
            </a:r>
            <a:r>
              <a:rPr lang="ru-RU" sz="1100" dirty="0" err="1">
                <a:solidFill>
                  <a:srgbClr val="002060"/>
                </a:solidFill>
              </a:rPr>
              <a:t>Віктора</a:t>
            </a:r>
            <a:r>
              <a:rPr lang="ru-RU" sz="1100" dirty="0">
                <a:solidFill>
                  <a:srgbClr val="002060"/>
                </a:solidFill>
              </a:rPr>
              <a:t> Януковича — 44,21%. </a:t>
            </a:r>
            <a:r>
              <a:rPr lang="ru-RU" sz="1100" dirty="0" err="1">
                <a:solidFill>
                  <a:srgbClr val="002060"/>
                </a:solidFill>
              </a:rPr>
              <a:t>Інавгурація</a:t>
            </a:r>
            <a:r>
              <a:rPr lang="ru-RU" sz="1100" dirty="0">
                <a:solidFill>
                  <a:srgbClr val="002060"/>
                </a:solidFill>
              </a:rPr>
              <a:t> нового Президента </a:t>
            </a:r>
            <a:r>
              <a:rPr lang="ru-RU" sz="1100" dirty="0" err="1">
                <a:solidFill>
                  <a:srgbClr val="002060"/>
                </a:solidFill>
              </a:rPr>
              <a:t>України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Віктора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Ющенка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err="1">
                <a:solidFill>
                  <a:srgbClr val="002060"/>
                </a:solidFill>
              </a:rPr>
              <a:t>відбулась</a:t>
            </a:r>
            <a:r>
              <a:rPr lang="ru-RU" sz="1100" dirty="0">
                <a:solidFill>
                  <a:srgbClr val="002060"/>
                </a:solidFill>
              </a:rPr>
              <a:t> 23 </a:t>
            </a:r>
            <a:r>
              <a:rPr lang="ru-RU" sz="1100" dirty="0" err="1">
                <a:solidFill>
                  <a:srgbClr val="002060"/>
                </a:solidFill>
              </a:rPr>
              <a:t>січня</a:t>
            </a:r>
            <a:r>
              <a:rPr lang="ru-RU" sz="1100" dirty="0">
                <a:solidFill>
                  <a:srgbClr val="002060"/>
                </a:solidFill>
              </a:rPr>
              <a:t> 2005 року.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1431925"/>
          </a:xfrm>
        </p:spPr>
        <p:txBody>
          <a:bodyPr/>
          <a:lstStyle/>
          <a:p>
            <a:r>
              <a:rPr lang="uk-UA" sz="3600" dirty="0" smtClean="0">
                <a:solidFill>
                  <a:srgbClr val="002060"/>
                </a:solidFill>
                <a:effectLst/>
              </a:rPr>
              <a:t>Четвертий президент України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                                  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Час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  <a:effectLst/>
              </a:rPr>
              <a:t>посаді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: </a:t>
            </a:r>
            <a:endParaRPr lang="ru-RU" sz="2000" b="1" dirty="0" smtClean="0"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/>
              </a:rPr>
              <a:t>                      25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лютого 2010 – 22 лютого 2014</a:t>
            </a:r>
            <a:endParaRPr lang="ru-RU" sz="2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45410" name="Picture 2" descr="http://image.tsn.ua/media/images2/original/Apr2010/f55c1a55e8_220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072058" cy="338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Другая 16">
      <a:dk1>
        <a:srgbClr val="F7C667"/>
      </a:dk1>
      <a:lt1>
        <a:sysClr val="window" lastClr="FFFFFF"/>
      </a:lt1>
      <a:dk2>
        <a:srgbClr val="FADFAA"/>
      </a:dk2>
      <a:lt2>
        <a:srgbClr val="FDF0D7"/>
      </a:lt2>
      <a:accent1>
        <a:srgbClr val="DE960B"/>
      </a:accent1>
      <a:accent2>
        <a:srgbClr val="FADFAA"/>
      </a:accent2>
      <a:accent3>
        <a:srgbClr val="F7C667"/>
      </a:accent3>
      <a:accent4>
        <a:srgbClr val="FADFAA"/>
      </a:accent4>
      <a:accent5>
        <a:srgbClr val="DE960B"/>
      </a:accent5>
      <a:accent6>
        <a:srgbClr val="FADFAA"/>
      </a:accent6>
      <a:hlink>
        <a:srgbClr val="FDF0D7"/>
      </a:hlink>
      <a:folHlink>
        <a:srgbClr val="F7C667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111</TotalTime>
  <Words>411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Тема3</vt:lpstr>
      <vt:lpstr>Разрез</vt:lpstr>
      <vt:lpstr>Трава</vt:lpstr>
      <vt:lpstr>Каскад</vt:lpstr>
      <vt:lpstr>Салют</vt:lpstr>
      <vt:lpstr>Вершина горы</vt:lpstr>
      <vt:lpstr>Соревнование</vt:lpstr>
      <vt:lpstr>Сотрудничество</vt:lpstr>
      <vt:lpstr>Контрастный</vt:lpstr>
      <vt:lpstr>Океан</vt:lpstr>
      <vt:lpstr>Занавес</vt:lpstr>
      <vt:lpstr>Україна в роки незалежності</vt:lpstr>
      <vt:lpstr>Слайд 2</vt:lpstr>
      <vt:lpstr>Слайд 3</vt:lpstr>
      <vt:lpstr>  Перший президент України</vt:lpstr>
      <vt:lpstr> Другий президент України</vt:lpstr>
      <vt:lpstr>Слайд 6</vt:lpstr>
      <vt:lpstr>Третій президент Укоаїни</vt:lpstr>
      <vt:lpstr>Помаранчева революція</vt:lpstr>
      <vt:lpstr>Четвертий президент України</vt:lpstr>
      <vt:lpstr>Слайд 10</vt:lpstr>
      <vt:lpstr>Слайд 11</vt:lpstr>
      <vt:lpstr>Слайд 12</vt:lpstr>
      <vt:lpstr>       Державна символіка</vt:lpstr>
      <vt:lpstr>   Державна символіка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2014-05-13T15:24:23Z</dcterms:created>
  <dcterms:modified xsi:type="dcterms:W3CDTF">2014-05-13T17:16:19Z</dcterms:modified>
</cp:coreProperties>
</file>