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8" r:id="rId5"/>
    <p:sldId id="259" r:id="rId6"/>
    <p:sldId id="260" r:id="rId7"/>
    <p:sldId id="263" r:id="rId8"/>
    <p:sldId id="264" r:id="rId9"/>
    <p:sldId id="265" r:id="rId10"/>
    <p:sldId id="266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71BF84-16D1-448E-9E48-3E619FF1AA3C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D62B64-03A5-4765-B8AA-13ED621C62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Іван мазепа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Культурно-освітня політика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772816"/>
            <a:ext cx="2819400" cy="887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 Надбання за часів івана мазепи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2708920"/>
            <a:ext cx="2819400" cy="287528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За кошти гетьмана була відреставрована Успенська мурована трапезна церква Густинського монастиря.</a:t>
            </a:r>
            <a:endParaRPr lang="ru-RU" sz="1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12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77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412776"/>
            <a:ext cx="2819400" cy="863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Києво-Могилянська академія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За правління Івана Мазепи, для Києво-Могилянської академії було споруджено новий буди­нок, цей заклад вступив у період свого розквіту. Саме ста­раннями Івана Мазепи заклад одержав у 1694 р. звання Академії.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15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1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Виконала: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263805"/>
            <a:ext cx="33074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Учениця 8-А класу</a:t>
            </a:r>
          </a:p>
          <a:p>
            <a:r>
              <a:rPr lang="uk-UA" dirty="0" smtClean="0"/>
              <a:t>Гімназії №290</a:t>
            </a:r>
          </a:p>
          <a:p>
            <a:r>
              <a:rPr lang="uk-UA" dirty="0" smtClean="0"/>
              <a:t>м. Києва </a:t>
            </a:r>
          </a:p>
          <a:p>
            <a:r>
              <a:rPr lang="uk-UA" dirty="0" smtClean="0"/>
              <a:t>Бондаренко Світлана</a:t>
            </a:r>
          </a:p>
          <a:p>
            <a:r>
              <a:rPr lang="uk-UA" dirty="0" smtClean="0"/>
              <a:t>Керівник:</a:t>
            </a:r>
          </a:p>
          <a:p>
            <a:r>
              <a:rPr lang="uk-UA" dirty="0" smtClean="0"/>
              <a:t>Василенко Людмила Іванівна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4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мазепа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r="348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Іван Мазепа – видатний політичний і культурній діяч України. Був обраний гетьманом у 1687 році.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97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856285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Гетьман постійно опікувався станом освіти, науки, мистецтва і релігії.  Зажив слави опікуна і захисника православної церкви. Надавав великі кошти на будівництво і відновлення церков і монастирів. Видав власним коштом Євангеліє арабською мовою. Подарував коштовну срібну чашу церкві Святого Гробу Господнього в Єрусалимі. </a:t>
            </a:r>
          </a:p>
          <a:p>
            <a:r>
              <a:rPr lang="uk-UA" dirty="0"/>
              <a:t> </a:t>
            </a:r>
            <a:r>
              <a:rPr lang="uk-UA" dirty="0" smtClean="0"/>
              <a:t>Обдарував чимало українських церков іконами, книгами, дзвонами і цінними речами. </a:t>
            </a:r>
          </a:p>
          <a:p>
            <a:r>
              <a:rPr lang="uk-UA" dirty="0"/>
              <a:t> </a:t>
            </a:r>
            <a:r>
              <a:rPr lang="uk-UA" dirty="0" smtClean="0"/>
              <a:t>Покровительствував літературі. Підтримував творчість І.Максимовича, Ф.Прокоповича, Д. Туптала, С. Яворського. </a:t>
            </a:r>
          </a:p>
          <a:p>
            <a:r>
              <a:rPr lang="uk-UA" dirty="0"/>
              <a:t> </a:t>
            </a:r>
            <a:r>
              <a:rPr lang="uk-UA" dirty="0" smtClean="0"/>
              <a:t>Направляв навчатися за кордон обдарованих дітей.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51920" y="1486953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МЕЦЕНАТСТВО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 flipH="1" flipV="1">
            <a:off x="-2916832" y="5694444"/>
            <a:ext cx="4320585" cy="2703108"/>
          </a:xfrm>
        </p:spPr>
        <p:txBody>
          <a:bodyPr/>
          <a:lstStyle/>
          <a:p>
            <a:pPr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555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324298"/>
            <a:ext cx="35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ДРУКАРСТВО ТА ЛІТЕРАТУРА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835532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За часів І.Мазепи Гетьманська Україна стояла на рівні найбільш освічених країн Європи.</a:t>
            </a:r>
            <a:endParaRPr lang="uk-UA" dirty="0"/>
          </a:p>
          <a:p>
            <a:r>
              <a:rPr lang="uk-UA" dirty="0" smtClean="0"/>
              <a:t> Для </a:t>
            </a:r>
            <a:r>
              <a:rPr lang="uk-UA" dirty="0"/>
              <a:t>розвитку культури того часу велике значення мали заходи гетьмана щодо видання творів української літератури, зокрема творів </a:t>
            </a:r>
            <a:r>
              <a:rPr lang="uk-UA" dirty="0" err="1"/>
              <a:t>Афанас</a:t>
            </a:r>
            <a:r>
              <a:rPr lang="en-US" dirty="0"/>
              <a:t>i</a:t>
            </a:r>
            <a:r>
              <a:rPr lang="uk-UA" dirty="0"/>
              <a:t>я </a:t>
            </a:r>
            <a:r>
              <a:rPr lang="uk-UA" dirty="0" err="1"/>
              <a:t>Заруднього</a:t>
            </a:r>
            <a:r>
              <a:rPr lang="uk-UA" dirty="0"/>
              <a:t>, Дмитра Туптала, </a:t>
            </a:r>
            <a:r>
              <a:rPr lang="uk-UA" dirty="0" err="1"/>
              <a:t>Григор</a:t>
            </a:r>
            <a:r>
              <a:rPr lang="en-US" dirty="0"/>
              <a:t>i</a:t>
            </a:r>
            <a:r>
              <a:rPr lang="uk-UA" dirty="0"/>
              <a:t>я </a:t>
            </a:r>
            <a:r>
              <a:rPr lang="uk-UA" dirty="0" err="1"/>
              <a:t>Двоєслова</a:t>
            </a:r>
            <a:r>
              <a:rPr lang="uk-UA" dirty="0"/>
              <a:t> та багатьох </a:t>
            </a:r>
            <a:r>
              <a:rPr lang="en-US" dirty="0"/>
              <a:t>i</a:t>
            </a:r>
            <a:r>
              <a:rPr lang="uk-UA" dirty="0" err="1"/>
              <a:t>нших</a:t>
            </a:r>
            <a:r>
              <a:rPr lang="uk-UA" dirty="0"/>
              <a:t>. Як І.Мазепа підпирав літературу найкраще свідчать численні видання релігійного і світського змісту, що тоді появлялися друком. А треба підкреслити, що ті видання були саме найкращими виданнями взагалі з цілої української продукції - відзначалися гарним друком, прекрасними гравюрами, майстерною </a:t>
            </a:r>
            <a:r>
              <a:rPr lang="uk-UA" dirty="0" smtClean="0"/>
              <a:t>оправою.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400" cy="887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надбання за часів івана Мазепи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161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492896"/>
            <a:ext cx="2819400" cy="2875280"/>
          </a:xfrm>
        </p:spPr>
        <p:txBody>
          <a:bodyPr/>
          <a:lstStyle/>
          <a:p>
            <a:r>
              <a:rPr lang="ru-RU" sz="1800" dirty="0"/>
              <a:t>Всехсвятська  церква біля брами Києво-Печерської лаври, якій гетьман присвятив особливу увагу.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400" cy="887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надбання за часів івана мазепи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97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492896"/>
            <a:ext cx="2819400" cy="2875280"/>
          </a:xfrm>
        </p:spPr>
        <p:txBody>
          <a:bodyPr/>
          <a:lstStyle/>
          <a:p>
            <a:r>
              <a:rPr lang="ru-RU" sz="1800" dirty="0"/>
              <a:t>Богоявленський собор Братського монастиря, побудований на кошти Івана Мазепи.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3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772816"/>
            <a:ext cx="2819400" cy="815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надбання за часів івана мазепи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3" b="187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708920"/>
            <a:ext cx="2819400" cy="287528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Успенський собор був відновлений та відреставрований  коштом Івана Мазепи (1690)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78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44824"/>
            <a:ext cx="2819400" cy="887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надбання за часів івана мазепи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636912"/>
            <a:ext cx="2819400" cy="2875280"/>
          </a:xfrm>
        </p:spPr>
        <p:txBody>
          <a:bodyPr>
            <a:normAutofit/>
          </a:bodyPr>
          <a:lstStyle/>
          <a:p>
            <a:r>
              <a:rPr lang="ru-RU" sz="1800" dirty="0"/>
              <a:t> Кам’яний </a:t>
            </a:r>
            <a:r>
              <a:rPr lang="ru-RU" sz="1800" dirty="0" smtClean="0"/>
              <a:t>мур. </a:t>
            </a:r>
            <a:endParaRPr lang="ru-RU" sz="1800" dirty="0"/>
          </a:p>
          <a:p>
            <a:r>
              <a:rPr lang="uk-UA" sz="1800" dirty="0" smtClean="0"/>
              <a:t>Будувався на кошти Івана Мазепи. </a:t>
            </a:r>
          </a:p>
          <a:p>
            <a:r>
              <a:rPr lang="uk-UA" sz="1800" dirty="0" smtClean="0"/>
              <a:t>(1696 – 1701)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12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89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80728"/>
            <a:ext cx="2819400" cy="887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Архітектурні надбання за часів івана мазепи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78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916832"/>
            <a:ext cx="3456384" cy="2952328"/>
          </a:xfrm>
        </p:spPr>
        <p:txBody>
          <a:bodyPr>
            <a:noAutofit/>
          </a:bodyPr>
          <a:lstStyle/>
          <a:p>
            <a:r>
              <a:rPr lang="ru-RU" dirty="0"/>
              <a:t>Мазепа </a:t>
            </a:r>
            <a:r>
              <a:rPr lang="ru-RU" dirty="0" err="1"/>
              <a:t>вклав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у ремонт </a:t>
            </a:r>
            <a:r>
              <a:rPr lang="ru-RU" dirty="0" err="1"/>
              <a:t>Софії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. Храм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відбудовано</a:t>
            </a:r>
            <a:r>
              <a:rPr lang="ru-RU" dirty="0"/>
              <a:t> і </a:t>
            </a:r>
            <a:r>
              <a:rPr lang="ru-RU" dirty="0" err="1"/>
              <a:t>добудовано</a:t>
            </a:r>
            <a:r>
              <a:rPr lang="ru-RU" dirty="0"/>
              <a:t>. </a:t>
            </a: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, над </a:t>
            </a:r>
            <a:r>
              <a:rPr lang="ru-RU" dirty="0" err="1"/>
              <a:t>зовнішніми</a:t>
            </a:r>
            <a:r>
              <a:rPr lang="ru-RU" dirty="0"/>
              <a:t> галереями </a:t>
            </a:r>
            <a:r>
              <a:rPr lang="ru-RU" dirty="0" err="1"/>
              <a:t>збудували</a:t>
            </a:r>
            <a:r>
              <a:rPr lang="ru-RU" dirty="0"/>
              <a:t> </a:t>
            </a:r>
            <a:r>
              <a:rPr lang="ru-RU" dirty="0" err="1"/>
              <a:t>другі</a:t>
            </a:r>
            <a:r>
              <a:rPr lang="ru-RU" dirty="0"/>
              <a:t> </a:t>
            </a:r>
            <a:r>
              <a:rPr lang="ru-RU" dirty="0" err="1"/>
              <a:t>поверхи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збудували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бань, </a:t>
            </a:r>
            <a:r>
              <a:rPr lang="ru-RU" dirty="0" err="1"/>
              <a:t>які</a:t>
            </a:r>
            <a:r>
              <a:rPr lang="ru-RU" dirty="0"/>
              <a:t>, як і </a:t>
            </a:r>
            <a:r>
              <a:rPr lang="ru-RU" dirty="0" err="1"/>
              <a:t>старі</a:t>
            </a:r>
            <a:r>
              <a:rPr lang="ru-RU" dirty="0"/>
              <a:t>, </a:t>
            </a:r>
            <a:r>
              <a:rPr lang="ru-RU" dirty="0" err="1"/>
              <a:t>набули</a:t>
            </a:r>
            <a:r>
              <a:rPr lang="ru-RU" dirty="0"/>
              <a:t> рис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та </a:t>
            </a:r>
            <a:r>
              <a:rPr lang="ru-RU" dirty="0" err="1"/>
              <a:t>грушоподібної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верхів</a:t>
            </a:r>
            <a:r>
              <a:rPr lang="ru-RU" dirty="0"/>
              <a:t>. </a:t>
            </a:r>
            <a:r>
              <a:rPr lang="ru-RU" dirty="0" err="1"/>
              <a:t>Софійський</a:t>
            </a:r>
            <a:r>
              <a:rPr lang="ru-RU" dirty="0"/>
              <a:t> собор </a:t>
            </a:r>
            <a:r>
              <a:rPr lang="ru-RU" dirty="0" err="1"/>
              <a:t>вдруге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перетворився</a:t>
            </a:r>
            <a:r>
              <a:rPr lang="ru-RU" dirty="0"/>
              <a:t> в </a:t>
            </a:r>
            <a:r>
              <a:rPr lang="ru-RU" dirty="0" err="1"/>
              <a:t>еталон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храму.</a:t>
            </a:r>
          </a:p>
        </p:txBody>
      </p:sp>
    </p:spTree>
    <p:extLst>
      <p:ext uri="{BB962C8B-B14F-4D97-AF65-F5344CB8AC3E}">
        <p14:creationId xmlns:p14="http://schemas.microsoft.com/office/powerpoint/2010/main" val="6751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176</TotalTime>
  <Words>426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Іван мазепа </vt:lpstr>
      <vt:lpstr>Іван мазепа </vt:lpstr>
      <vt:lpstr>Презентация PowerPoint</vt:lpstr>
      <vt:lpstr>Презентация PowerPoint</vt:lpstr>
      <vt:lpstr>Архітектурні надбання за часів івана Мазепи</vt:lpstr>
      <vt:lpstr>Архітектурні надбання за часів івана мазепи </vt:lpstr>
      <vt:lpstr>Архітектурні надбання за часів івана мазепи</vt:lpstr>
      <vt:lpstr>Архітектурні надбання за часів івана мазепи </vt:lpstr>
      <vt:lpstr>Архітектурні надбання за часів івана мазепи </vt:lpstr>
      <vt:lpstr>Архітектурні  Надбання за часів івана мазепи </vt:lpstr>
      <vt:lpstr>Києво-Могилянська академія </vt:lpstr>
      <vt:lpstr>Виконала: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15</cp:revision>
  <dcterms:created xsi:type="dcterms:W3CDTF">2013-04-07T18:48:02Z</dcterms:created>
  <dcterms:modified xsi:type="dcterms:W3CDTF">2013-04-08T17:27:50Z</dcterms:modified>
</cp:coreProperties>
</file>