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95" name="Group 94"/>
          <p:cNvGrpSpPr/>
          <p:nvPr/>
        </p:nvGrpSpPr>
        <p:grpSpPr>
          <a:xfrm>
            <a:off x="0" y="-30477"/>
            <a:ext cx="9067800" cy="6889273"/>
            <a:chOff x="0" y="-30477"/>
            <a:chExt cx="9067800" cy="6889273"/>
          </a:xfrm>
        </p:grpSpPr>
        <p:cxnSp>
          <p:nvCxnSpPr>
            <p:cNvPr id="110" name="Straight Connector 109"/>
            <p:cNvCxnSpPr/>
            <p:nvPr/>
          </p:nvCxnSpPr>
          <p:spPr>
            <a:xfrm rot="16200000" flipH="1">
              <a:off x="-1447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16200000" flipH="1">
              <a:off x="-1638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5400000">
              <a:off x="-1485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2385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16200000" flipH="1">
              <a:off x="-33147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16200000" flipH="1">
              <a:off x="-1371600" y="2971800"/>
              <a:ext cx="6858000"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rot="16200000" flipH="1">
              <a:off x="-2819400" y="3200400"/>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2705099" y="3238500"/>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16200000" flipH="1">
              <a:off x="-21336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16200000" flipH="1">
              <a:off x="-31242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6200000" flipH="1">
              <a:off x="-1828799" y="3352799"/>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16200000" flipH="1">
              <a:off x="-28194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16200000" flipH="1">
              <a:off x="-2438400" y="3124200"/>
              <a:ext cx="6858000"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173164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1142048"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9144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185547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6200000" flipH="1">
              <a:off x="-26431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6200000" flipH="1">
              <a:off x="-1954530" y="3326130"/>
              <a:ext cx="6858000" cy="20574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16200000" flipH="1">
              <a:off x="-2362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16200000" flipH="1">
              <a:off x="-21336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16200000" flipH="1">
              <a:off x="1066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16200000" flipH="1">
              <a:off x="876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5400000">
              <a:off x="1028700" y="3238500"/>
              <a:ext cx="6858000"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rot="5400000">
              <a:off x="-7239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6200000" flipH="1">
              <a:off x="-8001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rot="5400000">
              <a:off x="-152400" y="3429000"/>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16200000" flipH="1">
              <a:off x="-304800" y="3200400"/>
              <a:ext cx="6858000"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a:off x="-190499" y="3238500"/>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16200000" flipH="1">
              <a:off x="3810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16200000" flipH="1">
              <a:off x="-6096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16200000" flipH="1">
              <a:off x="685801" y="3352799"/>
              <a:ext cx="6858000" cy="152401"/>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16200000" flipH="1">
              <a:off x="-304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5400000">
              <a:off x="-10287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a:off x="78295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5400000">
              <a:off x="1372552"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rot="5400000">
              <a:off x="1600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rot="5400000">
              <a:off x="65913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16200000" flipH="1">
              <a:off x="-1285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rot="16200000" flipH="1">
              <a:off x="560070" y="3326130"/>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rot="16200000" flipH="1">
              <a:off x="1524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rot="16200000" flipH="1">
              <a:off x="3810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rot="16200000" flipH="1">
              <a:off x="2743200" y="3352801"/>
              <a:ext cx="6858000"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16200000" flipH="1">
              <a:off x="2095501"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rot="5400000">
              <a:off x="2705100"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rot="5400000">
              <a:off x="1828801" y="3276600"/>
              <a:ext cx="6857999"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rot="16200000" flipH="1">
              <a:off x="1066800" y="3200402"/>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rot="16200000" flipH="1">
              <a:off x="2362201" y="3352800"/>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rot="5400000">
              <a:off x="2646045" y="2722246"/>
              <a:ext cx="6858000"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rot="5400000">
              <a:off x="3048952" y="3277553"/>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rot="5400000">
              <a:off x="2895600" y="3276601"/>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5400000">
              <a:off x="2388870" y="3227071"/>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rot="16200000" flipH="1">
              <a:off x="22364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rot="16200000" flipH="1">
              <a:off x="17526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rot="16200000" flipH="1">
              <a:off x="19812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rot="5400000">
              <a:off x="3467100" y="3314701"/>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rot="16200000" flipH="1">
              <a:off x="3467099" y="3314701"/>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rot="5400000">
              <a:off x="4038600" y="3429001"/>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rot="16200000" flipH="1">
              <a:off x="3886200" y="3200401"/>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5400000">
              <a:off x="4000501" y="3238501"/>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16200000" flipH="1">
              <a:off x="4572000" y="3200401"/>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rot="16200000" flipH="1">
              <a:off x="3733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rot="5400000">
              <a:off x="36195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rot="16200000" flipH="1">
              <a:off x="4214813" y="3252788"/>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rot="16200000" flipH="1">
              <a:off x="47510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rot="16200000" flipH="1">
              <a:off x="43434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rot="16200000" flipH="1">
              <a:off x="4572000" y="3352801"/>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rot="16200000" flipH="1">
              <a:off x="5257800" y="3352802"/>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rot="16200000" flipH="1">
              <a:off x="5067300" y="3238502"/>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rot="5400000">
              <a:off x="5219700" y="3238502"/>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rot="16200000" flipH="1">
              <a:off x="4876801" y="3352801"/>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rot="5400000">
              <a:off x="5527994" y="3318196"/>
              <a:ext cx="6888479"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rot="5400000">
              <a:off x="4850130" y="3227072"/>
              <a:ext cx="6858000"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rot="16200000" flipH="1">
              <a:off x="4751070" y="3326132"/>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rot="5400000">
              <a:off x="5562599" y="3429001"/>
              <a:ext cx="685800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5400000">
              <a:off x="2552700" y="3390900"/>
              <a:ext cx="6858000"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rot="16200000" flipH="1">
              <a:off x="3048000" y="3352800"/>
              <a:ext cx="6858000"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rot="16200000" flipH="1">
              <a:off x="3238500" y="3238500"/>
              <a:ext cx="6858000"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5400000">
              <a:off x="2133600" y="3276600"/>
              <a:ext cx="6858000"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rot="16200000" flipH="1">
              <a:off x="3148013" y="3252789"/>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rot="5400000">
              <a:off x="3771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rot="5400000">
              <a:off x="4229100" y="2933700"/>
              <a:ext cx="6858000"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rot="16200000" flipH="1">
              <a:off x="1371600" y="3200403"/>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p:txBody>
          <a:bodyPr/>
          <a:lstStyle/>
          <a:p>
            <a:fld id="{3AD288DF-9CAA-46AE-8E45-A8892FAC8A7C}" type="datetimeFigureOut">
              <a:rPr lang="ru-RU" smtClean="0"/>
              <a:t>22.05.2013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230BA01-A5A9-46C6-8873-FFCCD61BF192}" type="slidenum">
              <a:rPr lang="ru-RU" smtClean="0"/>
              <a:t>‹#›</a:t>
            </a:fld>
            <a:endParaRPr lang="ru-RU"/>
          </a:p>
        </p:txBody>
      </p:sp>
      <p:sp>
        <p:nvSpPr>
          <p:cNvPr id="113" name="Rectangle 112"/>
          <p:cNvSpPr/>
          <p:nvPr/>
        </p:nvSpPr>
        <p:spPr>
          <a:xfrm>
            <a:off x="0" y="1905000"/>
            <a:ext cx="4953000" cy="3124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grpSp>
        <p:nvGrpSpPr>
          <p:cNvPr id="94" name="Group 93"/>
          <p:cNvGrpSpPr/>
          <p:nvPr/>
        </p:nvGrpSpPr>
        <p:grpSpPr>
          <a:xfrm>
            <a:off x="0" y="2057400"/>
            <a:ext cx="4801394" cy="2820988"/>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2130425"/>
            <a:ext cx="4419600" cy="1600327"/>
          </a:xfrm>
        </p:spPr>
        <p:txBody>
          <a:bodyPr anchor="b">
            <a:normAutofit/>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228600" y="3733800"/>
            <a:ext cx="4419600"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3AD288DF-9CAA-46AE-8E45-A8892FAC8A7C}" type="datetimeFigureOut">
              <a:rPr lang="ru-RU" smtClean="0"/>
              <a:t>22.05.2013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230BA01-A5A9-46C6-8873-FFCCD61BF192}"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3AD288DF-9CAA-46AE-8E45-A8892FAC8A7C}" type="datetimeFigureOut">
              <a:rPr lang="ru-RU" smtClean="0"/>
              <a:t>22.05.2013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230BA01-A5A9-46C6-8873-FFCCD61BF192}"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3AD288DF-9CAA-46AE-8E45-A8892FAC8A7C}" type="datetimeFigureOut">
              <a:rPr lang="ru-RU" smtClean="0"/>
              <a:t>22.05.2013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230BA01-A5A9-46C6-8873-FFCCD61BF192}"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1"/>
      </p:bgRef>
    </p:bg>
    <p:spTree>
      <p:nvGrpSpPr>
        <p:cNvPr id="1" name=""/>
        <p:cNvGrpSpPr/>
        <p:nvPr/>
      </p:nvGrpSpPr>
      <p:grpSpPr>
        <a:xfrm>
          <a:off x="0" y="0"/>
          <a:ext cx="0" cy="0"/>
          <a:chOff x="0" y="0"/>
          <a:chExt cx="0" cy="0"/>
        </a:xfrm>
      </p:grpSpPr>
      <p:grpSp>
        <p:nvGrpSpPr>
          <p:cNvPr id="7" name="Group 92"/>
          <p:cNvGrpSpPr/>
          <p:nvPr/>
        </p:nvGrpSpPr>
        <p:grpSpPr>
          <a:xfrm>
            <a:off x="1" y="-30478"/>
            <a:ext cx="9067799" cy="4846320"/>
            <a:chOff x="1" y="-30477"/>
            <a:chExt cx="9067799" cy="4526277"/>
          </a:xfrm>
        </p:grpSpPr>
        <p:cxnSp>
          <p:nvCxnSpPr>
            <p:cNvPr id="8" name="Straight Connector 7"/>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38734" y="2242140"/>
              <a:ext cx="450573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0" y="4311168"/>
            <a:ext cx="9144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96" name="Straight Connector 95"/>
          <p:cNvCxnSpPr/>
          <p:nvPr/>
        </p:nvCxnSpPr>
        <p:spPr>
          <a:xfrm>
            <a:off x="0" y="4387368"/>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6138380"/>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5621364"/>
            <a:ext cx="8305800" cy="414649"/>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95" name="Title 94"/>
          <p:cNvSpPr>
            <a:spLocks noGrp="1"/>
          </p:cNvSpPr>
          <p:nvPr>
            <p:ph type="title"/>
          </p:nvPr>
        </p:nvSpPr>
        <p:spPr>
          <a:xfrm>
            <a:off x="457200" y="4463568"/>
            <a:ext cx="8305800" cy="1143000"/>
          </a:xfrm>
        </p:spPr>
        <p:txBody>
          <a:bodyPr/>
          <a:lstStyle/>
          <a:p>
            <a:r>
              <a:rPr lang="ru-RU" smtClean="0"/>
              <a:t>Образец заголовка</a:t>
            </a:r>
            <a:endParaRPr lang="en-US"/>
          </a:p>
        </p:txBody>
      </p:sp>
      <p:sp>
        <p:nvSpPr>
          <p:cNvPr id="2" name="Date Placeholder 1"/>
          <p:cNvSpPr>
            <a:spLocks noGrp="1"/>
          </p:cNvSpPr>
          <p:nvPr>
            <p:ph type="dt" sz="half" idx="10"/>
          </p:nvPr>
        </p:nvSpPr>
        <p:spPr/>
        <p:txBody>
          <a:bodyPr/>
          <a:lstStyle/>
          <a:p>
            <a:fld id="{3AD288DF-9CAA-46AE-8E45-A8892FAC8A7C}" type="datetimeFigureOut">
              <a:rPr lang="ru-RU" smtClean="0"/>
              <a:t>22.05.2013</a:t>
            </a:fld>
            <a:endParaRPr lang="ru-RU"/>
          </a:p>
        </p:txBody>
      </p:sp>
      <p:sp>
        <p:nvSpPr>
          <p:cNvPr id="91" name="Footer Placeholder 90"/>
          <p:cNvSpPr>
            <a:spLocks noGrp="1"/>
          </p:cNvSpPr>
          <p:nvPr>
            <p:ph type="ftr" sz="quarter" idx="11"/>
          </p:nvPr>
        </p:nvSpPr>
        <p:spPr/>
        <p:txBody>
          <a:bodyPr/>
          <a:lstStyle/>
          <a:p>
            <a:endParaRPr lang="ru-RU"/>
          </a:p>
        </p:txBody>
      </p:sp>
      <p:sp>
        <p:nvSpPr>
          <p:cNvPr id="92" name="Slide Number Placeholder 91"/>
          <p:cNvSpPr>
            <a:spLocks noGrp="1"/>
          </p:cNvSpPr>
          <p:nvPr>
            <p:ph type="sldNum" sz="quarter" idx="12"/>
          </p:nvPr>
        </p:nvSpPr>
        <p:spPr/>
        <p:txBody>
          <a:bodyPr/>
          <a:lstStyle/>
          <a:p>
            <a:fld id="{D230BA01-A5A9-46C6-8873-FFCCD61BF192}" type="slidenum">
              <a:rPr lang="ru-RU" smtClean="0"/>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Date Placeholder 4"/>
          <p:cNvSpPr>
            <a:spLocks noGrp="1"/>
          </p:cNvSpPr>
          <p:nvPr>
            <p:ph type="dt" sz="half" idx="10"/>
          </p:nvPr>
        </p:nvSpPr>
        <p:spPr/>
        <p:txBody>
          <a:bodyPr/>
          <a:lstStyle/>
          <a:p>
            <a:fld id="{3AD288DF-9CAA-46AE-8E45-A8892FAC8A7C}" type="datetimeFigureOut">
              <a:rPr lang="ru-RU" smtClean="0"/>
              <a:t>22.05.2013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D230BA01-A5A9-46C6-8873-FFCCD61BF192}"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Date Placeholder 6"/>
          <p:cNvSpPr>
            <a:spLocks noGrp="1"/>
          </p:cNvSpPr>
          <p:nvPr>
            <p:ph type="dt" sz="half" idx="10"/>
          </p:nvPr>
        </p:nvSpPr>
        <p:spPr/>
        <p:txBody>
          <a:bodyPr/>
          <a:lstStyle/>
          <a:p>
            <a:fld id="{3AD288DF-9CAA-46AE-8E45-A8892FAC8A7C}" type="datetimeFigureOut">
              <a:rPr lang="ru-RU" smtClean="0"/>
              <a:t>22.05.2013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D230BA01-A5A9-46C6-8873-FFCCD61BF192}"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3AD288DF-9CAA-46AE-8E45-A8892FAC8A7C}" type="datetimeFigureOut">
              <a:rPr lang="ru-RU" smtClean="0"/>
              <a:t>22.05.2013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D230BA01-A5A9-46C6-8873-FFCCD61BF192}"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D288DF-9CAA-46AE-8E45-A8892FAC8A7C}" type="datetimeFigureOut">
              <a:rPr lang="ru-RU" smtClean="0"/>
              <a:t>22.05.2013</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D230BA01-A5A9-46C6-8873-FFCCD61BF192}"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273050"/>
            <a:ext cx="5486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3AD288DF-9CAA-46AE-8E45-A8892FAC8A7C}" type="datetimeFigureOut">
              <a:rPr lang="ru-RU" smtClean="0"/>
              <a:t>22.05.2013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D230BA01-A5A9-46C6-8873-FFCCD61BF192}" type="slidenum">
              <a:rPr lang="ru-RU" smtClean="0"/>
              <a:t>‹#›</a:t>
            </a:fld>
            <a:endParaRPr lang="ru-RU"/>
          </a:p>
        </p:txBody>
      </p:sp>
      <p:sp>
        <p:nvSpPr>
          <p:cNvPr id="37" name="Rectangle 36"/>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9" name="Straight Connector 38"/>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400" y="1901952"/>
            <a:ext cx="2377440" cy="1371600"/>
          </a:xfrm>
        </p:spPr>
        <p:txBody>
          <a:bodyPr anchor="b">
            <a:normAutofit/>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152400" y="3273552"/>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00400" y="381000"/>
            <a:ext cx="55626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a:p>
        </p:txBody>
      </p:sp>
      <p:sp>
        <p:nvSpPr>
          <p:cNvPr id="5" name="Date Placeholder 4"/>
          <p:cNvSpPr>
            <a:spLocks noGrp="1"/>
          </p:cNvSpPr>
          <p:nvPr>
            <p:ph type="dt" sz="half" idx="10"/>
          </p:nvPr>
        </p:nvSpPr>
        <p:spPr/>
        <p:txBody>
          <a:bodyPr/>
          <a:lstStyle/>
          <a:p>
            <a:fld id="{3AD288DF-9CAA-46AE-8E45-A8892FAC8A7C}" type="datetimeFigureOut">
              <a:rPr lang="ru-RU" smtClean="0"/>
              <a:t>22.05.2013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D230BA01-A5A9-46C6-8873-FFCCD61BF192}" type="slidenum">
              <a:rPr lang="ru-RU" smtClean="0"/>
              <a:t>‹#›</a:t>
            </a:fld>
            <a:endParaRPr lang="ru-RU"/>
          </a:p>
        </p:txBody>
      </p:sp>
      <p:sp>
        <p:nvSpPr>
          <p:cNvPr id="33" name="Rectangle 32"/>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4" name="Straight Connector 33"/>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5448" y="1905000"/>
            <a:ext cx="2377440" cy="1371600"/>
          </a:xfrm>
        </p:spPr>
        <p:txBody>
          <a:bodyPr anchor="b">
            <a:normAutofit/>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152400" y="3276600"/>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90" name="Rectangle 189"/>
          <p:cNvSpPr/>
          <p:nvPr/>
        </p:nvSpPr>
        <p:spPr>
          <a:xfrm>
            <a:off x="149352" y="137160"/>
            <a:ext cx="8869680" cy="658368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457200" y="6312408"/>
            <a:ext cx="2133600" cy="365125"/>
          </a:xfrm>
          <a:prstGeom prst="rect">
            <a:avLst/>
          </a:prstGeom>
        </p:spPr>
        <p:txBody>
          <a:bodyPr vert="horz" lIns="91440" tIns="45720" rIns="91440" bIns="45720" rtlCol="0" anchor="ctr"/>
          <a:lstStyle>
            <a:lvl1pPr algn="l">
              <a:defRPr sz="1200">
                <a:solidFill>
                  <a:schemeClr val="tx2"/>
                </a:solidFill>
              </a:defRPr>
            </a:lvl1pPr>
          </a:lstStyle>
          <a:p>
            <a:fld id="{3AD288DF-9CAA-46AE-8E45-A8892FAC8A7C}" type="datetimeFigureOut">
              <a:rPr lang="ru-RU" smtClean="0"/>
              <a:t>22.05.2013</a:t>
            </a:fld>
            <a:endParaRPr lang="ru-RU"/>
          </a:p>
        </p:txBody>
      </p:sp>
      <p:sp>
        <p:nvSpPr>
          <p:cNvPr id="5" name="Footer Placeholder 4"/>
          <p:cNvSpPr>
            <a:spLocks noGrp="1"/>
          </p:cNvSpPr>
          <p:nvPr>
            <p:ph type="ftr" sz="quarter" idx="3"/>
          </p:nvPr>
        </p:nvSpPr>
        <p:spPr>
          <a:xfrm>
            <a:off x="2831123" y="6312408"/>
            <a:ext cx="3481754" cy="365125"/>
          </a:xfrm>
          <a:prstGeom prst="rect">
            <a:avLst/>
          </a:prstGeom>
        </p:spPr>
        <p:txBody>
          <a:bodyPr vert="horz" lIns="91440" tIns="45720" rIns="91440" bIns="45720" rtlCol="0" anchor="ctr"/>
          <a:lstStyle>
            <a:lvl1pPr algn="ctr">
              <a:defRPr sz="1200">
                <a:solidFill>
                  <a:schemeClr val="tx2"/>
                </a:solidFill>
              </a:defRPr>
            </a:lvl1pPr>
          </a:lstStyle>
          <a:p>
            <a:endParaRPr lang="ru-RU"/>
          </a:p>
        </p:txBody>
      </p:sp>
      <p:sp>
        <p:nvSpPr>
          <p:cNvPr id="6" name="Slide Number Placeholder 5"/>
          <p:cNvSpPr>
            <a:spLocks noGrp="1"/>
          </p:cNvSpPr>
          <p:nvPr>
            <p:ph type="sldNum" sz="quarter" idx="4"/>
          </p:nvPr>
        </p:nvSpPr>
        <p:spPr>
          <a:xfrm>
            <a:off x="6553200" y="6312408"/>
            <a:ext cx="2133600" cy="365125"/>
          </a:xfrm>
          <a:prstGeom prst="rect">
            <a:avLst/>
          </a:prstGeom>
        </p:spPr>
        <p:txBody>
          <a:bodyPr vert="horz" lIns="91440" tIns="45720" rIns="91440" bIns="45720" rtlCol="0" anchor="ctr"/>
          <a:lstStyle>
            <a:lvl1pPr algn="r">
              <a:defRPr sz="1200">
                <a:solidFill>
                  <a:schemeClr val="tx2"/>
                </a:solidFill>
              </a:defRPr>
            </a:lvl1pPr>
          </a:lstStyle>
          <a:p>
            <a:fld id="{D230BA01-A5A9-46C6-8873-FFCCD61BF192}" type="slidenum">
              <a:rPr lang="ru-RU" smtClean="0"/>
              <a:t>‹#›</a:t>
            </a:fld>
            <a:endParaRPr lang="ru-RU"/>
          </a:p>
        </p:txBody>
      </p:sp>
    </p:spTree>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6.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gif"/><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podruzhki.ru/data/article/60821/f_4f53998932ec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199"/>
            <a:ext cx="9144000" cy="6834355"/>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ctrTitle"/>
          </p:nvPr>
        </p:nvSpPr>
        <p:spPr>
          <a:xfrm>
            <a:off x="180222" y="1412776"/>
            <a:ext cx="8783556" cy="1584176"/>
          </a:xfrm>
        </p:spPr>
        <p:style>
          <a:lnRef idx="3">
            <a:schemeClr val="lt1"/>
          </a:lnRef>
          <a:fillRef idx="1">
            <a:schemeClr val="accent5"/>
          </a:fillRef>
          <a:effectRef idx="1">
            <a:schemeClr val="accent5"/>
          </a:effectRef>
          <a:fontRef idx="minor">
            <a:schemeClr val="lt1"/>
          </a:fontRef>
        </p:style>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uk-UA" sz="4000"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libri" pitchFamily="34" charset="0"/>
                <a:cs typeface="Calibri" pitchFamily="34" charset="0"/>
              </a:rPr>
              <a:t/>
            </a:r>
            <a:br>
              <a:rPr lang="uk-UA" sz="4000"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libri" pitchFamily="34" charset="0"/>
                <a:cs typeface="Calibri" pitchFamily="34" charset="0"/>
              </a:rPr>
            </a:br>
            <a:r>
              <a:rPr lang="uk-UA" sz="4400" spc="0" dirty="0" smtClean="0">
                <a:ln w="11430"/>
                <a:solidFill>
                  <a:schemeClr val="tx1"/>
                </a:solidFill>
                <a:effectLst>
                  <a:outerShdw blurRad="50800" dist="39000" dir="5460000" algn="tl">
                    <a:srgbClr val="000000">
                      <a:alpha val="38000"/>
                    </a:srgbClr>
                  </a:outerShdw>
                </a:effectLst>
                <a:latin typeface="Calibri" pitchFamily="34" charset="0"/>
                <a:cs typeface="Calibri" pitchFamily="34" charset="0"/>
              </a:rPr>
              <a:t>Обрядовий </a:t>
            </a:r>
            <a:r>
              <a:rPr lang="uk-UA" sz="4400" spc="0" dirty="0" err="1" smtClean="0">
                <a:ln w="11430"/>
                <a:solidFill>
                  <a:schemeClr val="tx1"/>
                </a:solidFill>
                <a:effectLst>
                  <a:outerShdw blurRad="50800" dist="39000" dir="5460000" algn="tl">
                    <a:srgbClr val="000000">
                      <a:alpha val="38000"/>
                    </a:srgbClr>
                  </a:outerShdw>
                </a:effectLst>
                <a:latin typeface="Calibri" pitchFamily="34" charset="0"/>
                <a:cs typeface="Calibri" pitchFamily="34" charset="0"/>
              </a:rPr>
              <a:t>пратеатр</a:t>
            </a:r>
            <a:r>
              <a:rPr lang="uk-UA" sz="4400" spc="0" dirty="0" smtClean="0">
                <a:ln w="11430"/>
                <a:solidFill>
                  <a:schemeClr val="tx1"/>
                </a:solidFill>
                <a:effectLst>
                  <a:outerShdw blurRad="50800" dist="39000" dir="5460000" algn="tl">
                    <a:srgbClr val="000000">
                      <a:alpha val="38000"/>
                    </a:srgbClr>
                  </a:outerShdw>
                </a:effectLst>
                <a:latin typeface="Calibri" pitchFamily="34" charset="0"/>
                <a:cs typeface="Calibri" pitchFamily="34" charset="0"/>
              </a:rPr>
              <a:t>, стародавні народні ігри, свята, </a:t>
            </a:r>
            <a:r>
              <a:rPr lang="uk-UA" sz="4400" spc="0" dirty="0" err="1" smtClean="0">
                <a:ln w="11430"/>
                <a:solidFill>
                  <a:schemeClr val="tx1"/>
                </a:solidFill>
                <a:effectLst>
                  <a:outerShdw blurRad="50800" dist="39000" dir="5460000" algn="tl">
                    <a:srgbClr val="000000">
                      <a:alpha val="38000"/>
                    </a:srgbClr>
                  </a:outerShdw>
                </a:effectLst>
                <a:latin typeface="Calibri" pitchFamily="34" charset="0"/>
                <a:cs typeface="Calibri" pitchFamily="34" charset="0"/>
              </a:rPr>
              <a:t>ретуали</a:t>
            </a:r>
            <a:endParaRPr lang="ru-RU" sz="4400" spc="0" dirty="0">
              <a:ln w="11430"/>
              <a:solidFill>
                <a:schemeClr val="tx1"/>
              </a:solidFill>
              <a:effectLst>
                <a:outerShdw blurRad="50800" dist="39000" dir="5460000" algn="tl">
                  <a:srgbClr val="000000">
                    <a:alpha val="38000"/>
                  </a:srgbClr>
                </a:outerShdw>
              </a:effectLst>
              <a:latin typeface="Calibri" pitchFamily="34" charset="0"/>
              <a:cs typeface="Calibri" pitchFamily="34" charset="0"/>
            </a:endParaRPr>
          </a:p>
        </p:txBody>
      </p:sp>
      <p:sp>
        <p:nvSpPr>
          <p:cNvPr id="3" name="Подзаголовок 2"/>
          <p:cNvSpPr>
            <a:spLocks noGrp="1"/>
          </p:cNvSpPr>
          <p:nvPr>
            <p:ph type="subTitle" idx="1"/>
          </p:nvPr>
        </p:nvSpPr>
        <p:spPr>
          <a:xfrm>
            <a:off x="1737360" y="5087550"/>
            <a:ext cx="7406640" cy="1752600"/>
          </a:xfrm>
        </p:spPr>
        <p:txBody>
          <a:bodyPr>
            <a:normAutofit/>
            <a:scene3d>
              <a:camera prst="orthographicFront"/>
              <a:lightRig rig="balanced" dir="t">
                <a:rot lat="0" lon="0" rev="2100000"/>
              </a:lightRig>
            </a:scene3d>
            <a:sp3d extrusionH="57150" prstMaterial="metal">
              <a:bevelT w="38100" h="25400"/>
              <a:contourClr>
                <a:schemeClr val="bg2"/>
              </a:contourClr>
            </a:sp3d>
          </a:bodyPr>
          <a:lstStyle/>
          <a:p>
            <a:pPr algn="r"/>
            <a:r>
              <a:rPr lang="uk-UA" sz="2400" b="1" dirty="0" smtClean="0">
                <a:ln w="50800"/>
                <a:solidFill>
                  <a:schemeClr val="bg1">
                    <a:shade val="50000"/>
                  </a:schemeClr>
                </a:solidFill>
              </a:rPr>
              <a:t>Підготували учениці 10 класу</a:t>
            </a:r>
          </a:p>
          <a:p>
            <a:pPr algn="r"/>
            <a:r>
              <a:rPr lang="uk-UA" sz="2400" b="1" dirty="0" err="1" smtClean="0">
                <a:ln w="50800"/>
                <a:solidFill>
                  <a:schemeClr val="bg1">
                    <a:shade val="50000"/>
                  </a:schemeClr>
                </a:solidFill>
              </a:rPr>
              <a:t>Кисленко</a:t>
            </a:r>
            <a:r>
              <a:rPr lang="uk-UA" sz="2400" b="1" dirty="0" smtClean="0">
                <a:ln w="50800"/>
                <a:solidFill>
                  <a:schemeClr val="bg1">
                    <a:shade val="50000"/>
                  </a:schemeClr>
                </a:solidFill>
              </a:rPr>
              <a:t> </a:t>
            </a:r>
            <a:r>
              <a:rPr lang="uk-UA" sz="2400" b="1" smtClean="0">
                <a:ln w="50800"/>
                <a:solidFill>
                  <a:schemeClr val="bg1">
                    <a:shade val="50000"/>
                  </a:schemeClr>
                </a:solidFill>
              </a:rPr>
              <a:t>Є</a:t>
            </a:r>
            <a:r>
              <a:rPr lang="uk-UA" sz="2400" b="1" smtClean="0">
                <a:ln w="50800"/>
                <a:solidFill>
                  <a:schemeClr val="bg1">
                    <a:shade val="50000"/>
                  </a:schemeClr>
                </a:solidFill>
              </a:rPr>
              <a:t>.</a:t>
            </a:r>
            <a:endParaRPr lang="uk-UA" sz="2400" b="1" dirty="0" smtClean="0">
              <a:ln w="50800"/>
              <a:solidFill>
                <a:schemeClr val="bg1">
                  <a:shade val="50000"/>
                </a:schemeClr>
              </a:solidFill>
            </a:endParaRPr>
          </a:p>
        </p:txBody>
      </p:sp>
    </p:spTree>
    <p:extLst>
      <p:ext uri="{BB962C8B-B14F-4D97-AF65-F5344CB8AC3E}">
        <p14:creationId xmlns:p14="http://schemas.microsoft.com/office/powerpoint/2010/main" val="61133251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980728"/>
            <a:ext cx="3456384" cy="4392488"/>
          </a:xfrm>
        </p:spPr>
        <p:txBody>
          <a:bodyPr>
            <a:normAutofit/>
          </a:bodyPr>
          <a:lstStyle/>
          <a:p>
            <a:r>
              <a:rPr lang="ru-RU" sz="2400" dirty="0" err="1"/>
              <a:t>Проте</a:t>
            </a:r>
            <a:r>
              <a:rPr lang="ru-RU" sz="2400" dirty="0"/>
              <a:t> </a:t>
            </a:r>
            <a:r>
              <a:rPr lang="ru-RU" sz="2400" dirty="0" err="1"/>
              <a:t>ані</a:t>
            </a:r>
            <a:r>
              <a:rPr lang="ru-RU" sz="2400" dirty="0"/>
              <a:t> скоморохи, </a:t>
            </a:r>
            <a:r>
              <a:rPr lang="ru-RU" sz="2400" dirty="0" err="1"/>
              <a:t>ані</a:t>
            </a:r>
            <a:r>
              <a:rPr lang="ru-RU" sz="2400" dirty="0"/>
              <a:t> </a:t>
            </a:r>
            <a:r>
              <a:rPr lang="ru-RU" sz="2400" dirty="0" err="1"/>
              <a:t>шпільмани</a:t>
            </a:r>
            <a:r>
              <a:rPr lang="ru-RU" sz="2400" dirty="0"/>
              <a:t>, </a:t>
            </a:r>
            <a:r>
              <a:rPr lang="ru-RU" sz="2400" dirty="0" err="1"/>
              <a:t>ані</a:t>
            </a:r>
            <a:r>
              <a:rPr lang="ru-RU" sz="2400" dirty="0"/>
              <a:t> </a:t>
            </a:r>
            <a:r>
              <a:rPr lang="ru-RU" sz="2400" dirty="0" err="1"/>
              <a:t>свистільники</a:t>
            </a:r>
            <a:r>
              <a:rPr lang="ru-RU" sz="2400" dirty="0"/>
              <a:t>, попри свою </a:t>
            </a:r>
            <a:r>
              <a:rPr lang="ru-RU" sz="2400" dirty="0" err="1"/>
              <a:t>широку</a:t>
            </a:r>
            <a:r>
              <a:rPr lang="ru-RU" sz="2400" dirty="0"/>
              <a:t> </a:t>
            </a:r>
            <a:r>
              <a:rPr lang="ru-RU" sz="2400" dirty="0" err="1"/>
              <a:t>популярність</a:t>
            </a:r>
            <a:r>
              <a:rPr lang="ru-RU" sz="2400" dirty="0"/>
              <a:t> (в </a:t>
            </a:r>
            <a:r>
              <a:rPr lang="ru-RU" sz="2400" dirty="0" err="1"/>
              <a:t>Україні</a:t>
            </a:r>
            <a:r>
              <a:rPr lang="ru-RU" sz="2400" dirty="0"/>
              <a:t> </a:t>
            </a:r>
            <a:r>
              <a:rPr lang="ru-RU" sz="2400" dirty="0" err="1"/>
              <a:t>збереглися</a:t>
            </a:r>
            <a:r>
              <a:rPr lang="ru-RU" sz="2400" dirty="0"/>
              <a:t> </a:t>
            </a:r>
            <a:r>
              <a:rPr lang="ru-RU" sz="2400" dirty="0" err="1"/>
              <a:t>такі</a:t>
            </a:r>
            <a:r>
              <a:rPr lang="ru-RU" sz="2400" dirty="0"/>
              <a:t> </a:t>
            </a:r>
            <a:r>
              <a:rPr lang="ru-RU" sz="2400" dirty="0" err="1"/>
              <a:t>назви</a:t>
            </a:r>
            <a:r>
              <a:rPr lang="ru-RU" sz="2400" dirty="0"/>
              <a:t> </a:t>
            </a:r>
            <a:r>
              <a:rPr lang="ru-RU" sz="2400" dirty="0" err="1"/>
              <a:t>сіл</a:t>
            </a:r>
            <a:r>
              <a:rPr lang="ru-RU" sz="2400" dirty="0"/>
              <a:t>), </a:t>
            </a:r>
            <a:r>
              <a:rPr lang="ru-RU" sz="2400" dirty="0" err="1"/>
              <a:t>були</a:t>
            </a:r>
            <a:r>
              <a:rPr lang="ru-RU" sz="2400" dirty="0"/>
              <a:t> чужими </a:t>
            </a:r>
            <a:r>
              <a:rPr lang="ru-RU" sz="2400" dirty="0" err="1"/>
              <a:t>сценічному</a:t>
            </a:r>
            <a:r>
              <a:rPr lang="ru-RU" sz="2400" dirty="0"/>
              <a:t> духу </a:t>
            </a:r>
            <a:r>
              <a:rPr lang="ru-RU" sz="2400" dirty="0" err="1"/>
              <a:t>Русі</a:t>
            </a:r>
            <a:r>
              <a:rPr lang="ru-RU" sz="2400" dirty="0"/>
              <a:t> й театру не створили.</a:t>
            </a:r>
            <a:br>
              <a:rPr lang="ru-RU" sz="2400" dirty="0"/>
            </a:br>
            <a:endParaRPr lang="ru-RU" sz="2400" dirty="0"/>
          </a:p>
        </p:txBody>
      </p:sp>
      <p:pic>
        <p:nvPicPr>
          <p:cNvPr id="10242" name="Picture 2" descr="http://mahniy.blox.ua/resource/180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7944" y="476672"/>
            <a:ext cx="4581525" cy="5760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955642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circle(in)">
                                      <p:cBhvr>
                                        <p:cTn id="7" dur="20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64088" y="274638"/>
            <a:ext cx="3322712" cy="6250706"/>
          </a:xfrm>
        </p:spPr>
        <p:txBody>
          <a:bodyPr>
            <a:normAutofit/>
          </a:bodyPr>
          <a:lstStyle/>
          <a:p>
            <a:pPr algn="ctr"/>
            <a:r>
              <a:rPr lang="ru-RU" sz="2800" dirty="0" err="1"/>
              <a:t>Церква</a:t>
            </a:r>
            <a:r>
              <a:rPr lang="ru-RU" sz="2800" dirty="0"/>
              <a:t> </a:t>
            </a:r>
            <a:r>
              <a:rPr lang="ru-RU" sz="2800" dirty="0" err="1"/>
              <a:t>переслідувала</a:t>
            </a:r>
            <a:r>
              <a:rPr lang="ru-RU" sz="2800" dirty="0"/>
              <a:t> </a:t>
            </a:r>
            <a:r>
              <a:rPr lang="ru-RU" sz="2800" dirty="0" err="1"/>
              <a:t>скоморохів</a:t>
            </a:r>
            <a:r>
              <a:rPr lang="ru-RU" sz="2800" dirty="0"/>
              <a:t> за те, </a:t>
            </a:r>
            <a:r>
              <a:rPr lang="ru-RU" sz="2800" dirty="0" err="1"/>
              <a:t>що</a:t>
            </a:r>
            <a:r>
              <a:rPr lang="ru-RU" sz="2800" dirty="0"/>
              <a:t> </a:t>
            </a:r>
            <a:r>
              <a:rPr lang="ru-RU" sz="2800" dirty="0" err="1"/>
              <a:t>їхні</a:t>
            </a:r>
            <a:r>
              <a:rPr lang="ru-RU" sz="2800" dirty="0"/>
              <a:t> </a:t>
            </a:r>
            <a:r>
              <a:rPr lang="ru-RU" sz="2800" dirty="0" err="1"/>
              <a:t>вистави</a:t>
            </a:r>
            <a:r>
              <a:rPr lang="ru-RU" sz="2800" dirty="0"/>
              <a:t> не </a:t>
            </a:r>
            <a:r>
              <a:rPr lang="ru-RU" sz="2800" dirty="0" err="1"/>
              <a:t>відповідали</a:t>
            </a:r>
            <a:r>
              <a:rPr lang="ru-RU" sz="2800" dirty="0"/>
              <a:t> </a:t>
            </a:r>
            <a:r>
              <a:rPr lang="ru-RU" sz="2800" dirty="0" err="1"/>
              <a:t>релігійно-церковним</a:t>
            </a:r>
            <a:r>
              <a:rPr lang="ru-RU" sz="2800" dirty="0"/>
              <a:t> </a:t>
            </a:r>
            <a:r>
              <a:rPr lang="ru-RU" sz="2800" dirty="0" err="1"/>
              <a:t>настановам</a:t>
            </a:r>
            <a:r>
              <a:rPr lang="ru-RU" sz="2800" dirty="0"/>
              <a:t> </a:t>
            </a:r>
            <a:r>
              <a:rPr lang="ru-RU" sz="2800" dirty="0" err="1"/>
              <a:t>життя</a:t>
            </a:r>
            <a:r>
              <a:rPr lang="ru-RU" sz="2800" dirty="0"/>
              <a:t>. </a:t>
            </a:r>
            <a:r>
              <a:rPr lang="ru-RU" sz="2800" dirty="0" err="1"/>
              <a:t>Останні</a:t>
            </a:r>
            <a:r>
              <a:rPr lang="ru-RU" sz="2800" dirty="0"/>
              <a:t> </a:t>
            </a:r>
            <a:r>
              <a:rPr lang="ru-RU" sz="2800" dirty="0" err="1"/>
              <a:t>згадки</a:t>
            </a:r>
            <a:r>
              <a:rPr lang="ru-RU" sz="2800" dirty="0"/>
              <a:t> про </a:t>
            </a:r>
            <a:r>
              <a:rPr lang="ru-RU" sz="2800" dirty="0" err="1"/>
              <a:t>скоморохів</a:t>
            </a:r>
            <a:r>
              <a:rPr lang="ru-RU" sz="2800" dirty="0"/>
              <a:t> </a:t>
            </a:r>
            <a:r>
              <a:rPr lang="ru-RU" sz="2800" dirty="0" err="1"/>
              <a:t>припадають</a:t>
            </a:r>
            <a:r>
              <a:rPr lang="ru-RU" sz="2800" dirty="0"/>
              <a:t> на XVI ст.</a:t>
            </a:r>
          </a:p>
        </p:txBody>
      </p:sp>
      <p:pic>
        <p:nvPicPr>
          <p:cNvPr id="11266" name="Picture 2" descr="http://about-ukraine.com/work_folder/001_124901613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196752"/>
            <a:ext cx="4686300" cy="428625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3837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6" presetClass="entr" presetSubtype="16" fill="hold" nodeType="afterEffect">
                                  <p:stCondLst>
                                    <p:cond delay="0"/>
                                  </p:stCondLst>
                                  <p:childTnLst>
                                    <p:set>
                                      <p:cBhvr>
                                        <p:cTn id="10" dur="1" fill="hold">
                                          <p:stCondLst>
                                            <p:cond delay="0"/>
                                          </p:stCondLst>
                                        </p:cTn>
                                        <p:tgtEl>
                                          <p:spTgt spid="11266"/>
                                        </p:tgtEl>
                                        <p:attrNameLst>
                                          <p:attrName>style.visibility</p:attrName>
                                        </p:attrNameLst>
                                      </p:cBhvr>
                                      <p:to>
                                        <p:strVal val="visible"/>
                                      </p:to>
                                    </p:set>
                                    <p:animEffect transition="in" filter="circle(in)">
                                      <p:cBhvr>
                                        <p:cTn id="11" dur="2000"/>
                                        <p:tgtEl>
                                          <p:spTgt spid="11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260648"/>
            <a:ext cx="8784976" cy="2448272"/>
          </a:xfrm>
        </p:spPr>
        <p:txBody>
          <a:bodyPr>
            <a:noAutofit/>
          </a:bodyPr>
          <a:lstStyle/>
          <a:p>
            <a:r>
              <a:rPr lang="ru-RU" sz="2000" dirty="0"/>
              <a:t>Зараз складно </a:t>
            </a:r>
            <a:r>
              <a:rPr lang="ru-RU" sz="2000" dirty="0" err="1"/>
              <a:t>знайти</a:t>
            </a:r>
            <a:r>
              <a:rPr lang="ru-RU" sz="2000" dirty="0"/>
              <a:t> </a:t>
            </a:r>
            <a:r>
              <a:rPr lang="ru-RU" sz="2000" dirty="0" err="1"/>
              <a:t>людину</a:t>
            </a:r>
            <a:r>
              <a:rPr lang="ru-RU" sz="2000" dirty="0"/>
              <a:t>, яка не знала б, </a:t>
            </a:r>
            <a:r>
              <a:rPr lang="ru-RU" sz="2000" dirty="0" err="1"/>
              <a:t>що</a:t>
            </a:r>
            <a:r>
              <a:rPr lang="ru-RU" sz="2000" dirty="0"/>
              <a:t> </a:t>
            </a:r>
            <a:r>
              <a:rPr lang="ru-RU" sz="2000" dirty="0" err="1"/>
              <a:t>таке</a:t>
            </a:r>
            <a:r>
              <a:rPr lang="ru-RU" sz="2000" dirty="0"/>
              <a:t> театр, не </a:t>
            </a:r>
            <a:r>
              <a:rPr lang="ru-RU" sz="2000" dirty="0" err="1"/>
              <a:t>відвідувала</a:t>
            </a:r>
            <a:r>
              <a:rPr lang="ru-RU" sz="2000" dirty="0"/>
              <a:t> б </a:t>
            </a:r>
            <a:r>
              <a:rPr lang="ru-RU" sz="2000" dirty="0" err="1"/>
              <a:t>вистави</a:t>
            </a:r>
            <a:r>
              <a:rPr lang="ru-RU" sz="2000" dirty="0"/>
              <a:t>. З </a:t>
            </a:r>
            <a:r>
              <a:rPr lang="ru-RU" sz="2000" dirty="0" err="1"/>
              <a:t>чого</a:t>
            </a:r>
            <a:r>
              <a:rPr lang="ru-RU" sz="2000" dirty="0"/>
              <a:t> ж </a:t>
            </a:r>
            <a:r>
              <a:rPr lang="ru-RU" sz="2000" dirty="0" err="1"/>
              <a:t>починалося</a:t>
            </a:r>
            <a:r>
              <a:rPr lang="ru-RU" sz="2000" dirty="0"/>
              <a:t> </a:t>
            </a:r>
            <a:r>
              <a:rPr lang="ru-RU" sz="2000" dirty="0" err="1"/>
              <a:t>театральне</a:t>
            </a:r>
            <a:r>
              <a:rPr lang="ru-RU" sz="2000" dirty="0"/>
              <a:t> </a:t>
            </a:r>
            <a:r>
              <a:rPr lang="ru-RU" sz="2000" dirty="0" err="1"/>
              <a:t>мистецтво</a:t>
            </a:r>
            <a:r>
              <a:rPr lang="ru-RU" sz="2000" dirty="0"/>
              <a:t>? Де </a:t>
            </a:r>
            <a:r>
              <a:rPr lang="ru-RU" sz="2000" dirty="0" err="1"/>
              <a:t>шукати</a:t>
            </a:r>
            <a:r>
              <a:rPr lang="ru-RU" sz="2000" dirty="0"/>
              <a:t> </a:t>
            </a:r>
            <a:r>
              <a:rPr lang="ru-RU" sz="2000" dirty="0" err="1"/>
              <a:t>його</a:t>
            </a:r>
            <a:r>
              <a:rPr lang="ru-RU" sz="2000" dirty="0"/>
              <a:t> </a:t>
            </a:r>
            <a:r>
              <a:rPr lang="ru-RU" sz="2000" dirty="0" err="1"/>
              <a:t>витоки</a:t>
            </a:r>
            <a:r>
              <a:rPr lang="ru-RU" sz="2000" dirty="0"/>
              <a:t>? </a:t>
            </a:r>
            <a:r>
              <a:rPr lang="ru-RU" sz="2000" dirty="0" err="1"/>
              <a:t>Мабуть</a:t>
            </a:r>
            <a:r>
              <a:rPr lang="ru-RU" sz="2000" dirty="0"/>
              <a:t>, у обрядах та </a:t>
            </a:r>
            <a:r>
              <a:rPr lang="ru-RU" sz="2000" dirty="0" err="1"/>
              <a:t>фольклорі</a:t>
            </a:r>
            <a:r>
              <a:rPr lang="ru-RU" sz="2000" dirty="0"/>
              <a:t>. В обрядовому </a:t>
            </a:r>
            <a:r>
              <a:rPr lang="ru-RU" sz="2000" dirty="0" err="1"/>
              <a:t>фольклорі</a:t>
            </a:r>
            <a:r>
              <a:rPr lang="ru-RU" sz="2000" dirty="0"/>
              <a:t> </a:t>
            </a:r>
            <a:r>
              <a:rPr lang="ru-RU" sz="2000" dirty="0" err="1"/>
              <a:t>слов'ян</a:t>
            </a:r>
            <a:r>
              <a:rPr lang="ru-RU" sz="2000" dirty="0"/>
              <a:t> </a:t>
            </a:r>
            <a:r>
              <a:rPr lang="ru-RU" sz="2000" dirty="0" err="1"/>
              <a:t>здавна</a:t>
            </a:r>
            <a:r>
              <a:rPr lang="ru-RU" sz="2000" dirty="0"/>
              <a:t> </a:t>
            </a:r>
            <a:r>
              <a:rPr lang="ru-RU" sz="2000" dirty="0" err="1"/>
              <a:t>органічно</a:t>
            </a:r>
            <a:r>
              <a:rPr lang="ru-RU" sz="2000" dirty="0"/>
              <a:t> </a:t>
            </a:r>
            <a:r>
              <a:rPr lang="ru-RU" sz="2000" dirty="0" err="1"/>
              <a:t>поєднувалися</a:t>
            </a:r>
            <a:r>
              <a:rPr lang="ru-RU" sz="2000" dirty="0"/>
              <a:t> </a:t>
            </a:r>
            <a:r>
              <a:rPr lang="ru-RU" sz="2000" dirty="0" err="1"/>
              <a:t>музика</a:t>
            </a:r>
            <a:r>
              <a:rPr lang="ru-RU" sz="2000" dirty="0"/>
              <a:t>, слово, жести, </a:t>
            </a:r>
            <a:r>
              <a:rPr lang="ru-RU" sz="2000" dirty="0" err="1"/>
              <a:t>рухи</a:t>
            </a:r>
            <a:r>
              <a:rPr lang="ru-RU" sz="2000" dirty="0"/>
              <a:t>, </a:t>
            </a:r>
            <a:r>
              <a:rPr lang="ru-RU" sz="2000" dirty="0" err="1"/>
              <a:t>що</a:t>
            </a:r>
            <a:r>
              <a:rPr lang="ru-RU" sz="2000" dirty="0"/>
              <a:t> </a:t>
            </a:r>
            <a:r>
              <a:rPr lang="ru-RU" sz="2000" dirty="0" err="1"/>
              <a:t>поклало</a:t>
            </a:r>
            <a:r>
              <a:rPr lang="ru-RU" sz="2000" dirty="0"/>
              <a:t> початок театрального </a:t>
            </a:r>
            <a:r>
              <a:rPr lang="ru-RU" sz="2000" dirty="0" err="1"/>
              <a:t>мистецтва</a:t>
            </a:r>
            <a:r>
              <a:rPr lang="ru-RU" sz="2000" dirty="0"/>
              <a:t>. </a:t>
            </a:r>
            <a:r>
              <a:rPr lang="ru-RU" sz="2000" dirty="0" err="1"/>
              <a:t>Пратеатр</a:t>
            </a:r>
            <a:r>
              <a:rPr lang="ru-RU" sz="2000" dirty="0"/>
              <a:t> — </a:t>
            </a:r>
            <a:r>
              <a:rPr lang="ru-RU" sz="2000" dirty="0" err="1"/>
              <a:t>це</a:t>
            </a:r>
            <a:r>
              <a:rPr lang="ru-RU" sz="2000" dirty="0"/>
              <a:t> </a:t>
            </a:r>
            <a:r>
              <a:rPr lang="ru-RU" sz="2000" dirty="0" err="1"/>
              <a:t>своєрідний</a:t>
            </a:r>
            <a:r>
              <a:rPr lang="ru-RU" sz="2000" dirty="0"/>
              <a:t> цикл картин, </a:t>
            </a:r>
            <a:r>
              <a:rPr lang="ru-RU" sz="2000" dirty="0" err="1"/>
              <a:t>дія</a:t>
            </a:r>
            <a:r>
              <a:rPr lang="ru-RU" sz="2000" dirty="0"/>
              <a:t> </a:t>
            </a:r>
            <a:r>
              <a:rPr lang="ru-RU" sz="2000" dirty="0" err="1"/>
              <a:t>яких</a:t>
            </a:r>
            <a:r>
              <a:rPr lang="ru-RU" sz="2000" dirty="0"/>
              <a:t> </a:t>
            </a:r>
            <a:r>
              <a:rPr lang="ru-RU" sz="2000" dirty="0" err="1"/>
              <a:t>розгортається</a:t>
            </a:r>
            <a:r>
              <a:rPr lang="ru-RU" sz="2000" dirty="0"/>
              <a:t> </a:t>
            </a:r>
            <a:r>
              <a:rPr lang="ru-RU" sz="2000" dirty="0" err="1"/>
              <a:t>немовби</a:t>
            </a:r>
            <a:r>
              <a:rPr lang="ru-RU" sz="2000" dirty="0"/>
              <a:t> за </a:t>
            </a:r>
            <a:r>
              <a:rPr lang="ru-RU" sz="2000" dirty="0" err="1"/>
              <a:t>раніше</a:t>
            </a:r>
            <a:r>
              <a:rPr lang="ru-RU" sz="2000" dirty="0"/>
              <a:t> </a:t>
            </a:r>
            <a:r>
              <a:rPr lang="ru-RU" sz="2000" dirty="0" err="1"/>
              <a:t>створеним</a:t>
            </a:r>
            <a:r>
              <a:rPr lang="ru-RU" sz="2000" dirty="0"/>
              <a:t> </a:t>
            </a:r>
            <a:r>
              <a:rPr lang="ru-RU" sz="2000" dirty="0" err="1"/>
              <a:t>сценарієм</a:t>
            </a:r>
            <a:r>
              <a:rPr lang="ru-RU" sz="2000" dirty="0"/>
              <a:t>.</a:t>
            </a:r>
            <a:br>
              <a:rPr lang="ru-RU" sz="2000" dirty="0"/>
            </a:br>
            <a:endParaRPr lang="ru-RU" sz="2000" dirty="0"/>
          </a:p>
        </p:txBody>
      </p:sp>
      <p:pic>
        <p:nvPicPr>
          <p:cNvPr id="1026" name="Picture 2" descr="http://www.kulturologia.ru/files/u9358/I_am_tree_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1840" y="2204864"/>
            <a:ext cx="5705475" cy="3810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518371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188640"/>
            <a:ext cx="4320480" cy="6408712"/>
          </a:xfrm>
        </p:spPr>
        <p:txBody>
          <a:bodyPr>
            <a:normAutofit/>
          </a:bodyPr>
          <a:lstStyle/>
          <a:p>
            <a:r>
              <a:rPr lang="ru-RU" sz="2000" dirty="0" err="1"/>
              <a:t>Підґрунтям</a:t>
            </a:r>
            <a:r>
              <a:rPr lang="ru-RU" sz="2000" dirty="0"/>
              <a:t> для театрального </a:t>
            </a:r>
            <a:r>
              <a:rPr lang="ru-RU" sz="2000" dirty="0" err="1"/>
              <a:t>мистецтва</a:t>
            </a:r>
            <a:r>
              <a:rPr lang="ru-RU" sz="2000" dirty="0"/>
              <a:t> стали слово, </a:t>
            </a:r>
            <a:r>
              <a:rPr lang="ru-RU" sz="2000" dirty="0" err="1"/>
              <a:t>танець</a:t>
            </a:r>
            <a:r>
              <a:rPr lang="ru-RU" sz="2000" dirty="0"/>
              <a:t>, жест, </a:t>
            </a:r>
            <a:r>
              <a:rPr lang="ru-RU" sz="2000" dirty="0" err="1"/>
              <a:t>музика</a:t>
            </a:r>
            <a:r>
              <a:rPr lang="ru-RU" sz="2000" dirty="0"/>
              <a:t>, </a:t>
            </a:r>
            <a:r>
              <a:rPr lang="ru-RU" sz="2000" dirty="0" err="1"/>
              <a:t>дія</a:t>
            </a:r>
            <a:r>
              <a:rPr lang="ru-RU" sz="2000" dirty="0"/>
              <a:t>, </a:t>
            </a:r>
            <a:r>
              <a:rPr lang="ru-RU" sz="2000" dirty="0" err="1"/>
              <a:t>які</a:t>
            </a:r>
            <a:r>
              <a:rPr lang="ru-RU" sz="2000" dirty="0"/>
              <a:t> люди </a:t>
            </a:r>
            <a:r>
              <a:rPr lang="ru-RU" sz="2000" dirty="0" err="1"/>
              <a:t>використовували</a:t>
            </a:r>
            <a:r>
              <a:rPr lang="ru-RU" sz="2000" dirty="0"/>
              <a:t> </a:t>
            </a:r>
            <a:r>
              <a:rPr lang="ru-RU" sz="2000" dirty="0" err="1"/>
              <a:t>під</a:t>
            </a:r>
            <a:r>
              <a:rPr lang="ru-RU" sz="2000" dirty="0"/>
              <a:t> час </a:t>
            </a:r>
            <a:r>
              <a:rPr lang="ru-RU" sz="2000" dirty="0" err="1"/>
              <a:t>обрядів</a:t>
            </a:r>
            <a:r>
              <a:rPr lang="ru-RU" sz="2000" dirty="0"/>
              <a:t>, свят, </a:t>
            </a:r>
            <a:r>
              <a:rPr lang="ru-RU" sz="2000" dirty="0" err="1"/>
              <a:t>ритуалів</a:t>
            </a:r>
            <a:r>
              <a:rPr lang="ru-RU" sz="2000" dirty="0"/>
              <a:t>. </a:t>
            </a:r>
            <a:r>
              <a:rPr lang="ru-RU" sz="2000" dirty="0" err="1"/>
              <a:t>Кожній</a:t>
            </a:r>
            <a:r>
              <a:rPr lang="ru-RU" sz="2000" dirty="0"/>
              <a:t> </a:t>
            </a:r>
            <a:r>
              <a:rPr lang="ru-RU" sz="2000" dirty="0" err="1"/>
              <a:t>порі</a:t>
            </a:r>
            <a:r>
              <a:rPr lang="ru-RU" sz="2000" dirty="0"/>
              <a:t> </a:t>
            </a:r>
            <a:r>
              <a:rPr lang="ru-RU" sz="2000" dirty="0" smtClean="0"/>
              <a:t>року </a:t>
            </a:r>
            <a:r>
              <a:rPr lang="ru-RU" sz="2000" dirty="0" err="1"/>
              <a:t>була</a:t>
            </a:r>
            <a:r>
              <a:rPr lang="ru-RU" sz="2000" dirty="0"/>
              <a:t> </a:t>
            </a:r>
            <a:r>
              <a:rPr lang="ru-RU" sz="2000" dirty="0" err="1"/>
              <a:t>притаманна</a:t>
            </a:r>
            <a:r>
              <a:rPr lang="ru-RU" sz="2000" dirty="0"/>
              <a:t> </a:t>
            </a:r>
            <a:r>
              <a:rPr lang="ru-RU" sz="2000" dirty="0" err="1"/>
              <a:t>власна</a:t>
            </a:r>
            <a:r>
              <a:rPr lang="ru-RU" sz="2000" dirty="0"/>
              <a:t> </a:t>
            </a:r>
            <a:r>
              <a:rPr lang="ru-RU" sz="2000" dirty="0" err="1"/>
              <a:t>емоційна</a:t>
            </a:r>
            <a:r>
              <a:rPr lang="ru-RU" sz="2000" dirty="0"/>
              <a:t> </a:t>
            </a:r>
            <a:r>
              <a:rPr lang="ru-RU" sz="2000" dirty="0" err="1"/>
              <a:t>насиченість</a:t>
            </a:r>
            <a:r>
              <a:rPr lang="ru-RU" sz="2000" dirty="0"/>
              <a:t>. Усе </a:t>
            </a:r>
            <a:r>
              <a:rPr lang="ru-RU" sz="2000" dirty="0" err="1"/>
              <a:t>життя</a:t>
            </a:r>
            <a:r>
              <a:rPr lang="ru-RU" sz="2000" dirty="0"/>
              <a:t> </a:t>
            </a:r>
            <a:r>
              <a:rPr lang="ru-RU" sz="2000" dirty="0" err="1"/>
              <a:t>людини</a:t>
            </a:r>
            <a:r>
              <a:rPr lang="ru-RU" sz="2000" dirty="0"/>
              <a:t> </a:t>
            </a:r>
            <a:r>
              <a:rPr lang="ru-RU" sz="2000" dirty="0" err="1"/>
              <a:t>було</a:t>
            </a:r>
            <a:r>
              <a:rPr lang="ru-RU" sz="2000" dirty="0"/>
              <a:t> </a:t>
            </a:r>
            <a:r>
              <a:rPr lang="ru-RU" sz="2000" dirty="0" err="1"/>
              <a:t>підпорядковане</a:t>
            </a:r>
            <a:r>
              <a:rPr lang="ru-RU" sz="2000" dirty="0"/>
              <a:t> </a:t>
            </a:r>
            <a:r>
              <a:rPr lang="ru-RU" sz="2000" dirty="0" err="1"/>
              <a:t>календарним</a:t>
            </a:r>
            <a:r>
              <a:rPr lang="ru-RU" sz="2000" dirty="0"/>
              <a:t> та </a:t>
            </a:r>
            <a:r>
              <a:rPr lang="ru-RU" sz="2000" dirty="0" err="1"/>
              <a:t>трудовим</a:t>
            </a:r>
            <a:r>
              <a:rPr lang="ru-RU" sz="2000" dirty="0"/>
              <a:t> </a:t>
            </a:r>
            <a:r>
              <a:rPr lang="ru-RU" sz="2000" dirty="0" err="1"/>
              <a:t>святам</a:t>
            </a:r>
            <a:r>
              <a:rPr lang="ru-RU" sz="2000" dirty="0"/>
              <a:t>, </a:t>
            </a:r>
            <a:r>
              <a:rPr lang="ru-RU" sz="2000" dirty="0" err="1"/>
              <a:t>родинним</a:t>
            </a:r>
            <a:r>
              <a:rPr lang="ru-RU" sz="2000" dirty="0"/>
              <a:t> </a:t>
            </a:r>
            <a:r>
              <a:rPr lang="ru-RU" sz="2000" dirty="0" err="1"/>
              <a:t>звичаям</a:t>
            </a:r>
            <a:r>
              <a:rPr lang="ru-RU" sz="2000" dirty="0"/>
              <a:t> та обрядам, </a:t>
            </a:r>
            <a:r>
              <a:rPr lang="ru-RU" sz="2000" dirty="0" err="1"/>
              <a:t>що</a:t>
            </a:r>
            <a:r>
              <a:rPr lang="ru-RU" sz="2000" dirty="0"/>
              <a:t> </a:t>
            </a:r>
            <a:r>
              <a:rPr lang="ru-RU" sz="2000" dirty="0" err="1"/>
              <a:t>були</a:t>
            </a:r>
            <a:r>
              <a:rPr lang="ru-RU" sz="2000" dirty="0"/>
              <a:t> </a:t>
            </a:r>
            <a:r>
              <a:rPr lang="ru-RU" sz="2000" dirty="0" err="1"/>
              <a:t>наповнені</a:t>
            </a:r>
            <a:r>
              <a:rPr lang="ru-RU" sz="2000" dirty="0"/>
              <a:t> </a:t>
            </a:r>
            <a:r>
              <a:rPr lang="ru-RU" sz="2000" dirty="0" err="1"/>
              <a:t>магічними</a:t>
            </a:r>
            <a:r>
              <a:rPr lang="ru-RU" sz="2000" dirty="0"/>
              <a:t> заходами, </a:t>
            </a:r>
            <a:r>
              <a:rPr lang="ru-RU" sz="2000" dirty="0" err="1"/>
              <a:t>ритуальними</a:t>
            </a:r>
            <a:r>
              <a:rPr lang="ru-RU" sz="2000" dirty="0"/>
              <a:t> </a:t>
            </a:r>
            <a:r>
              <a:rPr lang="ru-RU" sz="2000" dirty="0" err="1"/>
              <a:t>діями</a:t>
            </a:r>
            <a:r>
              <a:rPr lang="ru-RU" sz="2000" dirty="0"/>
              <a:t>, складною </a:t>
            </a:r>
            <a:r>
              <a:rPr lang="ru-RU" sz="2000" dirty="0" err="1"/>
              <a:t>драматургічною</a:t>
            </a:r>
            <a:r>
              <a:rPr lang="ru-RU" sz="2000" dirty="0"/>
              <a:t> </a:t>
            </a:r>
            <a:r>
              <a:rPr lang="ru-RU" sz="2000" dirty="0" err="1"/>
              <a:t>композицією</a:t>
            </a:r>
            <a:r>
              <a:rPr lang="ru-RU" sz="2000" dirty="0"/>
              <a:t>, </a:t>
            </a:r>
            <a:r>
              <a:rPr lang="ru-RU" sz="2000" dirty="0" err="1"/>
              <a:t>злободенними</a:t>
            </a:r>
            <a:r>
              <a:rPr lang="ru-RU" sz="2000" dirty="0"/>
              <a:t> </a:t>
            </a:r>
            <a:r>
              <a:rPr lang="ru-RU" sz="2000" dirty="0" err="1"/>
              <a:t>діалогами</a:t>
            </a:r>
            <a:r>
              <a:rPr lang="ru-RU" sz="2000" dirty="0"/>
              <a:t>, </a:t>
            </a:r>
            <a:r>
              <a:rPr lang="ru-RU" sz="2000" dirty="0" err="1"/>
              <a:t>піснями</a:t>
            </a:r>
            <a:r>
              <a:rPr lang="ru-RU" sz="2000" dirty="0"/>
              <a:t>, </a:t>
            </a:r>
            <a:r>
              <a:rPr lang="ru-RU" sz="2000" dirty="0" err="1"/>
              <a:t>голосіннями</a:t>
            </a:r>
            <a:r>
              <a:rPr lang="ru-RU" sz="2000" dirty="0"/>
              <a:t>, молитвами, </a:t>
            </a:r>
            <a:r>
              <a:rPr lang="ru-RU" sz="2000" dirty="0" err="1"/>
              <a:t>танцювальними</a:t>
            </a:r>
            <a:r>
              <a:rPr lang="ru-RU" sz="2000" dirty="0"/>
              <a:t> номерами.</a:t>
            </a:r>
            <a:br>
              <a:rPr lang="ru-RU" sz="2000" dirty="0"/>
            </a:br>
            <a:endParaRPr lang="ru-RU" sz="2000" dirty="0"/>
          </a:p>
        </p:txBody>
      </p:sp>
      <p:pic>
        <p:nvPicPr>
          <p:cNvPr id="3074" name="Picture 2" descr="http://www.proteatr.ru/assets/images/perfomances/Krug-I_258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3928" y="1052736"/>
            <a:ext cx="5000625" cy="3981450"/>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a:extLst/>
        </p:spPr>
      </p:pic>
    </p:spTree>
    <p:extLst>
      <p:ext uri="{BB962C8B-B14F-4D97-AF65-F5344CB8AC3E}">
        <p14:creationId xmlns:p14="http://schemas.microsoft.com/office/powerpoint/2010/main" val="1720148563"/>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barn(inVertical)">
                                      <p:cBhvr>
                                        <p:cTn id="7" dur="1000"/>
                                        <p:tgtEl>
                                          <p:spTgt spid="307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http://900igr.net/datai/kosmos-gorod-transport/Gorod-Teatr.files/0017-026-Dekoratsi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167425">
            <a:off x="1991393" y="1855691"/>
            <a:ext cx="3173798" cy="252504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4860032" y="332656"/>
            <a:ext cx="3837112" cy="5962674"/>
          </a:xfrm>
        </p:spPr>
        <p:txBody>
          <a:bodyPr>
            <a:normAutofit fontScale="90000"/>
          </a:bodyPr>
          <a:lstStyle/>
          <a:p>
            <a:r>
              <a:rPr lang="ru-RU" sz="1800" dirty="0" err="1"/>
              <a:t>Усі</a:t>
            </a:r>
            <a:r>
              <a:rPr lang="ru-RU" sz="1800" dirty="0"/>
              <a:t> </a:t>
            </a:r>
            <a:r>
              <a:rPr lang="ru-RU" sz="1800" dirty="0" err="1"/>
              <a:t>народні</a:t>
            </a:r>
            <a:r>
              <a:rPr lang="ru-RU" sz="1800" dirty="0"/>
              <a:t> свята </a:t>
            </a:r>
            <a:r>
              <a:rPr lang="ru-RU" sz="1800" dirty="0" err="1"/>
              <a:t>були</a:t>
            </a:r>
            <a:r>
              <a:rPr lang="ru-RU" sz="1800" dirty="0"/>
              <a:t> </a:t>
            </a:r>
            <a:r>
              <a:rPr lang="ru-RU" sz="1800" dirty="0" err="1"/>
              <a:t>підпорядковані</a:t>
            </a:r>
            <a:r>
              <a:rPr lang="ru-RU" sz="1800" dirty="0"/>
              <a:t> порам року — </a:t>
            </a:r>
            <a:r>
              <a:rPr lang="ru-RU" sz="1800" dirty="0" err="1"/>
              <a:t>зимі</a:t>
            </a:r>
            <a:r>
              <a:rPr lang="ru-RU" sz="1800" dirty="0"/>
              <a:t>, </a:t>
            </a:r>
            <a:r>
              <a:rPr lang="ru-RU" sz="1800" dirty="0" err="1"/>
              <a:t>весні</a:t>
            </a:r>
            <a:r>
              <a:rPr lang="ru-RU" sz="1800" dirty="0"/>
              <a:t>, </a:t>
            </a:r>
            <a:r>
              <a:rPr lang="ru-RU" sz="1800" dirty="0" err="1"/>
              <a:t>літу</a:t>
            </a:r>
            <a:r>
              <a:rPr lang="ru-RU" sz="1800" dirty="0"/>
              <a:t> й </a:t>
            </a:r>
            <a:r>
              <a:rPr lang="ru-RU" sz="1800" dirty="0" err="1"/>
              <a:t>осені</a:t>
            </a:r>
            <a:r>
              <a:rPr lang="ru-RU" sz="1800" dirty="0"/>
              <a:t>. Весна </a:t>
            </a:r>
            <a:r>
              <a:rPr lang="ru-RU" sz="1800" dirty="0" err="1"/>
              <a:t>завжди</a:t>
            </a:r>
            <a:r>
              <a:rPr lang="ru-RU" sz="1800" dirty="0"/>
              <a:t> </a:t>
            </a:r>
            <a:r>
              <a:rPr lang="ru-RU" sz="1800" dirty="0" err="1"/>
              <a:t>асоціювалась</a:t>
            </a:r>
            <a:r>
              <a:rPr lang="ru-RU" sz="1800" dirty="0"/>
              <a:t> </a:t>
            </a:r>
            <a:r>
              <a:rPr lang="ru-RU" sz="1800" dirty="0" err="1"/>
              <a:t>із</a:t>
            </a:r>
            <a:r>
              <a:rPr lang="ru-RU" sz="1800" dirty="0"/>
              <a:t> </a:t>
            </a:r>
            <a:r>
              <a:rPr lang="ru-RU" sz="1800" dirty="0" err="1"/>
              <a:t>пробудженням</a:t>
            </a:r>
            <a:r>
              <a:rPr lang="ru-RU" sz="1800" dirty="0"/>
              <a:t> </a:t>
            </a:r>
            <a:r>
              <a:rPr lang="ru-RU" sz="1800" dirty="0" err="1"/>
              <a:t>природи</a:t>
            </a:r>
            <a:r>
              <a:rPr lang="ru-RU" sz="1800" dirty="0"/>
              <a:t>, тому </a:t>
            </a:r>
            <a:r>
              <a:rPr lang="ru-RU" sz="1800" dirty="0" err="1"/>
              <a:t>весняні</a:t>
            </a:r>
            <a:r>
              <a:rPr lang="ru-RU" sz="1800" dirty="0"/>
              <a:t> </a:t>
            </a:r>
            <a:r>
              <a:rPr lang="ru-RU" sz="1800" dirty="0" err="1"/>
              <a:t>пісні</a:t>
            </a:r>
            <a:r>
              <a:rPr lang="ru-RU" sz="1800" dirty="0"/>
              <a:t> </a:t>
            </a:r>
            <a:r>
              <a:rPr lang="ru-RU" sz="1800" dirty="0" err="1"/>
              <a:t>супроводжувалися</a:t>
            </a:r>
            <a:r>
              <a:rPr lang="ru-RU" sz="1800" dirty="0"/>
              <a:t> </a:t>
            </a:r>
            <a:r>
              <a:rPr lang="ru-RU" sz="1800" dirty="0" err="1"/>
              <a:t>іграми</a:t>
            </a:r>
            <a:r>
              <a:rPr lang="ru-RU" sz="1800" dirty="0"/>
              <a:t> й хороводами, </a:t>
            </a:r>
            <a:r>
              <a:rPr lang="ru-RU" sz="1800" dirty="0" err="1"/>
              <a:t>що</a:t>
            </a:r>
            <a:r>
              <a:rPr lang="ru-RU" sz="1800" dirty="0"/>
              <a:t> </a:t>
            </a:r>
            <a:r>
              <a:rPr lang="ru-RU" sz="1800" dirty="0" err="1"/>
              <a:t>розігрувалися</a:t>
            </a:r>
            <a:r>
              <a:rPr lang="ru-RU" sz="1800" dirty="0"/>
              <a:t> просто неба як </a:t>
            </a:r>
            <a:r>
              <a:rPr lang="ru-RU" sz="1800" dirty="0" err="1"/>
              <a:t>дії</a:t>
            </a:r>
            <a:r>
              <a:rPr lang="ru-RU" sz="1800" dirty="0"/>
              <a:t> </a:t>
            </a:r>
            <a:r>
              <a:rPr lang="ru-RU" sz="1800" dirty="0" err="1"/>
              <a:t>вистави</a:t>
            </a:r>
            <a:r>
              <a:rPr lang="ru-RU" sz="1800" dirty="0"/>
              <a:t> (</a:t>
            </a:r>
            <a:r>
              <a:rPr lang="ru-RU" sz="1800" dirty="0" err="1"/>
              <a:t>імітувалися</a:t>
            </a:r>
            <a:r>
              <a:rPr lang="ru-RU" sz="1800" dirty="0"/>
              <a:t> </a:t>
            </a:r>
            <a:r>
              <a:rPr lang="ru-RU" sz="1800" dirty="0" err="1"/>
              <a:t>трудові</a:t>
            </a:r>
            <a:r>
              <a:rPr lang="ru-RU" sz="1800" dirty="0"/>
              <a:t> </a:t>
            </a:r>
            <a:r>
              <a:rPr lang="ru-RU" sz="1800" dirty="0" err="1"/>
              <a:t>процеси</a:t>
            </a:r>
            <a:r>
              <a:rPr lang="ru-RU" sz="1800" dirty="0"/>
              <a:t> </a:t>
            </a:r>
            <a:r>
              <a:rPr lang="ru-RU" sz="1800" dirty="0" err="1"/>
              <a:t>засівання</a:t>
            </a:r>
            <a:r>
              <a:rPr lang="ru-RU" sz="1800" dirty="0"/>
              <a:t> зерна, </a:t>
            </a:r>
            <a:r>
              <a:rPr lang="ru-RU" sz="1800" dirty="0" err="1"/>
              <a:t>поливання</a:t>
            </a:r>
            <a:r>
              <a:rPr lang="ru-RU" sz="1800" dirty="0"/>
              <a:t> </a:t>
            </a:r>
            <a:r>
              <a:rPr lang="ru-RU" sz="1800" dirty="0" err="1"/>
              <a:t>рослин</a:t>
            </a:r>
            <a:r>
              <a:rPr lang="ru-RU" sz="1800" dirty="0"/>
              <a:t>). У </a:t>
            </a:r>
            <a:r>
              <a:rPr lang="ru-RU" sz="1800" dirty="0" err="1"/>
              <a:t>дитячих</a:t>
            </a:r>
            <a:r>
              <a:rPr lang="ru-RU" sz="1800" dirty="0"/>
              <a:t> </a:t>
            </a:r>
            <a:r>
              <a:rPr lang="ru-RU" sz="1800" dirty="0" err="1"/>
              <a:t>піснях-іграх</a:t>
            </a:r>
            <a:r>
              <a:rPr lang="ru-RU" sz="1800" dirty="0"/>
              <a:t> </a:t>
            </a:r>
            <a:r>
              <a:rPr lang="ru-RU" sz="1800" dirty="0" err="1"/>
              <a:t>імітувалися</a:t>
            </a:r>
            <a:r>
              <a:rPr lang="ru-RU" sz="1800" dirty="0"/>
              <a:t> голоси й </a:t>
            </a:r>
            <a:r>
              <a:rPr lang="ru-RU" sz="1800" dirty="0" err="1"/>
              <a:t>рухи</a:t>
            </a:r>
            <a:r>
              <a:rPr lang="ru-RU" sz="1800" dirty="0"/>
              <a:t> </a:t>
            </a:r>
            <a:r>
              <a:rPr lang="ru-RU" sz="1800" dirty="0" err="1"/>
              <a:t>тварин</a:t>
            </a:r>
            <a:r>
              <a:rPr lang="ru-RU" sz="1800" dirty="0"/>
              <a:t>. </a:t>
            </a:r>
            <a:r>
              <a:rPr lang="ru-RU" sz="1800" dirty="0" err="1"/>
              <a:t>Інші</a:t>
            </a:r>
            <a:r>
              <a:rPr lang="ru-RU" sz="1800" dirty="0"/>
              <a:t> </a:t>
            </a:r>
            <a:r>
              <a:rPr lang="ru-RU" sz="1800" dirty="0" err="1"/>
              <a:t>обрядові</a:t>
            </a:r>
            <a:r>
              <a:rPr lang="ru-RU" sz="1800" dirty="0"/>
              <a:t> свята </a:t>
            </a:r>
            <a:r>
              <a:rPr lang="ru-RU" sz="1800" dirty="0" err="1"/>
              <a:t>також</a:t>
            </a:r>
            <a:r>
              <a:rPr lang="ru-RU" sz="1800" dirty="0"/>
              <a:t> </a:t>
            </a:r>
            <a:r>
              <a:rPr lang="ru-RU" sz="1800" dirty="0" err="1"/>
              <a:t>супроводжувалися</a:t>
            </a:r>
            <a:r>
              <a:rPr lang="ru-RU" sz="1800" dirty="0"/>
              <a:t> </a:t>
            </a:r>
            <a:r>
              <a:rPr lang="ru-RU" sz="1800" dirty="0" err="1"/>
              <a:t>імітацією</a:t>
            </a:r>
            <a:r>
              <a:rPr lang="ru-RU" sz="1800" dirty="0"/>
              <a:t> </a:t>
            </a:r>
            <a:r>
              <a:rPr lang="ru-RU" sz="1800" dirty="0" err="1"/>
              <a:t>відповідних</a:t>
            </a:r>
            <a:r>
              <a:rPr lang="ru-RU" sz="1800" dirty="0"/>
              <a:t> </a:t>
            </a:r>
            <a:r>
              <a:rPr lang="ru-RU" sz="1800" dirty="0" err="1"/>
              <a:t>дій</a:t>
            </a:r>
            <a:r>
              <a:rPr lang="ru-RU" sz="1800" dirty="0"/>
              <a:t>. Простором для </a:t>
            </a:r>
            <a:r>
              <a:rPr lang="ru-RU" sz="1800" dirty="0" err="1"/>
              <a:t>магічних</a:t>
            </a:r>
            <a:r>
              <a:rPr lang="ru-RU" sz="1800" dirty="0"/>
              <a:t> </a:t>
            </a:r>
            <a:r>
              <a:rPr lang="ru-RU" sz="1800" dirty="0" err="1"/>
              <a:t>обрядових</a:t>
            </a:r>
            <a:r>
              <a:rPr lang="ru-RU" sz="1800" dirty="0"/>
              <a:t> </a:t>
            </a:r>
            <a:r>
              <a:rPr lang="ru-RU" sz="1800" dirty="0" err="1"/>
              <a:t>дійств</a:t>
            </a:r>
            <a:r>
              <a:rPr lang="ru-RU" sz="1800" dirty="0"/>
              <a:t> </a:t>
            </a:r>
            <a:r>
              <a:rPr lang="ru-RU" sz="1800" dirty="0" err="1"/>
              <a:t>були</a:t>
            </a:r>
            <a:r>
              <a:rPr lang="ru-RU" sz="1800" dirty="0"/>
              <a:t> </a:t>
            </a:r>
            <a:r>
              <a:rPr lang="ru-RU" sz="1800" dirty="0" err="1"/>
              <a:t>природні</a:t>
            </a:r>
            <a:r>
              <a:rPr lang="ru-RU" sz="1800" dirty="0"/>
              <a:t> «</a:t>
            </a:r>
            <a:r>
              <a:rPr lang="ru-RU" sz="1800" dirty="0" err="1"/>
              <a:t>декорації</a:t>
            </a:r>
            <a:r>
              <a:rPr lang="ru-RU" sz="1800" dirty="0"/>
              <a:t>» — </a:t>
            </a:r>
            <a:r>
              <a:rPr lang="ru-RU" sz="1800" dirty="0" err="1"/>
              <a:t>ліси</a:t>
            </a:r>
            <a:r>
              <a:rPr lang="ru-RU" sz="1800" dirty="0"/>
              <a:t>, гори, озера, ставки, </a:t>
            </a:r>
            <a:r>
              <a:rPr lang="ru-RU" sz="1800" dirty="0" err="1" smtClean="0"/>
              <a:t>печери</a:t>
            </a:r>
            <a:r>
              <a:rPr lang="ru-RU" sz="1800" dirty="0"/>
              <a:t>. На </a:t>
            </a:r>
            <a:r>
              <a:rPr lang="ru-RU" sz="1800" dirty="0" err="1"/>
              <a:t>галявинах</a:t>
            </a:r>
            <a:r>
              <a:rPr lang="ru-RU" sz="1800" dirty="0"/>
              <a:t> водили </a:t>
            </a:r>
            <a:r>
              <a:rPr lang="ru-RU" sz="1800" dirty="0" err="1"/>
              <a:t>хороводи</a:t>
            </a:r>
            <a:r>
              <a:rPr lang="ru-RU" sz="1800" dirty="0"/>
              <a:t>, </a:t>
            </a:r>
            <a:r>
              <a:rPr lang="ru-RU" sz="1800" dirty="0" err="1"/>
              <a:t>танцювали</a:t>
            </a:r>
            <a:r>
              <a:rPr lang="ru-RU" sz="1800" dirty="0"/>
              <a:t> в </a:t>
            </a:r>
            <a:r>
              <a:rPr lang="ru-RU" sz="1800" dirty="0" err="1"/>
              <a:t>колі</a:t>
            </a:r>
            <a:r>
              <a:rPr lang="ru-RU" sz="1800" dirty="0"/>
              <a:t>, у </a:t>
            </a:r>
            <a:r>
              <a:rPr lang="ru-RU" sz="1800" dirty="0" err="1"/>
              <a:t>печері</a:t>
            </a:r>
            <a:r>
              <a:rPr lang="ru-RU" sz="1800" dirty="0"/>
              <a:t> — у </a:t>
            </a:r>
            <a:r>
              <a:rPr lang="ru-RU" sz="1800" dirty="0" err="1"/>
              <a:t>півколі</a:t>
            </a:r>
            <a:r>
              <a:rPr lang="ru-RU" sz="1800" dirty="0"/>
              <a:t>.</a:t>
            </a:r>
            <a:br>
              <a:rPr lang="ru-RU" sz="1800" dirty="0"/>
            </a:br>
            <a:endParaRPr lang="ru-RU" sz="1800" dirty="0"/>
          </a:p>
        </p:txBody>
      </p:sp>
      <p:pic>
        <p:nvPicPr>
          <p:cNvPr id="4098" name="Picture 2" descr="http://kiso.rgsu.net/netcat_files/Image/Kultura%20&amp;%20dosug/3(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88640"/>
            <a:ext cx="2964031" cy="223224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102" name="Picture 6" descr="http://gloss.ua/file/12/04/11/0eyp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684289">
            <a:off x="475328" y="3823331"/>
            <a:ext cx="4012116" cy="266429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285801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par>
                          <p:cTn id="8" fill="hold">
                            <p:stCondLst>
                              <p:cond delay="2000"/>
                            </p:stCondLst>
                            <p:childTnLst>
                              <p:par>
                                <p:cTn id="9" presetID="53" presetClass="entr" presetSubtype="16" fill="hold" nodeType="afterEffect">
                                  <p:stCondLst>
                                    <p:cond delay="0"/>
                                  </p:stCondLst>
                                  <p:childTnLst>
                                    <p:set>
                                      <p:cBhvr>
                                        <p:cTn id="10" dur="1" fill="hold">
                                          <p:stCondLst>
                                            <p:cond delay="0"/>
                                          </p:stCondLst>
                                        </p:cTn>
                                        <p:tgtEl>
                                          <p:spTgt spid="4098"/>
                                        </p:tgtEl>
                                        <p:attrNameLst>
                                          <p:attrName>style.visibility</p:attrName>
                                        </p:attrNameLst>
                                      </p:cBhvr>
                                      <p:to>
                                        <p:strVal val="visible"/>
                                      </p:to>
                                    </p:set>
                                    <p:anim calcmode="lin" valueType="num">
                                      <p:cBhvr>
                                        <p:cTn id="11" dur="500" fill="hold"/>
                                        <p:tgtEl>
                                          <p:spTgt spid="4098"/>
                                        </p:tgtEl>
                                        <p:attrNameLst>
                                          <p:attrName>ppt_w</p:attrName>
                                        </p:attrNameLst>
                                      </p:cBhvr>
                                      <p:tavLst>
                                        <p:tav tm="0">
                                          <p:val>
                                            <p:fltVal val="0"/>
                                          </p:val>
                                        </p:tav>
                                        <p:tav tm="100000">
                                          <p:val>
                                            <p:strVal val="#ppt_w"/>
                                          </p:val>
                                        </p:tav>
                                      </p:tavLst>
                                    </p:anim>
                                    <p:anim calcmode="lin" valueType="num">
                                      <p:cBhvr>
                                        <p:cTn id="12" dur="500" fill="hold"/>
                                        <p:tgtEl>
                                          <p:spTgt spid="4098"/>
                                        </p:tgtEl>
                                        <p:attrNameLst>
                                          <p:attrName>ppt_h</p:attrName>
                                        </p:attrNameLst>
                                      </p:cBhvr>
                                      <p:tavLst>
                                        <p:tav tm="0">
                                          <p:val>
                                            <p:fltVal val="0"/>
                                          </p:val>
                                        </p:tav>
                                        <p:tav tm="100000">
                                          <p:val>
                                            <p:strVal val="#ppt_h"/>
                                          </p:val>
                                        </p:tav>
                                      </p:tavLst>
                                    </p:anim>
                                    <p:animEffect transition="in" filter="fade">
                                      <p:cBhvr>
                                        <p:cTn id="13" dur="500"/>
                                        <p:tgtEl>
                                          <p:spTgt spid="4098"/>
                                        </p:tgtEl>
                                      </p:cBhvr>
                                    </p:animEffect>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100"/>
                                        </p:tgtEl>
                                        <p:attrNameLst>
                                          <p:attrName>style.visibility</p:attrName>
                                        </p:attrNameLst>
                                      </p:cBhvr>
                                      <p:to>
                                        <p:strVal val="visible"/>
                                      </p:to>
                                    </p:set>
                                    <p:anim calcmode="lin" valueType="num">
                                      <p:cBhvr>
                                        <p:cTn id="17" dur="500" fill="hold"/>
                                        <p:tgtEl>
                                          <p:spTgt spid="4100"/>
                                        </p:tgtEl>
                                        <p:attrNameLst>
                                          <p:attrName>ppt_w</p:attrName>
                                        </p:attrNameLst>
                                      </p:cBhvr>
                                      <p:tavLst>
                                        <p:tav tm="0">
                                          <p:val>
                                            <p:fltVal val="0"/>
                                          </p:val>
                                        </p:tav>
                                        <p:tav tm="100000">
                                          <p:val>
                                            <p:strVal val="#ppt_w"/>
                                          </p:val>
                                        </p:tav>
                                      </p:tavLst>
                                    </p:anim>
                                    <p:anim calcmode="lin" valueType="num">
                                      <p:cBhvr>
                                        <p:cTn id="18" dur="500" fill="hold"/>
                                        <p:tgtEl>
                                          <p:spTgt spid="4100"/>
                                        </p:tgtEl>
                                        <p:attrNameLst>
                                          <p:attrName>ppt_h</p:attrName>
                                        </p:attrNameLst>
                                      </p:cBhvr>
                                      <p:tavLst>
                                        <p:tav tm="0">
                                          <p:val>
                                            <p:fltVal val="0"/>
                                          </p:val>
                                        </p:tav>
                                        <p:tav tm="100000">
                                          <p:val>
                                            <p:strVal val="#ppt_h"/>
                                          </p:val>
                                        </p:tav>
                                      </p:tavLst>
                                    </p:anim>
                                    <p:animEffect transition="in" filter="fade">
                                      <p:cBhvr>
                                        <p:cTn id="19" dur="500"/>
                                        <p:tgtEl>
                                          <p:spTgt spid="4100"/>
                                        </p:tgtEl>
                                      </p:cBhvr>
                                    </p:animEffect>
                                  </p:childTnLst>
                                </p:cTn>
                              </p:par>
                            </p:childTnLst>
                          </p:cTn>
                        </p:par>
                        <p:par>
                          <p:cTn id="20" fill="hold">
                            <p:stCondLst>
                              <p:cond delay="3000"/>
                            </p:stCondLst>
                            <p:childTnLst>
                              <p:par>
                                <p:cTn id="21" presetID="53" presetClass="entr" presetSubtype="16" fill="hold" nodeType="afterEffect">
                                  <p:stCondLst>
                                    <p:cond delay="0"/>
                                  </p:stCondLst>
                                  <p:childTnLst>
                                    <p:set>
                                      <p:cBhvr>
                                        <p:cTn id="22" dur="1" fill="hold">
                                          <p:stCondLst>
                                            <p:cond delay="0"/>
                                          </p:stCondLst>
                                        </p:cTn>
                                        <p:tgtEl>
                                          <p:spTgt spid="4102"/>
                                        </p:tgtEl>
                                        <p:attrNameLst>
                                          <p:attrName>style.visibility</p:attrName>
                                        </p:attrNameLst>
                                      </p:cBhvr>
                                      <p:to>
                                        <p:strVal val="visible"/>
                                      </p:to>
                                    </p:set>
                                    <p:anim calcmode="lin" valueType="num">
                                      <p:cBhvr>
                                        <p:cTn id="23" dur="500" fill="hold"/>
                                        <p:tgtEl>
                                          <p:spTgt spid="4102"/>
                                        </p:tgtEl>
                                        <p:attrNameLst>
                                          <p:attrName>ppt_w</p:attrName>
                                        </p:attrNameLst>
                                      </p:cBhvr>
                                      <p:tavLst>
                                        <p:tav tm="0">
                                          <p:val>
                                            <p:fltVal val="0"/>
                                          </p:val>
                                        </p:tav>
                                        <p:tav tm="100000">
                                          <p:val>
                                            <p:strVal val="#ppt_w"/>
                                          </p:val>
                                        </p:tav>
                                      </p:tavLst>
                                    </p:anim>
                                    <p:anim calcmode="lin" valueType="num">
                                      <p:cBhvr>
                                        <p:cTn id="24" dur="500" fill="hold"/>
                                        <p:tgtEl>
                                          <p:spTgt spid="4102"/>
                                        </p:tgtEl>
                                        <p:attrNameLst>
                                          <p:attrName>ppt_h</p:attrName>
                                        </p:attrNameLst>
                                      </p:cBhvr>
                                      <p:tavLst>
                                        <p:tav tm="0">
                                          <p:val>
                                            <p:fltVal val="0"/>
                                          </p:val>
                                        </p:tav>
                                        <p:tav tm="100000">
                                          <p:val>
                                            <p:strVal val="#ppt_h"/>
                                          </p:val>
                                        </p:tav>
                                      </p:tavLst>
                                    </p:anim>
                                    <p:animEffect transition="in" filter="fade">
                                      <p:cBhvr>
                                        <p:cTn id="25" dur="500"/>
                                        <p:tgtEl>
                                          <p:spTgt spid="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274638"/>
            <a:ext cx="3672408" cy="6322714"/>
          </a:xfrm>
        </p:spPr>
        <p:txBody>
          <a:bodyPr>
            <a:normAutofit fontScale="90000"/>
          </a:bodyPr>
          <a:lstStyle/>
          <a:p>
            <a:r>
              <a:rPr lang="ru-RU" sz="2000" dirty="0" err="1"/>
              <a:t>Якщо</a:t>
            </a:r>
            <a:r>
              <a:rPr lang="ru-RU" sz="2000" dirty="0"/>
              <a:t> </a:t>
            </a:r>
            <a:r>
              <a:rPr lang="ru-RU" sz="2000" dirty="0" err="1"/>
              <a:t>уважно</a:t>
            </a:r>
            <a:r>
              <a:rPr lang="ru-RU" sz="2000" dirty="0"/>
              <a:t> </a:t>
            </a:r>
            <a:r>
              <a:rPr lang="ru-RU" sz="2000" dirty="0" err="1"/>
              <a:t>розглянути</a:t>
            </a:r>
            <a:r>
              <a:rPr lang="ru-RU" sz="2000" dirty="0"/>
              <a:t> обряди, то в </a:t>
            </a:r>
            <a:r>
              <a:rPr lang="ru-RU" sz="2000" dirty="0" err="1"/>
              <a:t>багатьох</a:t>
            </a:r>
            <a:r>
              <a:rPr lang="ru-RU" sz="2000" dirty="0"/>
              <a:t> </a:t>
            </a:r>
            <a:r>
              <a:rPr lang="ru-RU" sz="2000" dirty="0" err="1"/>
              <a:t>із</a:t>
            </a:r>
            <a:r>
              <a:rPr lang="ru-RU" sz="2000" dirty="0"/>
              <a:t> них </a:t>
            </a:r>
            <a:r>
              <a:rPr lang="ru-RU" sz="2000" dirty="0" err="1"/>
              <a:t>можна</a:t>
            </a:r>
            <a:r>
              <a:rPr lang="ru-RU" sz="2000" dirty="0"/>
              <a:t> </a:t>
            </a:r>
            <a:r>
              <a:rPr lang="ru-RU" sz="2000" dirty="0" err="1"/>
              <a:t>побачити</a:t>
            </a:r>
            <a:r>
              <a:rPr lang="ru-RU" sz="2000" dirty="0"/>
              <a:t> </a:t>
            </a:r>
            <a:r>
              <a:rPr lang="ru-RU" sz="2000" dirty="0" err="1"/>
              <a:t>навіть</a:t>
            </a:r>
            <a:r>
              <a:rPr lang="ru-RU" sz="2000" dirty="0"/>
              <a:t> </a:t>
            </a:r>
            <a:r>
              <a:rPr lang="ru-RU" sz="2000" dirty="0" err="1"/>
              <a:t>прообрази</a:t>
            </a:r>
            <a:r>
              <a:rPr lang="ru-RU" sz="2000" dirty="0"/>
              <a:t> театрального </a:t>
            </a:r>
            <a:r>
              <a:rPr lang="ru-RU" sz="2000" dirty="0" err="1"/>
              <a:t>реквізиту</a:t>
            </a:r>
            <a:r>
              <a:rPr lang="ru-RU" sz="2000" dirty="0"/>
              <a:t>. Так, на </a:t>
            </a:r>
            <a:r>
              <a:rPr lang="ru-RU" sz="2000" dirty="0" err="1"/>
              <a:t>новорічні</a:t>
            </a:r>
            <a:r>
              <a:rPr lang="ru-RU" sz="2000" dirty="0"/>
              <a:t> свята, </a:t>
            </a:r>
            <a:r>
              <a:rPr lang="ru-RU" sz="2000" dirty="0" err="1"/>
              <a:t>під</a:t>
            </a:r>
            <a:r>
              <a:rPr lang="ru-RU" sz="2000" dirty="0"/>
              <a:t> час «</a:t>
            </a:r>
            <a:r>
              <a:rPr lang="ru-RU" sz="2000" dirty="0" err="1"/>
              <a:t>водіння</a:t>
            </a:r>
            <a:r>
              <a:rPr lang="ru-RU" sz="2000" dirty="0"/>
              <a:t> </a:t>
            </a:r>
            <a:r>
              <a:rPr lang="ru-RU" sz="2000" dirty="0" err="1"/>
              <a:t>кози</a:t>
            </a:r>
            <a:r>
              <a:rPr lang="ru-RU" sz="2000" dirty="0"/>
              <a:t>» </a:t>
            </a:r>
            <a:r>
              <a:rPr lang="ru-RU" sz="2000" dirty="0" err="1"/>
              <a:t>використовували</a:t>
            </a:r>
            <a:r>
              <a:rPr lang="ru-RU" sz="2000" dirty="0"/>
              <a:t> костюм — </a:t>
            </a:r>
            <a:r>
              <a:rPr lang="ru-RU" sz="2000" dirty="0" err="1"/>
              <a:t>вивернутий</a:t>
            </a:r>
            <a:r>
              <a:rPr lang="ru-RU" sz="2000" dirty="0"/>
              <a:t> догори </a:t>
            </a:r>
            <a:r>
              <a:rPr lang="ru-RU" sz="2000" dirty="0" err="1"/>
              <a:t>хутром</a:t>
            </a:r>
            <a:r>
              <a:rPr lang="ru-RU" sz="2000" dirty="0"/>
              <a:t> кожух, </a:t>
            </a:r>
            <a:r>
              <a:rPr lang="ru-RU" sz="2000" dirty="0" err="1"/>
              <a:t>що</a:t>
            </a:r>
            <a:r>
              <a:rPr lang="ru-RU" sz="2000" dirty="0"/>
              <a:t> </a:t>
            </a:r>
            <a:r>
              <a:rPr lang="ru-RU" sz="2000" dirty="0" err="1"/>
              <a:t>імітував</a:t>
            </a:r>
            <a:r>
              <a:rPr lang="ru-RU" sz="2000" dirty="0"/>
              <a:t> </a:t>
            </a:r>
            <a:r>
              <a:rPr lang="ru-RU" sz="2000" dirty="0" err="1"/>
              <a:t>саме</a:t>
            </a:r>
            <a:r>
              <a:rPr lang="ru-RU" sz="2000" dirty="0"/>
              <a:t> козу. </a:t>
            </a:r>
            <a:r>
              <a:rPr lang="ru-RU" sz="2000" dirty="0" err="1"/>
              <a:t>Виконуючи</a:t>
            </a:r>
            <a:r>
              <a:rPr lang="ru-RU" sz="2000" dirty="0"/>
              <a:t> колядки й </a:t>
            </a:r>
            <a:r>
              <a:rPr lang="ru-RU" sz="2000" dirty="0" err="1"/>
              <a:t>щедрівки</a:t>
            </a:r>
            <a:r>
              <a:rPr lang="ru-RU" sz="2000" dirty="0"/>
              <a:t>, </a:t>
            </a:r>
            <a:r>
              <a:rPr lang="ru-RU" sz="2000" dirty="0" err="1"/>
              <a:t>використовували</a:t>
            </a:r>
            <a:r>
              <a:rPr lang="ru-RU" sz="2000" dirty="0"/>
              <a:t> маски, </a:t>
            </a:r>
            <a:r>
              <a:rPr lang="ru-RU" sz="2000" dirty="0" err="1"/>
              <a:t>зображували</a:t>
            </a:r>
            <a:r>
              <a:rPr lang="ru-RU" sz="2000" dirty="0"/>
              <a:t> старого </a:t>
            </a:r>
            <a:r>
              <a:rPr lang="ru-RU" sz="2000" dirty="0" err="1"/>
              <a:t>діда</a:t>
            </a:r>
            <a:r>
              <a:rPr lang="ru-RU" sz="2000" dirty="0"/>
              <a:t> — </a:t>
            </a:r>
            <a:r>
              <a:rPr lang="ru-RU" sz="2000" dirty="0" err="1"/>
              <a:t>наклеювали</a:t>
            </a:r>
            <a:r>
              <a:rPr lang="ru-RU" sz="2000" dirty="0"/>
              <a:t> бороду, </a:t>
            </a:r>
            <a:r>
              <a:rPr lang="ru-RU" sz="2000" dirty="0" err="1"/>
              <a:t>вуса</a:t>
            </a:r>
            <a:r>
              <a:rPr lang="ru-RU" sz="2000" dirty="0"/>
              <a:t>, </a:t>
            </a:r>
            <a:r>
              <a:rPr lang="ru-RU" sz="2000" dirty="0" err="1"/>
              <a:t>розфарбовували</a:t>
            </a:r>
            <a:r>
              <a:rPr lang="ru-RU" sz="2000" dirty="0"/>
              <a:t> </a:t>
            </a:r>
            <a:r>
              <a:rPr lang="ru-RU" sz="2000" dirty="0" err="1"/>
              <a:t>обличчя</a:t>
            </a:r>
            <a:r>
              <a:rPr lang="ru-RU" sz="2000" dirty="0"/>
              <a:t>; на </a:t>
            </a:r>
            <a:r>
              <a:rPr lang="ru-RU" sz="2000" dirty="0" err="1"/>
              <a:t>Масницю</a:t>
            </a:r>
            <a:r>
              <a:rPr lang="ru-RU" sz="2000" dirty="0"/>
              <a:t> — </a:t>
            </a:r>
            <a:r>
              <a:rPr lang="ru-RU" sz="2000" dirty="0" err="1"/>
              <a:t>спалювали</a:t>
            </a:r>
            <a:r>
              <a:rPr lang="ru-RU" sz="2000" dirty="0"/>
              <a:t> </a:t>
            </a:r>
            <a:r>
              <a:rPr lang="ru-RU" sz="2000" dirty="0" err="1"/>
              <a:t>солом'яне</a:t>
            </a:r>
            <a:r>
              <a:rPr lang="ru-RU" sz="2000" dirty="0"/>
              <a:t> </a:t>
            </a:r>
            <a:r>
              <a:rPr lang="ru-RU" sz="2000" dirty="0" err="1"/>
              <a:t>опудало</a:t>
            </a:r>
            <a:r>
              <a:rPr lang="ru-RU" sz="2000" dirty="0"/>
              <a:t>; </a:t>
            </a:r>
            <a:r>
              <a:rPr lang="ru-RU" sz="2000" dirty="0" err="1"/>
              <a:t>улітку</a:t>
            </a:r>
            <a:r>
              <a:rPr lang="ru-RU" sz="2000" dirty="0"/>
              <a:t> топили </a:t>
            </a:r>
            <a:r>
              <a:rPr lang="ru-RU" sz="2000" dirty="0" err="1"/>
              <a:t>уквітчане</a:t>
            </a:r>
            <a:r>
              <a:rPr lang="ru-RU" sz="2000" dirty="0"/>
              <a:t> </a:t>
            </a:r>
            <a:r>
              <a:rPr lang="ru-RU" sz="2000" dirty="0" err="1"/>
              <a:t>стрічками</a:t>
            </a:r>
            <a:r>
              <a:rPr lang="ru-RU" sz="2000" dirty="0"/>
              <a:t> деревце; символом урожаю </a:t>
            </a:r>
            <a:r>
              <a:rPr lang="ru-RU" sz="2000" dirty="0" err="1"/>
              <a:t>був</a:t>
            </a:r>
            <a:r>
              <a:rPr lang="ru-RU" sz="2000" dirty="0"/>
              <a:t> </a:t>
            </a:r>
            <a:r>
              <a:rPr lang="ru-RU" sz="2000" dirty="0" err="1"/>
              <a:t>обжинковий</a:t>
            </a:r>
            <a:r>
              <a:rPr lang="ru-RU" sz="2000" dirty="0"/>
              <a:t> </a:t>
            </a:r>
            <a:r>
              <a:rPr lang="ru-RU" sz="2000" dirty="0" err="1"/>
              <a:t>сніп</a:t>
            </a:r>
            <a:r>
              <a:rPr lang="ru-RU" sz="2000" dirty="0"/>
              <a:t> — </a:t>
            </a:r>
            <a:r>
              <a:rPr lang="ru-RU" sz="2000" dirty="0" err="1"/>
              <a:t>Дідух</a:t>
            </a:r>
            <a:r>
              <a:rPr lang="ru-RU" sz="2000" dirty="0"/>
              <a:t>.</a:t>
            </a:r>
            <a:br>
              <a:rPr lang="ru-RU" sz="2000" dirty="0"/>
            </a:br>
            <a:endParaRPr lang="ru-RU" sz="2000" dirty="0"/>
          </a:p>
        </p:txBody>
      </p:sp>
      <p:pic>
        <p:nvPicPr>
          <p:cNvPr id="5122" name="Picture 2" descr="http://ukraine.ui.ua/content/images/tradizii/didyx.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7984" y="260648"/>
            <a:ext cx="2592288" cy="345638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5124" name="Picture 4" descr="http://14dss.org.ua/images/newspost_images/didyx.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57618" y="3541575"/>
            <a:ext cx="4263437" cy="2943201"/>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a:extLst/>
        </p:spPr>
      </p:pic>
    </p:spTree>
    <p:extLst>
      <p:ext uri="{BB962C8B-B14F-4D97-AF65-F5344CB8AC3E}">
        <p14:creationId xmlns:p14="http://schemas.microsoft.com/office/powerpoint/2010/main" val="114426780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750" tmFilter="0, 0; .2, .5; .8, .5; 1, 0"/>
                                        <p:tgtEl>
                                          <p:spTgt spid="2"/>
                                        </p:tgtEl>
                                      </p:cBhvr>
                                    </p:animEffect>
                                    <p:animScale>
                                      <p:cBhvr>
                                        <p:cTn id="7" dur="375" autoRev="1" fill="hold"/>
                                        <p:tgtEl>
                                          <p:spTgt spid="2"/>
                                        </p:tgtEl>
                                      </p:cBhvr>
                                      <p:by x="105000" y="105000"/>
                                    </p:animScale>
                                  </p:childTnLst>
                                </p:cTn>
                              </p:par>
                            </p:childTnLst>
                          </p:cTn>
                        </p:par>
                        <p:par>
                          <p:cTn id="8" fill="hold">
                            <p:stCondLst>
                              <p:cond delay="750"/>
                            </p:stCondLst>
                            <p:childTnLst>
                              <p:par>
                                <p:cTn id="9" presetID="8" presetClass="emph" presetSubtype="0" fill="hold" nodeType="afterEffect">
                                  <p:stCondLst>
                                    <p:cond delay="0"/>
                                  </p:stCondLst>
                                  <p:childTnLst>
                                    <p:animRot by="21600000">
                                      <p:cBhvr>
                                        <p:cTn id="10" dur="2000" fill="hold"/>
                                        <p:tgtEl>
                                          <p:spTgt spid="5122"/>
                                        </p:tgtEl>
                                        <p:attrNameLst>
                                          <p:attrName>r</p:attrName>
                                        </p:attrNameLst>
                                      </p:cBhvr>
                                    </p:animRot>
                                  </p:childTnLst>
                                </p:cTn>
                              </p:par>
                              <p:par>
                                <p:cTn id="11" presetID="32" presetClass="emph" presetSubtype="0" fill="hold" nodeType="withEffect">
                                  <p:stCondLst>
                                    <p:cond delay="0"/>
                                  </p:stCondLst>
                                  <p:childTnLst>
                                    <p:animRot by="120000">
                                      <p:cBhvr>
                                        <p:cTn id="12" dur="100" fill="hold">
                                          <p:stCondLst>
                                            <p:cond delay="0"/>
                                          </p:stCondLst>
                                        </p:cTn>
                                        <p:tgtEl>
                                          <p:spTgt spid="5124"/>
                                        </p:tgtEl>
                                        <p:attrNameLst>
                                          <p:attrName>r</p:attrName>
                                        </p:attrNameLst>
                                      </p:cBhvr>
                                    </p:animRot>
                                    <p:animRot by="-240000">
                                      <p:cBhvr>
                                        <p:cTn id="13" dur="200" fill="hold">
                                          <p:stCondLst>
                                            <p:cond delay="200"/>
                                          </p:stCondLst>
                                        </p:cTn>
                                        <p:tgtEl>
                                          <p:spTgt spid="5124"/>
                                        </p:tgtEl>
                                        <p:attrNameLst>
                                          <p:attrName>r</p:attrName>
                                        </p:attrNameLst>
                                      </p:cBhvr>
                                    </p:animRot>
                                    <p:animRot by="240000">
                                      <p:cBhvr>
                                        <p:cTn id="14" dur="200" fill="hold">
                                          <p:stCondLst>
                                            <p:cond delay="400"/>
                                          </p:stCondLst>
                                        </p:cTn>
                                        <p:tgtEl>
                                          <p:spTgt spid="5124"/>
                                        </p:tgtEl>
                                        <p:attrNameLst>
                                          <p:attrName>r</p:attrName>
                                        </p:attrNameLst>
                                      </p:cBhvr>
                                    </p:animRot>
                                    <p:animRot by="-240000">
                                      <p:cBhvr>
                                        <p:cTn id="15" dur="200" fill="hold">
                                          <p:stCondLst>
                                            <p:cond delay="600"/>
                                          </p:stCondLst>
                                        </p:cTn>
                                        <p:tgtEl>
                                          <p:spTgt spid="5124"/>
                                        </p:tgtEl>
                                        <p:attrNameLst>
                                          <p:attrName>r</p:attrName>
                                        </p:attrNameLst>
                                      </p:cBhvr>
                                    </p:animRot>
                                    <p:animRot by="120000">
                                      <p:cBhvr>
                                        <p:cTn id="16" dur="200" fill="hold">
                                          <p:stCondLst>
                                            <p:cond delay="800"/>
                                          </p:stCondLst>
                                        </p:cTn>
                                        <p:tgtEl>
                                          <p:spTgt spid="512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afisha.zhitomir.info/system/events/112/original/450933155.jpg?130692227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61" y="2852936"/>
            <a:ext cx="5000625" cy="3324226"/>
          </a:xfrm>
          <a:prstGeom prst="rect">
            <a:avLst/>
          </a:prstGeom>
          <a:noFill/>
          <a:scene3d>
            <a:camera prst="perspectiveContrastingRightFacing"/>
            <a:lightRig rig="threePt" dir="t"/>
          </a:scene3d>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251520" y="188640"/>
            <a:ext cx="8147248" cy="2952328"/>
          </a:xfrm>
        </p:spPr>
        <p:txBody>
          <a:bodyPr>
            <a:normAutofit fontScale="90000"/>
          </a:bodyPr>
          <a:lstStyle/>
          <a:p>
            <a:r>
              <a:rPr lang="ru-RU" sz="2400" dirty="0"/>
              <a:t>Але не </a:t>
            </a:r>
            <a:r>
              <a:rPr lang="ru-RU" sz="2400" dirty="0" err="1"/>
              <a:t>тільки</a:t>
            </a:r>
            <a:r>
              <a:rPr lang="ru-RU" sz="2400" dirty="0"/>
              <a:t> </a:t>
            </a:r>
            <a:r>
              <a:rPr lang="ru-RU" sz="2400" dirty="0" err="1"/>
              <a:t>реквізит</a:t>
            </a:r>
            <a:r>
              <a:rPr lang="ru-RU" sz="2400" dirty="0"/>
              <a:t> (</a:t>
            </a:r>
            <a:r>
              <a:rPr lang="ru-RU" sz="2400" dirty="0" err="1"/>
              <a:t>прообрази</a:t>
            </a:r>
            <a:r>
              <a:rPr lang="ru-RU" sz="2400" dirty="0"/>
              <a:t> </a:t>
            </a:r>
            <a:r>
              <a:rPr lang="ru-RU" sz="2400" dirty="0" err="1"/>
              <a:t>костюмів</a:t>
            </a:r>
            <a:r>
              <a:rPr lang="ru-RU" sz="2400" dirty="0"/>
              <a:t>) </a:t>
            </a:r>
            <a:r>
              <a:rPr lang="ru-RU" sz="2400" dirty="0" err="1"/>
              <a:t>дають</a:t>
            </a:r>
            <a:r>
              <a:rPr lang="ru-RU" sz="2400" dirty="0"/>
              <a:t> нам </a:t>
            </a:r>
            <a:r>
              <a:rPr lang="ru-RU" sz="2400" dirty="0" err="1"/>
              <a:t>можливість</a:t>
            </a:r>
            <a:r>
              <a:rPr lang="ru-RU" sz="2400" dirty="0"/>
              <a:t> </a:t>
            </a:r>
            <a:r>
              <a:rPr lang="ru-RU" sz="2400" dirty="0" err="1"/>
              <a:t>говорити</a:t>
            </a:r>
            <a:r>
              <a:rPr lang="ru-RU" sz="2400" dirty="0"/>
              <a:t> про </a:t>
            </a:r>
            <a:r>
              <a:rPr lang="ru-RU" sz="2400" dirty="0" err="1"/>
              <a:t>прадавній</a:t>
            </a:r>
            <a:r>
              <a:rPr lang="ru-RU" sz="2400" dirty="0"/>
              <a:t> театр. </a:t>
            </a:r>
            <a:r>
              <a:rPr lang="ru-RU" sz="2400" dirty="0" err="1"/>
              <a:t>Адже</a:t>
            </a:r>
            <a:r>
              <a:rPr lang="ru-RU" sz="2400" dirty="0"/>
              <a:t> </a:t>
            </a:r>
            <a:r>
              <a:rPr lang="ru-RU" sz="2400" dirty="0" err="1"/>
              <a:t>навіть</a:t>
            </a:r>
            <a:r>
              <a:rPr lang="ru-RU" sz="2400" dirty="0"/>
              <a:t> у </a:t>
            </a:r>
            <a:r>
              <a:rPr lang="ru-RU" sz="2400" dirty="0" err="1"/>
              <a:t>родинних</a:t>
            </a:r>
            <a:r>
              <a:rPr lang="ru-RU" sz="2400" dirty="0"/>
              <a:t> обрядах </a:t>
            </a:r>
            <a:r>
              <a:rPr lang="ru-RU" sz="2400" dirty="0" err="1"/>
              <a:t>містилися</a:t>
            </a:r>
            <a:r>
              <a:rPr lang="ru-RU" sz="2400" dirty="0"/>
              <a:t> </a:t>
            </a:r>
            <a:r>
              <a:rPr lang="ru-RU" sz="2400" dirty="0" err="1"/>
              <a:t>елементи</a:t>
            </a:r>
            <a:r>
              <a:rPr lang="ru-RU" sz="2400" dirty="0"/>
              <a:t> </a:t>
            </a:r>
            <a:r>
              <a:rPr lang="ru-RU" sz="2400" dirty="0" err="1"/>
              <a:t>акторської</a:t>
            </a:r>
            <a:r>
              <a:rPr lang="ru-RU" sz="2400" dirty="0"/>
              <a:t> </a:t>
            </a:r>
            <a:r>
              <a:rPr lang="ru-RU" sz="2400" dirty="0" err="1"/>
              <a:t>гри</a:t>
            </a:r>
            <a:r>
              <a:rPr lang="ru-RU" sz="2400" dirty="0"/>
              <a:t> — </a:t>
            </a:r>
            <a:r>
              <a:rPr lang="ru-RU" sz="2400" dirty="0" err="1"/>
              <a:t>діалоги</a:t>
            </a:r>
            <a:r>
              <a:rPr lang="ru-RU" sz="2400" dirty="0"/>
              <a:t>, </a:t>
            </a:r>
            <a:r>
              <a:rPr lang="ru-RU" sz="2400" dirty="0" err="1"/>
              <a:t>пантоміма</a:t>
            </a:r>
            <a:r>
              <a:rPr lang="ru-RU" sz="2400" dirty="0"/>
              <a:t>, </a:t>
            </a:r>
            <a:r>
              <a:rPr lang="ru-RU" sz="2400" dirty="0" err="1"/>
              <a:t>міміка</a:t>
            </a:r>
            <a:r>
              <a:rPr lang="ru-RU" sz="2400" dirty="0"/>
              <a:t>, </a:t>
            </a:r>
            <a:r>
              <a:rPr lang="ru-RU" sz="2400" dirty="0" err="1"/>
              <a:t>розподіл</a:t>
            </a:r>
            <a:r>
              <a:rPr lang="ru-RU" sz="2400" dirty="0"/>
              <a:t> ролей (</a:t>
            </a:r>
            <a:r>
              <a:rPr lang="ru-RU" sz="2400" dirty="0" err="1"/>
              <a:t>наприклад</a:t>
            </a:r>
            <a:r>
              <a:rPr lang="ru-RU" sz="2400" dirty="0"/>
              <a:t>, у </a:t>
            </a:r>
            <a:r>
              <a:rPr lang="ru-RU" sz="2400" dirty="0" err="1"/>
              <a:t>весільному</a:t>
            </a:r>
            <a:r>
              <a:rPr lang="ru-RU" sz="2400" dirty="0"/>
              <a:t> </a:t>
            </a:r>
            <a:r>
              <a:rPr lang="ru-RU" sz="2400" dirty="0" err="1"/>
              <a:t>обряді</a:t>
            </a:r>
            <a:r>
              <a:rPr lang="ru-RU" sz="2400" dirty="0"/>
              <a:t> </a:t>
            </a:r>
            <a:r>
              <a:rPr lang="ru-RU" sz="2400" dirty="0" err="1"/>
              <a:t>суворо</a:t>
            </a:r>
            <a:r>
              <a:rPr lang="ru-RU" sz="2400" dirty="0"/>
              <a:t> </a:t>
            </a:r>
            <a:r>
              <a:rPr lang="ru-RU" sz="2400" dirty="0" err="1"/>
              <a:t>дотримувалися</a:t>
            </a:r>
            <a:r>
              <a:rPr lang="ru-RU" sz="2400" dirty="0"/>
              <a:t> </a:t>
            </a:r>
            <a:r>
              <a:rPr lang="ru-RU" sz="2400" dirty="0" err="1"/>
              <a:t>послідовності</a:t>
            </a:r>
            <a:r>
              <a:rPr lang="ru-RU" sz="2400" dirty="0"/>
              <a:t> </a:t>
            </a:r>
            <a:r>
              <a:rPr lang="ru-RU" sz="2400" dirty="0" err="1"/>
              <a:t>дій</a:t>
            </a:r>
            <a:r>
              <a:rPr lang="ru-RU" sz="2400" dirty="0"/>
              <a:t> — </a:t>
            </a:r>
            <a:r>
              <a:rPr lang="ru-RU" sz="2400" dirty="0" err="1"/>
              <a:t>сватання</a:t>
            </a:r>
            <a:r>
              <a:rPr lang="ru-RU" sz="2400" dirty="0"/>
              <a:t>, </a:t>
            </a:r>
            <a:r>
              <a:rPr lang="ru-RU" sz="2400" dirty="0" err="1"/>
              <a:t>заручини</a:t>
            </a:r>
            <a:r>
              <a:rPr lang="ru-RU" sz="2400" dirty="0"/>
              <a:t>, </a:t>
            </a:r>
            <a:r>
              <a:rPr lang="ru-RU" sz="2400" dirty="0" err="1"/>
              <a:t>весілля</a:t>
            </a:r>
            <a:r>
              <a:rPr lang="ru-RU" sz="2400" dirty="0"/>
              <a:t>, а </a:t>
            </a:r>
            <a:r>
              <a:rPr lang="ru-RU" sz="2400" dirty="0" err="1"/>
              <a:t>учасники</a:t>
            </a:r>
            <a:r>
              <a:rPr lang="ru-RU" sz="2400" dirty="0"/>
              <a:t> </a:t>
            </a:r>
            <a:r>
              <a:rPr lang="ru-RU" sz="2400" dirty="0" err="1"/>
              <a:t>цього</a:t>
            </a:r>
            <a:r>
              <a:rPr lang="ru-RU" sz="2400" dirty="0"/>
              <a:t> </a:t>
            </a:r>
            <a:r>
              <a:rPr lang="ru-RU" sz="2400" dirty="0" err="1"/>
              <a:t>процесу</a:t>
            </a:r>
            <a:r>
              <a:rPr lang="ru-RU" sz="2400" dirty="0"/>
              <a:t> </a:t>
            </a:r>
            <a:r>
              <a:rPr lang="ru-RU" sz="2400" dirty="0" err="1"/>
              <a:t>діяли</a:t>
            </a:r>
            <a:r>
              <a:rPr lang="ru-RU" sz="2400" dirty="0"/>
              <a:t>, як </a:t>
            </a:r>
            <a:r>
              <a:rPr lang="ru-RU" sz="2400" dirty="0" err="1"/>
              <a:t>під</a:t>
            </a:r>
            <a:r>
              <a:rPr lang="ru-RU" sz="2400" dirty="0"/>
              <a:t> час </a:t>
            </a:r>
            <a:r>
              <a:rPr lang="ru-RU" sz="2400" dirty="0" err="1"/>
              <a:t>театралізованого</a:t>
            </a:r>
            <a:r>
              <a:rPr lang="ru-RU" sz="2400" dirty="0"/>
              <a:t> </a:t>
            </a:r>
            <a:r>
              <a:rPr lang="ru-RU" sz="2400" dirty="0" err="1"/>
              <a:t>дійства</a:t>
            </a:r>
            <a:r>
              <a:rPr lang="ru-RU" sz="2400" dirty="0"/>
              <a:t>,— за сюжетом).</a:t>
            </a:r>
            <a:br>
              <a:rPr lang="ru-RU" sz="2400" dirty="0"/>
            </a:br>
            <a:endParaRPr lang="ru-RU" sz="2400" dirty="0"/>
          </a:p>
        </p:txBody>
      </p:sp>
      <p:pic>
        <p:nvPicPr>
          <p:cNvPr id="6148" name="Picture 4" descr="http://blog.tamada-svadba.kiev.ua/wp-content/uploads/2011/11/ukrainske-vesilly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7944" y="2801415"/>
            <a:ext cx="4748817" cy="3168352"/>
          </a:xfrm>
          <a:prstGeom prst="rect">
            <a:avLst/>
          </a:prstGeom>
          <a:noFill/>
          <a:scene3d>
            <a:camera prst="perspectiveHeroicExtremeLeftFacing"/>
            <a:lightRig rig="threePt" dir="t"/>
          </a:scene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97330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21" presetClass="entr" presetSubtype="1" fill="hold" nodeType="afterEffect">
                                  <p:stCondLst>
                                    <p:cond delay="0"/>
                                  </p:stCondLst>
                                  <p:childTnLst>
                                    <p:set>
                                      <p:cBhvr>
                                        <p:cTn id="10" dur="1" fill="hold">
                                          <p:stCondLst>
                                            <p:cond delay="0"/>
                                          </p:stCondLst>
                                        </p:cTn>
                                        <p:tgtEl>
                                          <p:spTgt spid="6146"/>
                                        </p:tgtEl>
                                        <p:attrNameLst>
                                          <p:attrName>style.visibility</p:attrName>
                                        </p:attrNameLst>
                                      </p:cBhvr>
                                      <p:to>
                                        <p:strVal val="visible"/>
                                      </p:to>
                                    </p:set>
                                    <p:animEffect transition="in" filter="wheel(1)">
                                      <p:cBhvr>
                                        <p:cTn id="11" dur="2000"/>
                                        <p:tgtEl>
                                          <p:spTgt spid="6146"/>
                                        </p:tgtEl>
                                      </p:cBhvr>
                                    </p:animEffect>
                                  </p:childTnLst>
                                </p:cTn>
                              </p:par>
                            </p:childTnLst>
                          </p:cTn>
                        </p:par>
                        <p:par>
                          <p:cTn id="12" fill="hold">
                            <p:stCondLst>
                              <p:cond delay="2500"/>
                            </p:stCondLst>
                            <p:childTnLst>
                              <p:par>
                                <p:cTn id="13" presetID="21" presetClass="entr" presetSubtype="1" fill="hold" nodeType="afterEffect">
                                  <p:stCondLst>
                                    <p:cond delay="0"/>
                                  </p:stCondLst>
                                  <p:childTnLst>
                                    <p:set>
                                      <p:cBhvr>
                                        <p:cTn id="14" dur="1" fill="hold">
                                          <p:stCondLst>
                                            <p:cond delay="0"/>
                                          </p:stCondLst>
                                        </p:cTn>
                                        <p:tgtEl>
                                          <p:spTgt spid="6148"/>
                                        </p:tgtEl>
                                        <p:attrNameLst>
                                          <p:attrName>style.visibility</p:attrName>
                                        </p:attrNameLst>
                                      </p:cBhvr>
                                      <p:to>
                                        <p:strVal val="visible"/>
                                      </p:to>
                                    </p:set>
                                    <p:animEffect transition="in" filter="wheel(1)">
                                      <p:cBhvr>
                                        <p:cTn id="15" dur="20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half" idx="1"/>
          </p:nvPr>
        </p:nvSpPr>
        <p:spPr>
          <a:xfrm>
            <a:off x="251520" y="188640"/>
            <a:ext cx="8435280" cy="1512168"/>
          </a:xfrm>
        </p:spPr>
        <p:style>
          <a:lnRef idx="1">
            <a:schemeClr val="accent5"/>
          </a:lnRef>
          <a:fillRef idx="2">
            <a:schemeClr val="accent5"/>
          </a:fillRef>
          <a:effectRef idx="1">
            <a:schemeClr val="accent5"/>
          </a:effectRef>
          <a:fontRef idx="minor">
            <a:schemeClr val="dk1"/>
          </a:fontRef>
        </p:style>
        <p:txBody>
          <a:bodyPr>
            <a:normAutofit fontScale="77500" lnSpcReduction="20000"/>
          </a:bodyPr>
          <a:lstStyle/>
          <a:p>
            <a:r>
              <a:rPr lang="ru-RU" dirty="0" err="1"/>
              <a:t>Театральність</a:t>
            </a:r>
            <a:r>
              <a:rPr lang="ru-RU" dirty="0"/>
              <a:t> </a:t>
            </a:r>
            <a:r>
              <a:rPr lang="ru-RU" dirty="0" err="1"/>
              <a:t>була</a:t>
            </a:r>
            <a:r>
              <a:rPr lang="ru-RU" dirty="0"/>
              <a:t> </a:t>
            </a:r>
            <a:r>
              <a:rPr lang="ru-RU" dirty="0" err="1"/>
              <a:t>невід'ємною</a:t>
            </a:r>
            <a:r>
              <a:rPr lang="ru-RU" dirty="0"/>
              <a:t> </a:t>
            </a:r>
            <a:r>
              <a:rPr lang="ru-RU" dirty="0" err="1"/>
              <a:t>складовою</a:t>
            </a:r>
            <a:r>
              <a:rPr lang="ru-RU" dirty="0"/>
              <a:t> </a:t>
            </a:r>
            <a:r>
              <a:rPr lang="ru-RU" dirty="0" err="1"/>
              <a:t>народних</a:t>
            </a:r>
            <a:r>
              <a:rPr lang="ru-RU" dirty="0"/>
              <a:t> </a:t>
            </a:r>
            <a:r>
              <a:rPr lang="ru-RU" dirty="0" err="1"/>
              <a:t>ігор</a:t>
            </a:r>
            <a:r>
              <a:rPr lang="ru-RU" dirty="0"/>
              <a:t>. Так, народна </a:t>
            </a:r>
            <a:r>
              <a:rPr lang="ru-RU" dirty="0" err="1"/>
              <a:t>гра-вистава</a:t>
            </a:r>
            <a:r>
              <a:rPr lang="ru-RU" dirty="0"/>
              <a:t> «Коза» </a:t>
            </a:r>
            <a:r>
              <a:rPr lang="ru-RU" dirty="0" err="1"/>
              <a:t>бере</a:t>
            </a:r>
            <a:r>
              <a:rPr lang="ru-RU" dirty="0"/>
              <a:t> </a:t>
            </a:r>
            <a:r>
              <a:rPr lang="ru-RU" dirty="0" err="1"/>
              <a:t>свій</a:t>
            </a:r>
            <a:r>
              <a:rPr lang="ru-RU" dirty="0"/>
              <a:t> початок в </a:t>
            </a:r>
            <a:r>
              <a:rPr lang="ru-RU" dirty="0" err="1"/>
              <a:t>язичницькій</a:t>
            </a:r>
            <a:r>
              <a:rPr lang="ru-RU" dirty="0"/>
              <a:t> </a:t>
            </a:r>
            <a:r>
              <a:rPr lang="ru-RU" dirty="0" err="1"/>
              <a:t>обрядовості</a:t>
            </a:r>
            <a:r>
              <a:rPr lang="ru-RU" dirty="0"/>
              <a:t> (ритуально-</a:t>
            </a:r>
            <a:r>
              <a:rPr lang="ru-RU" dirty="0" err="1"/>
              <a:t>магічний</a:t>
            </a:r>
            <a:r>
              <a:rPr lang="ru-RU" dirty="0"/>
              <a:t> </a:t>
            </a:r>
            <a:r>
              <a:rPr lang="ru-RU" dirty="0" err="1"/>
              <a:t>звичай</a:t>
            </a:r>
            <a:r>
              <a:rPr lang="ru-RU" dirty="0"/>
              <a:t> «</a:t>
            </a:r>
            <a:r>
              <a:rPr lang="ru-RU" dirty="0" err="1"/>
              <a:t>водити</a:t>
            </a:r>
            <a:r>
              <a:rPr lang="ru-RU" dirty="0"/>
              <a:t> козу» </a:t>
            </a:r>
            <a:r>
              <a:rPr lang="ru-RU" dirty="0" err="1"/>
              <a:t>був</a:t>
            </a:r>
            <a:r>
              <a:rPr lang="ru-RU" dirty="0"/>
              <a:t> </a:t>
            </a:r>
            <a:r>
              <a:rPr lang="ru-RU" dirty="0" err="1"/>
              <a:t>здавна</a:t>
            </a:r>
            <a:r>
              <a:rPr lang="ru-RU" dirty="0"/>
              <a:t> </a:t>
            </a:r>
            <a:r>
              <a:rPr lang="ru-RU" dirty="0" err="1"/>
              <a:t>поширений</a:t>
            </a:r>
            <a:r>
              <a:rPr lang="ru-RU" dirty="0"/>
              <a:t> на </a:t>
            </a:r>
            <a:r>
              <a:rPr lang="ru-RU" dirty="0" err="1"/>
              <a:t>українських</a:t>
            </a:r>
            <a:r>
              <a:rPr lang="ru-RU" dirty="0"/>
              <a:t> землях).</a:t>
            </a:r>
          </a:p>
        </p:txBody>
      </p:sp>
      <p:sp>
        <p:nvSpPr>
          <p:cNvPr id="4" name="Объект 3"/>
          <p:cNvSpPr>
            <a:spLocks noGrp="1"/>
          </p:cNvSpPr>
          <p:nvPr>
            <p:ph sz="half" idx="2"/>
          </p:nvPr>
        </p:nvSpPr>
        <p:spPr>
          <a:xfrm>
            <a:off x="395534" y="4725806"/>
            <a:ext cx="8008567" cy="1872208"/>
          </a:xfrm>
        </p:spPr>
        <p:style>
          <a:lnRef idx="1">
            <a:schemeClr val="accent2"/>
          </a:lnRef>
          <a:fillRef idx="2">
            <a:schemeClr val="accent2"/>
          </a:fillRef>
          <a:effectRef idx="1">
            <a:schemeClr val="accent2"/>
          </a:effectRef>
          <a:fontRef idx="minor">
            <a:schemeClr val="dk1"/>
          </a:fontRef>
        </p:style>
        <p:txBody>
          <a:bodyPr>
            <a:normAutofit fontScale="77500" lnSpcReduction="20000"/>
          </a:bodyPr>
          <a:lstStyle/>
          <a:p>
            <a:r>
              <a:rPr lang="ru-RU" dirty="0" err="1"/>
              <a:t>Це</a:t>
            </a:r>
            <a:r>
              <a:rPr lang="ru-RU" dirty="0"/>
              <a:t> є </a:t>
            </a:r>
            <a:r>
              <a:rPr lang="ru-RU" dirty="0" err="1"/>
              <a:t>документальним</a:t>
            </a:r>
            <a:r>
              <a:rPr lang="ru-RU" dirty="0"/>
              <a:t> </a:t>
            </a:r>
            <a:r>
              <a:rPr lang="ru-RU" dirty="0" err="1"/>
              <a:t>доказом</a:t>
            </a:r>
            <a:r>
              <a:rPr lang="ru-RU" dirty="0"/>
              <a:t> </a:t>
            </a:r>
            <a:r>
              <a:rPr lang="ru-RU" dirty="0" err="1"/>
              <a:t>аутентичної</a:t>
            </a:r>
            <a:r>
              <a:rPr lang="ru-RU" dirty="0"/>
              <a:t> </a:t>
            </a:r>
            <a:r>
              <a:rPr lang="ru-RU" dirty="0" err="1"/>
              <a:t>оригінальності</a:t>
            </a:r>
            <a:r>
              <a:rPr lang="ru-RU" dirty="0"/>
              <a:t> </a:t>
            </a:r>
            <a:r>
              <a:rPr lang="ru-RU" dirty="0" err="1"/>
              <a:t>явища</a:t>
            </a:r>
            <a:r>
              <a:rPr lang="ru-RU" dirty="0"/>
              <a:t> </a:t>
            </a:r>
            <a:r>
              <a:rPr lang="ru-RU" dirty="0" err="1"/>
              <a:t>української</a:t>
            </a:r>
            <a:r>
              <a:rPr lang="ru-RU" dirty="0"/>
              <a:t> </a:t>
            </a:r>
            <a:r>
              <a:rPr lang="ru-RU" dirty="0" err="1"/>
              <a:t>народної</a:t>
            </a:r>
            <a:r>
              <a:rPr lang="ru-RU" dirty="0"/>
              <a:t> </a:t>
            </a:r>
            <a:r>
              <a:rPr lang="ru-RU" dirty="0" err="1"/>
              <a:t>драми</a:t>
            </a:r>
            <a:r>
              <a:rPr lang="ru-RU" dirty="0"/>
              <a:t> і того, </a:t>
            </a:r>
            <a:r>
              <a:rPr lang="ru-RU" dirty="0" err="1"/>
              <a:t>що</a:t>
            </a:r>
            <a:r>
              <a:rPr lang="ru-RU" dirty="0"/>
              <a:t> </a:t>
            </a:r>
            <a:r>
              <a:rPr lang="ru-RU" dirty="0" err="1"/>
              <a:t>українська</a:t>
            </a:r>
            <a:r>
              <a:rPr lang="ru-RU" dirty="0"/>
              <a:t> </a:t>
            </a:r>
            <a:r>
              <a:rPr lang="ru-RU" dirty="0" err="1"/>
              <a:t>сценічна</a:t>
            </a:r>
            <a:r>
              <a:rPr lang="ru-RU" dirty="0"/>
              <a:t> </a:t>
            </a:r>
            <a:r>
              <a:rPr lang="ru-RU" dirty="0" err="1"/>
              <a:t>традиція</a:t>
            </a:r>
            <a:r>
              <a:rPr lang="ru-RU" dirty="0"/>
              <a:t> не </a:t>
            </a:r>
            <a:r>
              <a:rPr lang="ru-RU" dirty="0" err="1"/>
              <a:t>лише</a:t>
            </a:r>
            <a:r>
              <a:rPr lang="ru-RU" dirty="0"/>
              <a:t> не </a:t>
            </a:r>
            <a:r>
              <a:rPr lang="ru-RU" dirty="0" err="1"/>
              <a:t>переривалася</a:t>
            </a:r>
            <a:r>
              <a:rPr lang="ru-RU" dirty="0"/>
              <a:t>, але й </a:t>
            </a:r>
            <a:r>
              <a:rPr lang="ru-RU" dirty="0" err="1"/>
              <a:t>органічно</a:t>
            </a:r>
            <a:r>
              <a:rPr lang="ru-RU" dirty="0"/>
              <a:t> </a:t>
            </a:r>
            <a:r>
              <a:rPr lang="ru-RU" dirty="0" err="1"/>
              <a:t>розвивалася</a:t>
            </a:r>
            <a:r>
              <a:rPr lang="ru-RU" dirty="0"/>
              <a:t> </a:t>
            </a:r>
            <a:r>
              <a:rPr lang="ru-RU" dirty="0" err="1"/>
              <a:t>паралельно</a:t>
            </a:r>
            <a:r>
              <a:rPr lang="ru-RU" dirty="0"/>
              <a:t> з </a:t>
            </a:r>
            <a:r>
              <a:rPr lang="ru-RU" dirty="0" err="1"/>
              <a:t>видовищними</a:t>
            </a:r>
            <a:r>
              <a:rPr lang="ru-RU" dirty="0"/>
              <a:t> </a:t>
            </a:r>
            <a:r>
              <a:rPr lang="ru-RU" dirty="0" err="1"/>
              <a:t>мистецтвами</a:t>
            </a:r>
            <a:r>
              <a:rPr lang="ru-RU" dirty="0"/>
              <a:t> </a:t>
            </a:r>
            <a:r>
              <a:rPr lang="ru-RU" dirty="0" err="1" smtClean="0"/>
              <a:t>інших</a:t>
            </a:r>
            <a:r>
              <a:rPr lang="ru-RU" dirty="0" smtClean="0"/>
              <a:t> </a:t>
            </a:r>
            <a:r>
              <a:rPr lang="ru-RU" dirty="0" err="1"/>
              <a:t>європейських</a:t>
            </a:r>
            <a:r>
              <a:rPr lang="ru-RU" dirty="0"/>
              <a:t> </a:t>
            </a:r>
            <a:r>
              <a:rPr lang="ru-RU" dirty="0" err="1"/>
              <a:t>країн</a:t>
            </a:r>
            <a:r>
              <a:rPr lang="ru-RU" dirty="0"/>
              <a:t>.</a:t>
            </a:r>
          </a:p>
          <a:p>
            <a:endParaRPr lang="ru-RU" dirty="0"/>
          </a:p>
        </p:txBody>
      </p:sp>
      <p:pic>
        <p:nvPicPr>
          <p:cNvPr id="7170" name="Picture 2" descr="http://school99.edu.kh.ua/files2/images/2010-2011/2011-2012/%D0%9D%D0%BE%D0%B2%D0%B8%D0%BD%D0%B8/P1130150.JPG?size=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230377">
            <a:off x="523804" y="1806816"/>
            <a:ext cx="3456384" cy="257657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7172" name="Picture 4" descr="http://dity.odb.te.ua/userfiles/0_6806_f239f38d_L(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740233">
            <a:off x="4716016" y="1737003"/>
            <a:ext cx="3688085" cy="260335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5089774"/>
      </p:ext>
    </p:extLst>
  </p:cSld>
  <p:clrMapOvr>
    <a:masterClrMapping/>
  </p:clrMapOvr>
  <mc:AlternateContent xmlns:mc="http://schemas.openxmlformats.org/markup-compatibility/2006" xmlns:p14="http://schemas.microsoft.com/office/powerpoint/2010/main">
    <mc:Choice Requires="p14">
      <p:transition spd="slow" p14:dur="1250">
        <p:wheel spokes="1"/>
      </p:transition>
    </mc:Choice>
    <mc:Fallback xmlns="">
      <p:transition spd="slow">
        <p:wheel spokes="1"/>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890666"/>
          </a:xfrm>
        </p:spPr>
        <p:txBody>
          <a:bodyPr>
            <a:normAutofit/>
          </a:bodyPr>
          <a:lstStyle/>
          <a:p>
            <a:r>
              <a:rPr lang="ru-RU" sz="1800" dirty="0"/>
              <a:t>За </a:t>
            </a:r>
            <a:r>
              <a:rPr lang="ru-RU" sz="1800" dirty="0" err="1"/>
              <a:t>часів</a:t>
            </a:r>
            <a:r>
              <a:rPr lang="ru-RU" sz="1800" dirty="0"/>
              <a:t> </a:t>
            </a:r>
            <a:r>
              <a:rPr lang="ru-RU" sz="1800" dirty="0" err="1"/>
              <a:t>Київської</a:t>
            </a:r>
            <a:r>
              <a:rPr lang="ru-RU" sz="1800" dirty="0"/>
              <a:t> </a:t>
            </a:r>
            <a:r>
              <a:rPr lang="ru-RU" sz="1800" dirty="0" err="1"/>
              <a:t>Русі</a:t>
            </a:r>
            <a:r>
              <a:rPr lang="ru-RU" sz="1800" dirty="0"/>
              <a:t> </a:t>
            </a:r>
            <a:r>
              <a:rPr lang="ru-RU" sz="1800" dirty="0" err="1"/>
              <a:t>театральне</a:t>
            </a:r>
            <a:r>
              <a:rPr lang="ru-RU" sz="1800" dirty="0"/>
              <a:t> </a:t>
            </a:r>
            <a:r>
              <a:rPr lang="ru-RU" sz="1800" dirty="0" err="1"/>
              <a:t>мистецтво</a:t>
            </a:r>
            <a:r>
              <a:rPr lang="ru-RU" sz="1800" dirty="0"/>
              <a:t> </a:t>
            </a:r>
            <a:r>
              <a:rPr lang="ru-RU" sz="1800" dirty="0" err="1"/>
              <a:t>втілювалося</a:t>
            </a:r>
            <a:r>
              <a:rPr lang="ru-RU" sz="1800" dirty="0"/>
              <a:t> не </a:t>
            </a:r>
            <a:r>
              <a:rPr lang="ru-RU" sz="1800" dirty="0" err="1"/>
              <a:t>тільки</a:t>
            </a:r>
            <a:r>
              <a:rPr lang="ru-RU" sz="1800" dirty="0"/>
              <a:t> в народному, але й у княжому (дружинному) </a:t>
            </a:r>
            <a:r>
              <a:rPr lang="ru-RU" sz="1800" dirty="0" err="1"/>
              <a:t>театрі</a:t>
            </a:r>
            <a:r>
              <a:rPr lang="ru-RU" sz="1800" dirty="0"/>
              <a:t>. Основою княжого театру </a:t>
            </a:r>
            <a:r>
              <a:rPr lang="ru-RU" sz="1800" dirty="0" err="1"/>
              <a:t>були</a:t>
            </a:r>
            <a:r>
              <a:rPr lang="ru-RU" sz="1800" dirty="0"/>
              <a:t> </a:t>
            </a:r>
            <a:r>
              <a:rPr lang="ru-RU" sz="1800" dirty="0" err="1"/>
              <a:t>виконавці</a:t>
            </a:r>
            <a:r>
              <a:rPr lang="ru-RU" sz="1800" dirty="0"/>
              <a:t> сценок — </a:t>
            </a:r>
            <a:r>
              <a:rPr lang="ru-RU" sz="1800" dirty="0" err="1"/>
              <a:t>актори</a:t>
            </a:r>
            <a:r>
              <a:rPr lang="ru-RU" sz="1800" dirty="0"/>
              <a:t> — скоморохи та </a:t>
            </a:r>
            <a:r>
              <a:rPr lang="ru-RU" sz="1800" dirty="0" err="1"/>
              <a:t>шпільмани</a:t>
            </a:r>
            <a:r>
              <a:rPr lang="ru-RU" sz="1800" dirty="0"/>
              <a:t> (</a:t>
            </a:r>
            <a:r>
              <a:rPr lang="ru-RU" sz="1800" dirty="0" err="1"/>
              <a:t>елемент</a:t>
            </a:r>
            <a:r>
              <a:rPr lang="ru-RU" sz="1800" dirty="0"/>
              <a:t>, </a:t>
            </a:r>
            <a:r>
              <a:rPr lang="ru-RU" sz="1800" dirty="0" err="1"/>
              <a:t>запозичений</a:t>
            </a:r>
            <a:r>
              <a:rPr lang="ru-RU" sz="1800" dirty="0"/>
              <a:t> у </a:t>
            </a:r>
            <a:r>
              <a:rPr lang="ru-RU" sz="1800" dirty="0" err="1"/>
              <a:t>Німеччині</a:t>
            </a:r>
            <a:r>
              <a:rPr lang="ru-RU" sz="1800" dirty="0"/>
              <a:t> </a:t>
            </a:r>
            <a:r>
              <a:rPr lang="ru-RU" sz="1800" dirty="0" err="1"/>
              <a:t>чи</a:t>
            </a:r>
            <a:r>
              <a:rPr lang="ru-RU" sz="1800" dirty="0"/>
              <a:t> </a:t>
            </a:r>
            <a:r>
              <a:rPr lang="ru-RU" sz="1800" dirty="0" err="1"/>
              <a:t>Візантії</a:t>
            </a:r>
            <a:r>
              <a:rPr lang="ru-RU" sz="1800" dirty="0"/>
              <a:t>), </a:t>
            </a:r>
            <a:r>
              <a:rPr lang="ru-RU" sz="1800" dirty="0" err="1"/>
              <a:t>які</a:t>
            </a:r>
            <a:r>
              <a:rPr lang="ru-RU" sz="1800" dirty="0"/>
              <a:t> </a:t>
            </a:r>
            <a:r>
              <a:rPr lang="ru-RU" sz="1800" dirty="0" err="1"/>
              <a:t>водночас</a:t>
            </a:r>
            <a:r>
              <a:rPr lang="ru-RU" sz="1800" dirty="0"/>
              <a:t> </a:t>
            </a:r>
            <a:r>
              <a:rPr lang="ru-RU" sz="1800" dirty="0" err="1"/>
              <a:t>були</a:t>
            </a:r>
            <a:r>
              <a:rPr lang="ru-RU" sz="1800" dirty="0"/>
              <a:t> і </a:t>
            </a:r>
            <a:r>
              <a:rPr lang="ru-RU" sz="1800" dirty="0" err="1"/>
              <a:t>співаками</a:t>
            </a:r>
            <a:r>
              <a:rPr lang="ru-RU" sz="1800" dirty="0"/>
              <a:t>, і </a:t>
            </a:r>
            <a:r>
              <a:rPr lang="ru-RU" sz="1800" dirty="0" err="1"/>
              <a:t>танцюристами</a:t>
            </a:r>
            <a:r>
              <a:rPr lang="ru-RU" sz="1800" dirty="0"/>
              <a:t>, і </a:t>
            </a:r>
            <a:r>
              <a:rPr lang="ru-RU" sz="1800" dirty="0" err="1"/>
              <a:t>дресирувальниками</a:t>
            </a:r>
            <a:r>
              <a:rPr lang="ru-RU" sz="1800" dirty="0"/>
              <a:t>, і акробатами, і </a:t>
            </a:r>
            <a:r>
              <a:rPr lang="ru-RU" sz="1800" dirty="0" err="1"/>
              <a:t>музиками</a:t>
            </a:r>
            <a:r>
              <a:rPr lang="ru-RU" sz="1800" dirty="0"/>
              <a:t>. </a:t>
            </a:r>
            <a:r>
              <a:rPr lang="ru-RU" sz="1800" dirty="0" err="1"/>
              <a:t>їх</a:t>
            </a:r>
            <a:r>
              <a:rPr lang="ru-RU" sz="1800" dirty="0"/>
              <a:t> </a:t>
            </a:r>
            <a:r>
              <a:rPr lang="ru-RU" sz="1800" dirty="0" err="1"/>
              <a:t>появу</a:t>
            </a:r>
            <a:r>
              <a:rPr lang="ru-RU" sz="1800" dirty="0"/>
              <a:t> у </a:t>
            </a:r>
            <a:r>
              <a:rPr lang="ru-RU" sz="1800" dirty="0" err="1"/>
              <a:t>Києві</a:t>
            </a:r>
            <a:r>
              <a:rPr lang="ru-RU" sz="1800" dirty="0"/>
              <a:t> </a:t>
            </a:r>
            <a:r>
              <a:rPr lang="ru-RU" sz="1800" dirty="0" err="1"/>
              <a:t>датують</a:t>
            </a:r>
            <a:r>
              <a:rPr lang="ru-RU" sz="1800" dirty="0"/>
              <a:t> </a:t>
            </a:r>
            <a:r>
              <a:rPr lang="ru-RU" sz="1800" dirty="0" err="1" smtClean="0"/>
              <a:t>приблизно</a:t>
            </a:r>
            <a:r>
              <a:rPr lang="ru-RU" sz="1800" dirty="0" smtClean="0"/>
              <a:t> </a:t>
            </a:r>
            <a:r>
              <a:rPr lang="ru-RU" sz="1800" dirty="0"/>
              <a:t>серединою XI ст. Вони брали участь у </a:t>
            </a:r>
            <a:r>
              <a:rPr lang="ru-RU" sz="1800" dirty="0" err="1"/>
              <a:t>всіх</a:t>
            </a:r>
            <a:r>
              <a:rPr lang="ru-RU" sz="1800" dirty="0"/>
              <a:t> </a:t>
            </a:r>
            <a:r>
              <a:rPr lang="ru-RU" sz="1800" dirty="0" err="1"/>
              <a:t>народних</a:t>
            </a:r>
            <a:r>
              <a:rPr lang="ru-RU" sz="1800" dirty="0"/>
              <a:t> </a:t>
            </a:r>
            <a:r>
              <a:rPr lang="ru-RU" sz="1800" dirty="0" err="1"/>
              <a:t>святах</a:t>
            </a:r>
            <a:r>
              <a:rPr lang="ru-RU" sz="1800" dirty="0"/>
              <a:t>, </a:t>
            </a:r>
            <a:r>
              <a:rPr lang="ru-RU" sz="1800" dirty="0" err="1"/>
              <a:t>обрядових</a:t>
            </a:r>
            <a:r>
              <a:rPr lang="ru-RU" sz="1800" dirty="0"/>
              <a:t> </a:t>
            </a:r>
            <a:r>
              <a:rPr lang="ru-RU" sz="1800" dirty="0" err="1"/>
              <a:t>діях</a:t>
            </a:r>
            <a:r>
              <a:rPr lang="ru-RU" sz="1800" dirty="0"/>
              <a:t>.</a:t>
            </a:r>
          </a:p>
        </p:txBody>
      </p:sp>
      <p:pic>
        <p:nvPicPr>
          <p:cNvPr id="8194" name="Picture 2" descr="http://www.slav-seti.ru/wp-content/uploads/2010/01/skoromohi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314917">
            <a:off x="401351" y="277780"/>
            <a:ext cx="4195377" cy="309059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8196" name="Picture 4" descr="http://www.buttia.kiev.ua/foto/Koncerty/detalise/Kyjvs'ka_Rus'_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873426">
            <a:off x="4385998" y="934632"/>
            <a:ext cx="3973068" cy="276716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5142476"/>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260648"/>
            <a:ext cx="8496944" cy="2520280"/>
          </a:xfrm>
        </p:spPr>
        <p:txBody>
          <a:bodyPr>
            <a:normAutofit fontScale="90000"/>
          </a:bodyPr>
          <a:lstStyle/>
          <a:p>
            <a:r>
              <a:rPr lang="ru-RU" sz="2000" dirty="0" err="1"/>
              <a:t>Багато</a:t>
            </a:r>
            <a:r>
              <a:rPr lang="ru-RU" sz="2000" dirty="0"/>
              <a:t> </a:t>
            </a:r>
            <a:r>
              <a:rPr lang="ru-RU" sz="2000" dirty="0" err="1"/>
              <a:t>скоморохів</a:t>
            </a:r>
            <a:r>
              <a:rPr lang="ru-RU" sz="2000" dirty="0"/>
              <a:t> </a:t>
            </a:r>
            <a:r>
              <a:rPr lang="ru-RU" sz="2000" dirty="0" err="1"/>
              <a:t>постійно</a:t>
            </a:r>
            <a:r>
              <a:rPr lang="ru-RU" sz="2000" dirty="0"/>
              <a:t> жили при дворах </a:t>
            </a:r>
            <a:r>
              <a:rPr lang="ru-RU" sz="2000" dirty="0" err="1"/>
              <a:t>князів</a:t>
            </a:r>
            <a:r>
              <a:rPr lang="ru-RU" sz="2000" dirty="0"/>
              <a:t>, </a:t>
            </a:r>
            <a:r>
              <a:rPr lang="ru-RU" sz="2000" dirty="0" err="1"/>
              <a:t>потішали</a:t>
            </a:r>
            <a:r>
              <a:rPr lang="ru-RU" sz="2000" dirty="0"/>
              <a:t> </a:t>
            </a:r>
            <a:r>
              <a:rPr lang="ru-RU" sz="2000" dirty="0" err="1"/>
              <a:t>глядачів</a:t>
            </a:r>
            <a:r>
              <a:rPr lang="ru-RU" sz="2000" dirty="0"/>
              <a:t> </a:t>
            </a:r>
            <a:r>
              <a:rPr lang="ru-RU" sz="2000" dirty="0" err="1"/>
              <a:t>веселими</a:t>
            </a:r>
            <a:r>
              <a:rPr lang="ru-RU" sz="2000" dirty="0"/>
              <a:t> </a:t>
            </a:r>
            <a:r>
              <a:rPr lang="ru-RU" sz="2000" dirty="0" err="1"/>
              <a:t>виставами</a:t>
            </a:r>
            <a:r>
              <a:rPr lang="ru-RU" sz="2000" dirty="0"/>
              <a:t>, де </a:t>
            </a:r>
            <a:r>
              <a:rPr lang="ru-RU" sz="2000" dirty="0" err="1"/>
              <a:t>кожен</a:t>
            </a:r>
            <a:r>
              <a:rPr lang="ru-RU" sz="2000" dirty="0"/>
              <a:t> </a:t>
            </a:r>
            <a:r>
              <a:rPr lang="ru-RU" sz="2000" dirty="0" err="1"/>
              <a:t>із</a:t>
            </a:r>
            <a:r>
              <a:rPr lang="ru-RU" sz="2000" dirty="0"/>
              <a:t> них </a:t>
            </a:r>
            <a:r>
              <a:rPr lang="ru-RU" sz="2000" dirty="0" err="1"/>
              <a:t>виконував</a:t>
            </a:r>
            <a:r>
              <a:rPr lang="ru-RU" sz="2000" dirty="0"/>
              <a:t> </a:t>
            </a:r>
            <a:r>
              <a:rPr lang="ru-RU" sz="2000" dirty="0" err="1"/>
              <a:t>конкретну</a:t>
            </a:r>
            <a:r>
              <a:rPr lang="ru-RU" sz="2000" dirty="0"/>
              <a:t> роль, </a:t>
            </a:r>
            <a:r>
              <a:rPr lang="ru-RU" sz="2000" dirty="0" err="1"/>
              <a:t>розкривав</a:t>
            </a:r>
            <a:r>
              <a:rPr lang="ru-RU" sz="2000" dirty="0"/>
              <a:t> </a:t>
            </a:r>
            <a:r>
              <a:rPr lang="ru-RU" sz="2000" dirty="0" err="1"/>
              <a:t>певний</a:t>
            </a:r>
            <a:r>
              <a:rPr lang="ru-RU" sz="2000" dirty="0"/>
              <a:t> характер, </a:t>
            </a:r>
            <a:r>
              <a:rPr lang="ru-RU" sz="2000" dirty="0" err="1"/>
              <a:t>що</a:t>
            </a:r>
            <a:r>
              <a:rPr lang="ru-RU" sz="2000" dirty="0"/>
              <a:t> разом </a:t>
            </a:r>
            <a:r>
              <a:rPr lang="ru-RU" sz="2000" dirty="0" err="1"/>
              <a:t>із</a:t>
            </a:r>
            <a:r>
              <a:rPr lang="ru-RU" sz="2000" dirty="0"/>
              <a:t> масками не </a:t>
            </a:r>
            <a:r>
              <a:rPr lang="ru-RU" sz="2000" dirty="0" err="1"/>
              <a:t>змінювалися</a:t>
            </a:r>
            <a:r>
              <a:rPr lang="ru-RU" sz="2000" dirty="0"/>
              <a:t> </a:t>
            </a:r>
            <a:r>
              <a:rPr lang="ru-RU" sz="2000" dirty="0" err="1"/>
              <a:t>впродовж</a:t>
            </a:r>
            <a:r>
              <a:rPr lang="ru-RU" sz="2000" dirty="0"/>
              <a:t> </a:t>
            </a:r>
            <a:r>
              <a:rPr lang="ru-RU" sz="2000" dirty="0" err="1"/>
              <a:t>років</a:t>
            </a:r>
            <a:r>
              <a:rPr lang="ru-RU" sz="2000" dirty="0"/>
              <a:t>. </a:t>
            </a:r>
            <a:r>
              <a:rPr lang="ru-RU" sz="2000" dirty="0" err="1"/>
              <a:t>Згадки</a:t>
            </a:r>
            <a:r>
              <a:rPr lang="ru-RU" sz="2000" dirty="0"/>
              <a:t> про </a:t>
            </a:r>
            <a:r>
              <a:rPr lang="ru-RU" sz="2000" dirty="0" err="1"/>
              <a:t>це</a:t>
            </a:r>
            <a:r>
              <a:rPr lang="ru-RU" sz="2000" dirty="0"/>
              <a:t> </a:t>
            </a:r>
            <a:r>
              <a:rPr lang="ru-RU" sz="2000" dirty="0" err="1"/>
              <a:t>зустрічаються</a:t>
            </a:r>
            <a:r>
              <a:rPr lang="ru-RU" sz="2000" dirty="0"/>
              <a:t> в </a:t>
            </a:r>
            <a:r>
              <a:rPr lang="ru-RU" sz="2000" dirty="0" err="1"/>
              <a:t>різних</a:t>
            </a:r>
            <a:r>
              <a:rPr lang="ru-RU" sz="2000" dirty="0"/>
              <a:t> </a:t>
            </a:r>
            <a:r>
              <a:rPr lang="ru-RU" sz="2000" dirty="0" err="1"/>
              <a:t>церковних</a:t>
            </a:r>
            <a:r>
              <a:rPr lang="ru-RU" sz="2000" dirty="0"/>
              <a:t> </a:t>
            </a:r>
            <a:r>
              <a:rPr lang="ru-RU" sz="2000" dirty="0" err="1"/>
              <a:t>писаннях</a:t>
            </a:r>
            <a:r>
              <a:rPr lang="ru-RU" sz="2000" dirty="0"/>
              <a:t>. На </a:t>
            </a:r>
            <a:r>
              <a:rPr lang="ru-RU" sz="2000" dirty="0" err="1"/>
              <a:t>попередніх</a:t>
            </a:r>
            <a:r>
              <a:rPr lang="ru-RU" sz="2000" dirty="0"/>
              <a:t> уроках ми </a:t>
            </a:r>
            <a:r>
              <a:rPr lang="ru-RU" sz="2000" dirty="0" err="1"/>
              <a:t>вже</a:t>
            </a:r>
            <a:r>
              <a:rPr lang="ru-RU" sz="2000" dirty="0"/>
              <a:t> </a:t>
            </a:r>
            <a:r>
              <a:rPr lang="ru-RU" sz="2000" dirty="0" err="1"/>
              <a:t>згадували</a:t>
            </a:r>
            <a:r>
              <a:rPr lang="ru-RU" sz="2000" dirty="0"/>
              <a:t> про фрески </a:t>
            </a:r>
            <a:r>
              <a:rPr lang="ru-RU" sz="2000" dirty="0" err="1"/>
              <a:t>Софійського</a:t>
            </a:r>
            <a:r>
              <a:rPr lang="ru-RU" sz="2000" dirty="0"/>
              <a:t> Собору в </a:t>
            </a:r>
            <a:r>
              <a:rPr lang="ru-RU" sz="2000" dirty="0" err="1"/>
              <a:t>Києві</a:t>
            </a:r>
            <a:r>
              <a:rPr lang="ru-RU" sz="2000" dirty="0"/>
              <a:t>, на </a:t>
            </a:r>
            <a:r>
              <a:rPr lang="ru-RU" sz="2000" dirty="0" err="1"/>
              <a:t>одній</a:t>
            </a:r>
            <a:r>
              <a:rPr lang="ru-RU" sz="2000" dirty="0"/>
              <a:t> з </a:t>
            </a:r>
            <a:r>
              <a:rPr lang="ru-RU" sz="2000" dirty="0" err="1"/>
              <a:t>яких</a:t>
            </a:r>
            <a:r>
              <a:rPr lang="ru-RU" sz="2000" dirty="0"/>
              <a:t> </a:t>
            </a:r>
            <a:r>
              <a:rPr lang="ru-RU" sz="2000" dirty="0" err="1"/>
              <a:t>зображено</a:t>
            </a:r>
            <a:r>
              <a:rPr lang="ru-RU" sz="2000" dirty="0"/>
              <a:t> </a:t>
            </a:r>
            <a:r>
              <a:rPr lang="ru-RU" sz="2000" dirty="0" err="1"/>
              <a:t>трьох</a:t>
            </a:r>
            <a:r>
              <a:rPr lang="ru-RU" sz="2000" dirty="0"/>
              <a:t> </a:t>
            </a:r>
            <a:r>
              <a:rPr lang="ru-RU" sz="2000" dirty="0" err="1"/>
              <a:t>скоморохів</a:t>
            </a:r>
            <a:r>
              <a:rPr lang="ru-RU" sz="2000" dirty="0"/>
              <a:t>, </a:t>
            </a:r>
            <a:r>
              <a:rPr lang="ru-RU" sz="2000" dirty="0" err="1"/>
              <a:t>які</a:t>
            </a:r>
            <a:r>
              <a:rPr lang="ru-RU" sz="2000" dirty="0"/>
              <a:t> </a:t>
            </a:r>
            <a:r>
              <a:rPr lang="ru-RU" sz="2000" dirty="0" err="1"/>
              <a:t>танцюють</a:t>
            </a:r>
            <a:r>
              <a:rPr lang="ru-RU" sz="2000" dirty="0"/>
              <a:t>: один — соло, </a:t>
            </a:r>
            <a:r>
              <a:rPr lang="ru-RU" sz="2000" dirty="0" err="1"/>
              <a:t>двоє</a:t>
            </a:r>
            <a:r>
              <a:rPr lang="ru-RU" sz="2000" dirty="0"/>
              <a:t> — в </a:t>
            </a:r>
            <a:r>
              <a:rPr lang="ru-RU" sz="2000" dirty="0" err="1"/>
              <a:t>парі</a:t>
            </a:r>
            <a:r>
              <a:rPr lang="ru-RU" sz="2000" dirty="0"/>
              <a:t>. На </a:t>
            </a:r>
            <a:r>
              <a:rPr lang="ru-RU" sz="2000" dirty="0" err="1"/>
              <a:t>іншій</a:t>
            </a:r>
            <a:r>
              <a:rPr lang="ru-RU" sz="2000" dirty="0"/>
              <a:t> </a:t>
            </a:r>
            <a:r>
              <a:rPr lang="ru-RU" sz="2000" dirty="0" err="1"/>
              <a:t>фресці</a:t>
            </a:r>
            <a:r>
              <a:rPr lang="ru-RU" sz="2000" dirty="0"/>
              <a:t> </a:t>
            </a:r>
            <a:r>
              <a:rPr lang="ru-RU" sz="2000" dirty="0" err="1"/>
              <a:t>зображено</a:t>
            </a:r>
            <a:r>
              <a:rPr lang="ru-RU" sz="2000" dirty="0"/>
              <a:t> </a:t>
            </a:r>
            <a:r>
              <a:rPr lang="ru-RU" sz="2000" dirty="0" err="1"/>
              <a:t>трьох</a:t>
            </a:r>
            <a:r>
              <a:rPr lang="ru-RU" sz="2000" dirty="0"/>
              <a:t> </a:t>
            </a:r>
            <a:r>
              <a:rPr lang="ru-RU" sz="2000" dirty="0" err="1"/>
              <a:t>музик</a:t>
            </a:r>
            <a:r>
              <a:rPr lang="ru-RU" sz="2000" dirty="0"/>
              <a:t>, </a:t>
            </a:r>
            <a:r>
              <a:rPr lang="ru-RU" sz="2000" dirty="0" err="1"/>
              <a:t>двох</a:t>
            </a:r>
            <a:r>
              <a:rPr lang="ru-RU" sz="2000" dirty="0"/>
              <a:t> </a:t>
            </a:r>
            <a:r>
              <a:rPr lang="ru-RU" sz="2000" dirty="0" err="1"/>
              <a:t>акробатів-еквілібристів</a:t>
            </a:r>
            <a:r>
              <a:rPr lang="ru-RU" sz="2000" dirty="0"/>
              <a:t>.</a:t>
            </a:r>
            <a:br>
              <a:rPr lang="ru-RU" sz="2000" dirty="0"/>
            </a:br>
            <a:endParaRPr lang="ru-RU" sz="2000" dirty="0"/>
          </a:p>
        </p:txBody>
      </p:sp>
      <p:pic>
        <p:nvPicPr>
          <p:cNvPr id="9220" name="Picture 4" descr="http://4.bp.blogspot.com/_IM2IX-EDKtk/TS8qJtmQKVI/AAAAAAAAATI/z_ST9w4gEy4/s1600/%25D0%25A1%25D0%25BA%25D0%25BE%25D0%25BC%25D0%25BE%25D1%2580%25D0%25BE%25D1%2585%25D0%25B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2564904"/>
            <a:ext cx="5544616" cy="388843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186903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theme/theme1.xml><?xml version="1.0" encoding="utf-8"?>
<a:theme xmlns:a="http://schemas.openxmlformats.org/drawingml/2006/main" name="Паркет">
  <a:themeElements>
    <a:clrScheme name="Паркет">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Обычная">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Паркет">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Thatch</Template>
  <TotalTime>303</TotalTime>
  <Words>699</Words>
  <Application>Microsoft Office PowerPoint</Application>
  <PresentationFormat>Экран (4:3)</PresentationFormat>
  <Paragraphs>14</Paragraphs>
  <Slides>11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Паркет</vt:lpstr>
      <vt:lpstr> Обрядовий пратеатр, стародавні народні ігри, свята, ретуали</vt:lpstr>
      <vt:lpstr>Зараз складно знайти людину, яка не знала б, що таке театр, не відвідувала б вистави. З чого ж починалося театральне мистецтво? Де шукати його витоки? Мабуть, у обрядах та фольклорі. В обрядовому фольклорі слов'ян здавна органічно поєднувалися музика, слово, жести, рухи, що поклало початок театрального мистецтва. Пратеатр — це своєрідний цикл картин, дія яких розгортається немовби за раніше створеним сценарієм. </vt:lpstr>
      <vt:lpstr>Підґрунтям для театрального мистецтва стали слово, танець, жест, музика, дія, які люди використовували під час обрядів, свят, ритуалів. Кожній порі року була притаманна власна емоційна насиченість. Усе життя людини було підпорядковане календарним та трудовим святам, родинним звичаям та обрядам, що були наповнені магічними заходами, ритуальними діями, складною драматургічною композицією, злободенними діалогами, піснями, голосіннями, молитвами, танцювальними номерами. </vt:lpstr>
      <vt:lpstr>Усі народні свята були підпорядковані порам року — зимі, весні, літу й осені. Весна завжди асоціювалась із пробудженням природи, тому весняні пісні супроводжувалися іграми й хороводами, що розігрувалися просто неба як дії вистави (імітувалися трудові процеси засівання зерна, поливання рослин). У дитячих піснях-іграх імітувалися голоси й рухи тварин. Інші обрядові свята також супроводжувалися імітацією відповідних дій. Простором для магічних обрядових дійств були природні «декорації» — ліси, гори, озера, ставки, печери. На галявинах водили хороводи, танцювали в колі, у печері — у півколі. </vt:lpstr>
      <vt:lpstr>Якщо уважно розглянути обряди, то в багатьох із них можна побачити навіть прообрази театрального реквізиту. Так, на новорічні свята, під час «водіння кози» використовували костюм — вивернутий догори хутром кожух, що імітував саме козу. Виконуючи колядки й щедрівки, використовували маски, зображували старого діда — наклеювали бороду, вуса, розфарбовували обличчя; на Масницю — спалювали солом'яне опудало; улітку топили уквітчане стрічками деревце; символом урожаю був обжинковий сніп — Дідух. </vt:lpstr>
      <vt:lpstr>Але не тільки реквізит (прообрази костюмів) дають нам можливість говорити про прадавній театр. Адже навіть у родинних обрядах містилися елементи акторської гри — діалоги, пантоміма, міміка, розподіл ролей (наприклад, у весільному обряді суворо дотримувалися послідовності дій — сватання, заручини, весілля, а учасники цього процесу діяли, як під час театралізованого дійства,— за сюжетом). </vt:lpstr>
      <vt:lpstr>Презентация PowerPoint</vt:lpstr>
      <vt:lpstr>За часів Київської Русі театральне мистецтво втілювалося не тільки в народному, але й у княжому (дружинному) театрі. Основою княжого театру були виконавці сценок — актори — скоморохи та шпільмани (елемент, запозичений у Німеччині чи Візантії), які водночас були і співаками, і танцюристами, і дресирувальниками, і акробатами, і музиками. їх появу у Києві датують приблизно серединою XI ст. Вони брали участь у всіх народних святах, обрядових діях.</vt:lpstr>
      <vt:lpstr>Багато скоморохів постійно жили при дворах князів, потішали глядачів веселими виставами, де кожен із них виконував конкретну роль, розкривав певний характер, що разом із масками не змінювалися впродовж років. Згадки про це зустрічаються в різних церковних писаннях. На попередніх уроках ми вже згадували про фрески Софійського Собору в Києві, на одній з яких зображено трьох скоморохів, які танцюють: один — соло, двоє — в парі. На іншій фресці зображено трьох музик, двох акробатів-еквілібристів. </vt:lpstr>
      <vt:lpstr>Проте ані скоморохи, ані шпільмани, ані свистільники, попри свою широку популярність (в Україні збереглися такі назви сіл), були чужими сценічному духу Русі й театру не створили. </vt:lpstr>
      <vt:lpstr>Церква переслідувала скоморохів за те, що їхні вистави не відповідали релігійно-церковним настановам життя. Останні згадки про скоморохів припадають на XVI ст.</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Admin</dc:creator>
  <cp:lastModifiedBy>Elizaveta</cp:lastModifiedBy>
  <cp:revision>17</cp:revision>
  <dcterms:created xsi:type="dcterms:W3CDTF">2012-12-10T18:35:10Z</dcterms:created>
  <dcterms:modified xsi:type="dcterms:W3CDTF">2013-05-22T12:27:19Z</dcterms:modified>
</cp:coreProperties>
</file>