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57" r:id="rId3"/>
    <p:sldId id="262" r:id="rId4"/>
    <p:sldId id="261" r:id="rId5"/>
    <p:sldId id="258" r:id="rId6"/>
    <p:sldId id="263" r:id="rId7"/>
    <p:sldId id="264" r:id="rId8"/>
    <p:sldId id="260" r:id="rId9"/>
    <p:sldId id="265" r:id="rId10"/>
    <p:sldId id="266" r:id="rId11"/>
    <p:sldId id="267" r:id="rId12"/>
    <p:sldId id="268" r:id="rId13"/>
    <p:sldId id="272" r:id="rId14"/>
    <p:sldId id="273" r:id="rId15"/>
    <p:sldId id="274" r:id="rId16"/>
    <p:sldId id="277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A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4" autoAdjust="0"/>
    <p:restoredTop sz="94660"/>
  </p:normalViewPr>
  <p:slideViewPr>
    <p:cSldViewPr>
      <p:cViewPr varScale="1">
        <p:scale>
          <a:sx n="77" d="100"/>
          <a:sy n="77" d="100"/>
        </p:scale>
        <p:origin x="-27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105F5-B04E-4650-A627-D758E225AAB7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8AFEC-D6C9-4A38-B879-6D958C1005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AFEC-D6C9-4A38-B879-6D958C1005E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AFEC-D6C9-4A38-B879-6D958C1005E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8AFEC-D6C9-4A38-B879-6D958C1005E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39999">
              <a:srgbClr val="85C2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E1BAE-5DE9-4FE4-88EA-200E12D76580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EAA36-CC57-40EB-AF17-313B838D01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edagogical_Museum_in_Ky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>
            <a:noFill/>
            <a:prstDash val="sysDot"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9"/>
            <a:ext cx="9144000" cy="1928825"/>
          </a:xfrm>
        </p:spPr>
        <p:txBody>
          <a:bodyPr>
            <a:normAutofit/>
          </a:bodyPr>
          <a:lstStyle/>
          <a:p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Укра</a:t>
            </a:r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їнська</a:t>
            </a:r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Центральна Рада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glow rad="228600">
                  <a:schemeClr val="tx1">
                    <a:lumMod val="95000"/>
                    <a:lumOff val="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5" name="TextBox 4"/>
          <p:cNvSpPr txBox="1"/>
          <p:nvPr/>
        </p:nvSpPr>
        <p:spPr>
          <a:xfrm>
            <a:off x="0" y="428604"/>
            <a:ext cx="9144000" cy="61555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Спец</a:t>
            </a:r>
            <a:r>
              <a:rPr lang="uk-UA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іалізована школа </a:t>
            </a:r>
            <a:r>
              <a:rPr lang="en-US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I-III</a:t>
            </a:r>
            <a:r>
              <a:rPr lang="ru-RU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 ступен</a:t>
            </a:r>
            <a:r>
              <a:rPr lang="uk-UA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ів з поглибленим вивченням української мови та літератури міста Києва</a:t>
            </a:r>
          </a:p>
          <a:p>
            <a:pPr lvl="0" algn="ctr">
              <a:spcBef>
                <a:spcPct val="0"/>
              </a:spcBef>
              <a:defRPr/>
            </a:pPr>
            <a:endParaRPr lang="ru-RU" sz="16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/>
              </a:solidFill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</a:endParaRPr>
          </a:p>
        </p:txBody>
      </p:sp>
      <p:sp useBgFill="1">
        <p:nvSpPr>
          <p:cNvPr id="6" name="Подзаголовок 2"/>
          <p:cNvSpPr txBox="1">
            <a:spLocks/>
          </p:cNvSpPr>
          <p:nvPr/>
        </p:nvSpPr>
        <p:spPr>
          <a:xfrm rot="21201311">
            <a:off x="5948284" y="3426907"/>
            <a:ext cx="2837679" cy="13846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Виконала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учениця 10-А класу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Данільченко Віталія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uk-UA" sz="3200" dirty="0" smtClean="0"/>
              <a:t>Перевірив Калита В.М</a:t>
            </a: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7" name="TextBox 6"/>
          <p:cNvSpPr txBox="1"/>
          <p:nvPr/>
        </p:nvSpPr>
        <p:spPr>
          <a:xfrm>
            <a:off x="0" y="928670"/>
            <a:ext cx="3000364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Історія України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 useBgFill="1">
        <p:nvSpPr>
          <p:cNvPr id="8" name="TextBox 7"/>
          <p:cNvSpPr txBox="1"/>
          <p:nvPr/>
        </p:nvSpPr>
        <p:spPr>
          <a:xfrm>
            <a:off x="0" y="6457890"/>
            <a:ext cx="9144000" cy="40011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2013</a:t>
            </a:r>
            <a:endParaRPr lang="ru-RU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224-1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000372"/>
            <a:ext cx="2357454" cy="3214710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5857916" cy="32861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Головою УЦР заочно </a:t>
            </a:r>
            <a:r>
              <a:rPr lang="ru-RU" sz="2800" dirty="0" err="1" smtClean="0"/>
              <a:t>обрано</a:t>
            </a:r>
            <a:r>
              <a:rPr lang="ru-RU" sz="2800" dirty="0" smtClean="0"/>
              <a:t> </a:t>
            </a:r>
            <a:r>
              <a:rPr lang="ru-RU" sz="2800" b="1" dirty="0" err="1" smtClean="0"/>
              <a:t>Михайла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Грушевського</a:t>
            </a:r>
            <a:r>
              <a:rPr lang="ru-RU" sz="2800" dirty="0" smtClean="0"/>
              <a:t>. Його </a:t>
            </a:r>
            <a:r>
              <a:rPr lang="ru-RU" sz="2800" dirty="0" err="1" smtClean="0"/>
              <a:t>тимчасово</a:t>
            </a:r>
            <a:r>
              <a:rPr lang="ru-RU" sz="2800" dirty="0" smtClean="0"/>
              <a:t> заступав </a:t>
            </a:r>
            <a:r>
              <a:rPr lang="ru-RU" sz="2800" b="1" dirty="0" smtClean="0"/>
              <a:t>Володимир </a:t>
            </a:r>
            <a:r>
              <a:rPr lang="ru-RU" sz="2800" b="1" dirty="0" err="1" smtClean="0"/>
              <a:t>Науменко</a:t>
            </a:r>
            <a:r>
              <a:rPr lang="ru-RU" sz="2800" dirty="0" smtClean="0"/>
              <a:t>, а </a:t>
            </a:r>
            <a:r>
              <a:rPr lang="ru-RU" sz="2800" dirty="0" err="1" smtClean="0"/>
              <a:t>товаришами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обрали</a:t>
            </a:r>
            <a:r>
              <a:rPr lang="ru-RU" sz="2800" dirty="0" smtClean="0"/>
              <a:t> </a:t>
            </a:r>
            <a:r>
              <a:rPr lang="ru-RU" sz="2800" b="1" dirty="0" err="1" smtClean="0"/>
              <a:t>Дмитра</a:t>
            </a:r>
            <a:r>
              <a:rPr lang="ru-RU" sz="2800" b="1" dirty="0" smtClean="0"/>
              <a:t> Антоновича і </a:t>
            </a:r>
            <a:r>
              <a:rPr lang="ru-RU" sz="2800" b="1" dirty="0" err="1" smtClean="0"/>
              <a:t>Дмитра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Дорошенка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224-13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6486" y="2928934"/>
            <a:ext cx="2619393" cy="3357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6512" y="635795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Михайло Грушевський</a:t>
            </a:r>
            <a:endParaRPr lang="ru-RU" dirty="0"/>
          </a:p>
        </p:txBody>
      </p:sp>
      <p:pic>
        <p:nvPicPr>
          <p:cNvPr id="6" name="Рисунок 5" descr="D_Doroshenk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928934"/>
            <a:ext cx="2460824" cy="33795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7554" y="635795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Дмитро</a:t>
            </a:r>
            <a:r>
              <a:rPr lang="ru-RU" dirty="0" smtClean="0"/>
              <a:t> Дорошенко</a:t>
            </a:r>
            <a:endParaRPr lang="ru-RU" dirty="0"/>
          </a:p>
        </p:txBody>
      </p:sp>
      <p:pic>
        <p:nvPicPr>
          <p:cNvPr id="8" name="Рисунок 7" descr="385px-Дм.Антонов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928934"/>
            <a:ext cx="2185392" cy="34058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158" y="635795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Дмитро Антонович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3571876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Цього</a:t>
            </a:r>
            <a:r>
              <a:rPr lang="ru-RU" sz="2800" dirty="0" smtClean="0"/>
              <a:t> ж дня, 4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, УЦР </a:t>
            </a:r>
            <a:r>
              <a:rPr lang="ru-RU" sz="2800" dirty="0" err="1" smtClean="0"/>
              <a:t>телеграмою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повідомила</a:t>
            </a:r>
            <a:r>
              <a:rPr lang="ru-RU" sz="2800" dirty="0" smtClean="0"/>
              <a:t> </a:t>
            </a:r>
            <a:r>
              <a:rPr lang="ru-RU" sz="2800" dirty="0" err="1" smtClean="0"/>
              <a:t>керівників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Тимчасового</a:t>
            </a:r>
            <a:r>
              <a:rPr lang="ru-RU" sz="2800" dirty="0" smtClean="0"/>
              <a:t> Уряду Г.Львова і </a:t>
            </a:r>
            <a:r>
              <a:rPr lang="ru-RU" sz="2800" dirty="0" err="1" smtClean="0"/>
              <a:t>О.Керенського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своє</a:t>
            </a:r>
            <a:r>
              <a:rPr lang="ru-RU" sz="2800" dirty="0" smtClean="0"/>
              <a:t> </a:t>
            </a:r>
            <a:r>
              <a:rPr lang="ru-RU" sz="2800" dirty="0" err="1" smtClean="0"/>
              <a:t>утворення</a:t>
            </a:r>
            <a:r>
              <a:rPr lang="ru-RU" sz="2800" dirty="0" smtClean="0"/>
              <a:t>. </a:t>
            </a:r>
            <a:r>
              <a:rPr lang="ru-RU" sz="2800" b="1" dirty="0" err="1" smtClean="0"/>
              <a:t>Офіційне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діловодство</a:t>
            </a:r>
            <a:r>
              <a:rPr lang="ru-RU" sz="2800" b="1" dirty="0" smtClean="0"/>
              <a:t> </a:t>
            </a:r>
            <a:r>
              <a:rPr lang="ru-RU" sz="2800" dirty="0" smtClean="0"/>
              <a:t>УЦР </a:t>
            </a:r>
            <a:r>
              <a:rPr lang="ru-RU" sz="2800" b="1" dirty="0" err="1" smtClean="0"/>
              <a:t>розпочалося</a:t>
            </a:r>
            <a:r>
              <a:rPr lang="ru-RU" sz="2800" b="1" dirty="0" smtClean="0"/>
              <a:t> 9 </a:t>
            </a:r>
            <a:r>
              <a:rPr lang="ru-RU" sz="2800" b="1" dirty="0" err="1" smtClean="0"/>
              <a:t>березня</a:t>
            </a:r>
            <a:r>
              <a:rPr lang="ru-RU" sz="2800" dirty="0" smtClean="0"/>
              <a:t>, коли </a:t>
            </a:r>
            <a:r>
              <a:rPr lang="ru-RU" sz="2800" dirty="0" err="1" smtClean="0"/>
              <a:t>обговорювалось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питання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виготовлення</a:t>
            </a:r>
            <a:r>
              <a:rPr lang="ru-RU" sz="2800" dirty="0" smtClean="0"/>
              <a:t> печатки УЦР, передачу УЦР </a:t>
            </a:r>
            <a:r>
              <a:rPr lang="ru-RU" sz="2800" dirty="0" err="1" smtClean="0"/>
              <a:t>будинку</a:t>
            </a:r>
            <a:r>
              <a:rPr lang="ru-RU" sz="2800" dirty="0" smtClean="0"/>
              <a:t> </a:t>
            </a:r>
            <a:r>
              <a:rPr lang="ru-RU" sz="2800" dirty="0" err="1" smtClean="0"/>
              <a:t>Педагогічного</a:t>
            </a:r>
            <a:r>
              <a:rPr lang="ru-RU" sz="2800" dirty="0" smtClean="0"/>
              <a:t> музею, </a:t>
            </a:r>
            <a:r>
              <a:rPr lang="ru-RU" sz="2800" dirty="0" err="1" smtClean="0"/>
              <a:t>утворення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агітаційної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школи</a:t>
            </a:r>
            <a:r>
              <a:rPr lang="ru-RU" sz="2800" dirty="0" smtClean="0"/>
              <a:t> та ін. З часом Рада мала </a:t>
            </a:r>
            <a:r>
              <a:rPr lang="ru-RU" sz="2800" dirty="0" err="1" smtClean="0"/>
              <a:t>скликати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український</a:t>
            </a:r>
            <a:r>
              <a:rPr lang="ru-RU" sz="2800" dirty="0" smtClean="0"/>
              <a:t> парламент і </a:t>
            </a:r>
            <a:r>
              <a:rPr lang="ru-RU" sz="2800" dirty="0" err="1" smtClean="0"/>
              <a:t>сформувати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звітний</a:t>
            </a:r>
            <a:r>
              <a:rPr lang="ru-RU" sz="2800" dirty="0" smtClean="0"/>
              <a:t> перед ним уряд.</a:t>
            </a:r>
          </a:p>
          <a:p>
            <a:endParaRPr lang="ru-RU" dirty="0"/>
          </a:p>
        </p:txBody>
      </p:sp>
      <p:pic>
        <p:nvPicPr>
          <p:cNvPr id="4" name="Рисунок 3" descr="800px-Tsentralna_Rada_build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643314"/>
            <a:ext cx="3809995" cy="2857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648866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Центральної</a:t>
            </a:r>
            <a:r>
              <a:rPr lang="ru-RU" dirty="0" smtClean="0"/>
              <a:t> Ради (2007)</a:t>
            </a:r>
            <a:endParaRPr lang="ru-RU" dirty="0"/>
          </a:p>
        </p:txBody>
      </p:sp>
      <p:pic>
        <p:nvPicPr>
          <p:cNvPr id="6" name="Рисунок 5" descr="Pedagogical_Museum_in_Kyi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786190"/>
            <a:ext cx="4245322" cy="2702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6488668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Будівля</a:t>
            </a:r>
            <a:r>
              <a:rPr lang="ru-RU" dirty="0" smtClean="0"/>
              <a:t> </a:t>
            </a:r>
            <a:r>
              <a:rPr lang="ru-RU" dirty="0" err="1" smtClean="0"/>
              <a:t>Педагогічного</a:t>
            </a:r>
            <a:r>
              <a:rPr lang="ru-RU" dirty="0" smtClean="0"/>
              <a:t> музею (1911)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429652" cy="578645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22 </a:t>
            </a:r>
            <a:r>
              <a:rPr lang="ru-RU" sz="2800" b="1" dirty="0" err="1" smtClean="0"/>
              <a:t>березня</a:t>
            </a:r>
            <a:r>
              <a:rPr lang="ru-RU" sz="2800" b="1" dirty="0" smtClean="0"/>
              <a:t> 1917 </a:t>
            </a:r>
            <a:r>
              <a:rPr lang="ru-RU" sz="2800" dirty="0" smtClean="0"/>
              <a:t>УЦР видала першу </a:t>
            </a:r>
            <a:r>
              <a:rPr lang="ru-RU" sz="2800" dirty="0" err="1" smtClean="0"/>
              <a:t>відозву</a:t>
            </a:r>
            <a:r>
              <a:rPr lang="ru-RU" sz="2800" dirty="0" smtClean="0"/>
              <a:t> «До </a:t>
            </a:r>
            <a:r>
              <a:rPr lang="ru-RU" sz="2800" dirty="0" err="1" smtClean="0"/>
              <a:t>українського</a:t>
            </a:r>
            <a:r>
              <a:rPr lang="ru-RU" sz="2800" dirty="0" smtClean="0"/>
              <a:t> народу», а коли </a:t>
            </a:r>
            <a:r>
              <a:rPr lang="ru-RU" sz="2800" b="1" dirty="0" smtClean="0"/>
              <a:t>27 </a:t>
            </a:r>
            <a:r>
              <a:rPr lang="ru-RU" sz="2800" b="1" dirty="0" err="1" smtClean="0"/>
              <a:t>березня</a:t>
            </a:r>
            <a:r>
              <a:rPr lang="ru-RU" sz="2800" b="1" dirty="0" smtClean="0"/>
              <a:t> 1917 </a:t>
            </a:r>
            <a:r>
              <a:rPr lang="ru-RU" sz="2800" dirty="0" err="1" smtClean="0"/>
              <a:t>керування</a:t>
            </a:r>
            <a:r>
              <a:rPr lang="ru-RU" sz="2800" dirty="0" smtClean="0"/>
              <a:t> перебрав </a:t>
            </a:r>
            <a:r>
              <a:rPr lang="ru-RU" sz="2800" b="1" dirty="0" smtClean="0"/>
              <a:t>М. </a:t>
            </a:r>
            <a:r>
              <a:rPr lang="ru-RU" sz="2800" b="1" dirty="0" err="1" smtClean="0"/>
              <a:t>Грушевський</a:t>
            </a:r>
            <a:r>
              <a:rPr lang="ru-RU" sz="2800" dirty="0" smtClean="0"/>
              <a:t>, стала </a:t>
            </a:r>
            <a:r>
              <a:rPr lang="ru-RU" sz="2800" dirty="0" err="1" smtClean="0"/>
              <a:t>дійсним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дійовим</a:t>
            </a:r>
            <a:r>
              <a:rPr lang="ru-RU" sz="2800" dirty="0" smtClean="0"/>
              <a:t> центром </a:t>
            </a:r>
            <a:r>
              <a:rPr lang="ru-RU" sz="2800" dirty="0" err="1" smtClean="0"/>
              <a:t>українського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національного</a:t>
            </a:r>
            <a:r>
              <a:rPr lang="ru-RU" sz="2800" dirty="0" smtClean="0"/>
              <a:t> руху. На </a:t>
            </a:r>
            <a:r>
              <a:rPr lang="ru-RU" sz="2800" dirty="0" err="1" smtClean="0"/>
              <a:t>конгресі</a:t>
            </a:r>
            <a:r>
              <a:rPr lang="ru-RU" sz="2800" dirty="0" smtClean="0"/>
              <a:t> </a:t>
            </a:r>
            <a:r>
              <a:rPr lang="ru-RU" sz="2800" dirty="0" err="1" smtClean="0"/>
              <a:t>обрано</a:t>
            </a:r>
            <a:r>
              <a:rPr lang="ru-RU" sz="2800" dirty="0" smtClean="0"/>
              <a:t> </a:t>
            </a:r>
            <a:r>
              <a:rPr lang="ru-RU" sz="2800" dirty="0" err="1" smtClean="0"/>
              <a:t>нову</a:t>
            </a:r>
            <a:r>
              <a:rPr lang="ru-RU" sz="2800" dirty="0" smtClean="0"/>
              <a:t> </a:t>
            </a:r>
            <a:r>
              <a:rPr lang="ru-RU" sz="2800" dirty="0" err="1" smtClean="0"/>
              <a:t>президію</a:t>
            </a:r>
            <a:r>
              <a:rPr lang="ru-RU" sz="2800" dirty="0" smtClean="0"/>
              <a:t> УЦР: голова — </a:t>
            </a:r>
            <a:r>
              <a:rPr lang="ru-RU" sz="2800" b="1" dirty="0" smtClean="0"/>
              <a:t>М. </a:t>
            </a:r>
            <a:r>
              <a:rPr lang="ru-RU" sz="2800" b="1" dirty="0" err="1" smtClean="0"/>
              <a:t>Грушевський</a:t>
            </a:r>
            <a:r>
              <a:rPr lang="ru-RU" sz="2800" dirty="0" smtClean="0"/>
              <a:t>, заступники </a:t>
            </a:r>
            <a:r>
              <a:rPr lang="ru-RU" sz="2800" dirty="0" err="1" smtClean="0"/>
              <a:t>голови</a:t>
            </a:r>
            <a:r>
              <a:rPr lang="ru-RU" sz="2800" dirty="0" smtClean="0"/>
              <a:t> — </a:t>
            </a:r>
            <a:r>
              <a:rPr lang="ru-RU" sz="2800" b="1" dirty="0" smtClean="0"/>
              <a:t>С. </a:t>
            </a:r>
            <a:r>
              <a:rPr lang="ru-RU" sz="2800" b="1" dirty="0" err="1" smtClean="0"/>
              <a:t>Єфремов</a:t>
            </a:r>
            <a:r>
              <a:rPr lang="ru-RU" sz="2800" b="1" dirty="0" smtClean="0"/>
              <a:t> </a:t>
            </a:r>
            <a:r>
              <a:rPr lang="ru-RU" sz="2800" dirty="0" smtClean="0"/>
              <a:t>і </a:t>
            </a:r>
            <a:r>
              <a:rPr lang="ru-RU" sz="2800" b="1" dirty="0" smtClean="0"/>
              <a:t>В. Винниченко.</a:t>
            </a:r>
          </a:p>
          <a:p>
            <a:endParaRPr lang="ru-RU" dirty="0"/>
          </a:p>
        </p:txBody>
      </p:sp>
      <p:pic>
        <p:nvPicPr>
          <p:cNvPr id="4" name="Рисунок 3" descr="Єфремов_С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00438"/>
            <a:ext cx="1928826" cy="2902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635795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С. Єфремов</a:t>
            </a:r>
            <a:endParaRPr lang="ru-RU" dirty="0"/>
          </a:p>
        </p:txBody>
      </p:sp>
      <p:pic>
        <p:nvPicPr>
          <p:cNvPr id="6" name="Рисунок 5" descr="Володимир_Кирилович_Винничен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3500438"/>
            <a:ext cx="2181351" cy="2954271"/>
          </a:xfrm>
          <a:prstGeom prst="rect">
            <a:avLst/>
          </a:prstGeom>
        </p:spPr>
      </p:pic>
      <p:pic>
        <p:nvPicPr>
          <p:cNvPr id="7" name="Рисунок 6" descr="224-13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500438"/>
            <a:ext cx="2286016" cy="29302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0430" y="63579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М. Грушевський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15140" y="635795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В. Винниченко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ун</a:t>
            </a:r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іверсал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5857884" cy="500066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10 </a:t>
            </a:r>
            <a:r>
              <a:rPr lang="ru-RU" sz="2400" b="1" dirty="0" err="1" smtClean="0"/>
              <a:t>червня</a:t>
            </a:r>
            <a:r>
              <a:rPr lang="ru-RU" sz="2400" b="1" dirty="0" smtClean="0"/>
              <a:t> (23) 1917 </a:t>
            </a:r>
            <a:r>
              <a:rPr lang="ru-RU" sz="2400" dirty="0" smtClean="0"/>
              <a:t>Центральна рада   </a:t>
            </a:r>
            <a:r>
              <a:rPr lang="ru-RU" sz="2400" dirty="0" err="1" smtClean="0"/>
              <a:t>схвалила</a:t>
            </a:r>
            <a:r>
              <a:rPr lang="ru-RU" sz="2400" dirty="0" smtClean="0"/>
              <a:t> і того ж дня </a:t>
            </a:r>
            <a:r>
              <a:rPr lang="ru-RU" sz="2400" dirty="0" err="1" smtClean="0"/>
              <a:t>урочисто</a:t>
            </a:r>
            <a:r>
              <a:rPr lang="ru-RU" sz="2400" dirty="0" smtClean="0"/>
              <a:t> проголосила </a:t>
            </a:r>
            <a:r>
              <a:rPr lang="ru-RU" sz="2400" dirty="0" err="1" smtClean="0"/>
              <a:t>автономію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.  </a:t>
            </a:r>
            <a:r>
              <a:rPr lang="ru-RU" sz="2400" dirty="0" err="1" smtClean="0"/>
              <a:t>Згідно</a:t>
            </a:r>
            <a:r>
              <a:rPr lang="ru-RU" sz="2400" dirty="0" smtClean="0"/>
              <a:t> з І </a:t>
            </a:r>
            <a:r>
              <a:rPr lang="ru-RU" sz="2400" dirty="0" err="1" smtClean="0"/>
              <a:t>Універсалом</a:t>
            </a:r>
            <a:r>
              <a:rPr lang="ru-RU" sz="2400" dirty="0" smtClean="0"/>
              <a:t>, </a:t>
            </a:r>
            <a:r>
              <a:rPr lang="ru-RU" sz="2400" i="1" dirty="0" smtClean="0"/>
              <a:t>«не </a:t>
            </a:r>
            <a:r>
              <a:rPr lang="ru-RU" sz="2400" i="1" dirty="0" err="1" smtClean="0"/>
              <a:t>одділяючись</a:t>
            </a:r>
            <a:r>
              <a:rPr lang="ru-RU" sz="2400" i="1" dirty="0" smtClean="0"/>
              <a:t> від </a:t>
            </a:r>
            <a:r>
              <a:rPr lang="ru-RU" sz="2400" i="1" dirty="0" err="1" smtClean="0"/>
              <a:t>всієї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Росії</a:t>
            </a:r>
            <a:r>
              <a:rPr lang="ru-RU" sz="2400" i="1" dirty="0" smtClean="0"/>
              <a:t>… народ </a:t>
            </a:r>
            <a:r>
              <a:rPr lang="ru-RU" sz="2400" i="1" dirty="0" err="1" smtClean="0"/>
              <a:t>український</a:t>
            </a:r>
            <a:r>
              <a:rPr lang="ru-RU" sz="2400" i="1" dirty="0" smtClean="0"/>
              <a:t> має сам </a:t>
            </a:r>
            <a:r>
              <a:rPr lang="ru-RU" sz="2400" i="1" dirty="0" err="1" smtClean="0"/>
              <a:t>порядкувати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своїм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життям</a:t>
            </a:r>
            <a:r>
              <a:rPr lang="ru-RU" sz="2400" i="1" dirty="0" smtClean="0"/>
              <a:t>»</a:t>
            </a:r>
            <a:r>
              <a:rPr lang="ru-RU" sz="2400" dirty="0" smtClean="0"/>
              <a:t>. </a:t>
            </a:r>
            <a:r>
              <a:rPr lang="ru-RU" sz="2400" dirty="0" err="1" smtClean="0"/>
              <a:t>Закони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повинні</a:t>
            </a:r>
            <a:r>
              <a:rPr lang="ru-RU" sz="2400" dirty="0" smtClean="0"/>
              <a:t> бути </a:t>
            </a:r>
            <a:r>
              <a:rPr lang="ru-RU" sz="2400" dirty="0" err="1" smtClean="0"/>
              <a:t>ухвалені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Всенародними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Зборами</a:t>
            </a:r>
            <a:r>
              <a:rPr lang="ru-RU" sz="2400" dirty="0" smtClean="0"/>
              <a:t>. Автором І </a:t>
            </a:r>
            <a:r>
              <a:rPr lang="ru-RU" sz="2400" dirty="0" err="1" smtClean="0"/>
              <a:t>Універсалу</a:t>
            </a:r>
            <a:r>
              <a:rPr lang="ru-RU" sz="2400" dirty="0" smtClean="0"/>
              <a:t> був </a:t>
            </a:r>
            <a:r>
              <a:rPr lang="ru-RU" sz="2400" b="1" dirty="0" smtClean="0"/>
              <a:t>В. Винниченко</a:t>
            </a:r>
            <a:r>
              <a:rPr lang="ru-RU" sz="2400" dirty="0" smtClean="0"/>
              <a:t>. Після </a:t>
            </a:r>
            <a:r>
              <a:rPr lang="ru-RU" sz="2400" dirty="0" err="1" smtClean="0"/>
              <a:t>проголошення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автономії</a:t>
            </a:r>
            <a:r>
              <a:rPr lang="ru-RU" sz="2400" dirty="0" smtClean="0"/>
              <a:t> </a:t>
            </a:r>
            <a:r>
              <a:rPr lang="ru-RU" sz="2400" b="1" dirty="0" smtClean="0"/>
              <a:t>28 </a:t>
            </a:r>
            <a:r>
              <a:rPr lang="ru-RU" sz="2400" b="1" dirty="0" err="1" smtClean="0"/>
              <a:t>червня</a:t>
            </a:r>
            <a:r>
              <a:rPr lang="ru-RU" sz="2400" b="1" dirty="0" smtClean="0"/>
              <a:t> 1917 </a:t>
            </a:r>
            <a:r>
              <a:rPr lang="ru-RU" sz="2400" dirty="0" smtClean="0"/>
              <a:t>створено </a:t>
            </a:r>
            <a:r>
              <a:rPr lang="ru-RU" sz="2400" b="1" dirty="0" err="1" smtClean="0"/>
              <a:t>Генеральний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Секретаріат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490px-I_Uni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9" y="1714488"/>
            <a:ext cx="285752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ун</a:t>
            </a:r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іверсал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686800" cy="4554551"/>
          </a:xfrm>
        </p:spPr>
        <p:txBody>
          <a:bodyPr>
            <a:normAutofit fontScale="77500" lnSpcReduction="20000"/>
          </a:bodyPr>
          <a:lstStyle/>
          <a:p>
            <a:r>
              <a:rPr lang="vi-VN" sz="2400" b="1" dirty="0" smtClean="0">
                <a:latin typeface="Arial" pitchFamily="34" charset="0"/>
                <a:cs typeface="Arial" pitchFamily="34" charset="0"/>
              </a:rPr>
              <a:t>Др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гий універса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vi-VN" sz="2400" b="1" dirty="0" smtClean="0">
                <a:latin typeface="Arial" pitchFamily="34" charset="0"/>
                <a:cs typeface="Arial" pitchFamily="34" charset="0"/>
              </a:rPr>
              <a:t> Української Центральної рад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и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 smtClean="0"/>
              <a:t>зафіксував домовленості між </a:t>
            </a:r>
            <a:r>
              <a:rPr lang="vi-VN" sz="2400" b="1" dirty="0" smtClean="0"/>
              <a:t>Українсько</a:t>
            </a:r>
            <a:r>
              <a:rPr lang="ru-RU" sz="2400" b="1" dirty="0" err="1" smtClean="0"/>
              <a:t>ю</a:t>
            </a:r>
            <a:r>
              <a:rPr lang="vi-VN" sz="2400" b="1" dirty="0" smtClean="0"/>
              <a:t> Центральною Радою </a:t>
            </a:r>
            <a:r>
              <a:rPr lang="vi-VN" sz="2400" dirty="0" smtClean="0"/>
              <a:t>та </a:t>
            </a:r>
            <a:r>
              <a:rPr lang="vi-VN" sz="2400" b="1" dirty="0" smtClean="0"/>
              <a:t>Тимчасовим урядом Росії</a:t>
            </a:r>
            <a:r>
              <a:rPr lang="vi-VN" sz="2400" dirty="0" smtClean="0"/>
              <a:t>. Проголошений </a:t>
            </a:r>
            <a:r>
              <a:rPr lang="vi-VN" sz="2400" b="1" dirty="0" smtClean="0"/>
              <a:t>Володимиром Винниченком 3 (16) липня 1917 </a:t>
            </a:r>
            <a:r>
              <a:rPr lang="vi-VN" sz="2400" dirty="0" smtClean="0"/>
              <a:t>року в </a:t>
            </a:r>
            <a:r>
              <a:rPr lang="vi-VN" sz="2400" b="1" dirty="0" smtClean="0"/>
              <a:t>Києві</a:t>
            </a:r>
            <a:r>
              <a:rPr lang="vi-VN" sz="2400" dirty="0" smtClean="0"/>
              <a:t>, на урочистому засіданні </a:t>
            </a:r>
            <a:r>
              <a:rPr lang="vi-VN" sz="2400" b="1" dirty="0" smtClean="0"/>
              <a:t>Педагогічного музею </a:t>
            </a:r>
            <a:r>
              <a:rPr lang="vi-VN" sz="2400" dirty="0" smtClean="0"/>
              <a:t>як відповідь на телеграму Тимчасового уряду Центральній раді.</a:t>
            </a:r>
            <a:endParaRPr lang="uk-UA" sz="2400" dirty="0" smtClean="0"/>
          </a:p>
          <a:p>
            <a:pPr>
              <a:buNone/>
            </a:pPr>
            <a:r>
              <a:rPr lang="ru-RU" sz="2400" dirty="0" smtClean="0"/>
              <a:t>      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:</a:t>
            </a:r>
          </a:p>
          <a:p>
            <a:r>
              <a:rPr lang="ru-RU" sz="2400" dirty="0" smtClean="0"/>
              <a:t>1. Центральна Рада повинна </a:t>
            </a:r>
            <a:r>
              <a:rPr lang="ru-RU" sz="2400" dirty="0" err="1" smtClean="0"/>
              <a:t>поповнитися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народів</a:t>
            </a:r>
            <a:r>
              <a:rPr lang="ru-RU" sz="2400" dirty="0" smtClean="0"/>
              <a:t>, що </a:t>
            </a:r>
            <a:r>
              <a:rPr lang="ru-RU" sz="2400" dirty="0" err="1" smtClean="0"/>
              <a:t>проживають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2. </a:t>
            </a:r>
            <a:r>
              <a:rPr lang="ru-RU" sz="2400" dirty="0" err="1" smtClean="0"/>
              <a:t>Поповнена</a:t>
            </a:r>
            <a:r>
              <a:rPr lang="ru-RU" sz="2400" dirty="0" smtClean="0"/>
              <a:t> Центральна Рада </a:t>
            </a:r>
            <a:r>
              <a:rPr lang="ru-RU" sz="2400" dirty="0" err="1" smtClean="0"/>
              <a:t>утворює</a:t>
            </a:r>
            <a:r>
              <a:rPr lang="ru-RU" sz="2400" dirty="0" smtClean="0"/>
              <a:t> </a:t>
            </a:r>
            <a:r>
              <a:rPr lang="ru-RU" sz="2400" dirty="0" err="1" smtClean="0"/>
              <a:t>Генеральний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Секретаріат</a:t>
            </a:r>
            <a:r>
              <a:rPr lang="ru-RU" sz="2400" dirty="0" smtClean="0"/>
              <a:t>, склад якого </a:t>
            </a:r>
            <a:r>
              <a:rPr lang="ru-RU" sz="2400" dirty="0" err="1" smtClean="0"/>
              <a:t>затверджує</a:t>
            </a:r>
            <a:r>
              <a:rPr lang="ru-RU" sz="2400" dirty="0" smtClean="0"/>
              <a:t> </a:t>
            </a:r>
            <a:r>
              <a:rPr lang="ru-RU" sz="2400" dirty="0" err="1" smtClean="0"/>
              <a:t>Тимчасовий</a:t>
            </a:r>
            <a:r>
              <a:rPr lang="ru-RU" sz="2400" dirty="0" smtClean="0"/>
              <a:t> Уряд;</a:t>
            </a:r>
          </a:p>
          <a:p>
            <a:r>
              <a:rPr lang="ru-RU" sz="2400" dirty="0" smtClean="0"/>
              <a:t>3. Центральна Рада </a:t>
            </a:r>
            <a:r>
              <a:rPr lang="ru-RU" sz="2400" dirty="0" err="1" smtClean="0"/>
              <a:t>починає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розробку</a:t>
            </a:r>
            <a:r>
              <a:rPr lang="ru-RU" sz="2400" dirty="0" smtClean="0"/>
              <a:t> закону про </a:t>
            </a:r>
            <a:r>
              <a:rPr lang="ru-RU" sz="2400" dirty="0" err="1" smtClean="0"/>
              <a:t>автономне</a:t>
            </a:r>
            <a:r>
              <a:rPr lang="ru-RU" sz="2400" dirty="0" smtClean="0"/>
              <a:t> </a:t>
            </a:r>
            <a:r>
              <a:rPr lang="ru-RU" sz="2400" dirty="0" err="1" smtClean="0"/>
              <a:t>обладнання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, який повинен бути </a:t>
            </a:r>
            <a:r>
              <a:rPr lang="ru-RU" sz="2400" dirty="0" err="1" smtClean="0"/>
              <a:t>затверджений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Всеросійськими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Установчими</a:t>
            </a:r>
            <a:r>
              <a:rPr lang="ru-RU" sz="2400" dirty="0" smtClean="0"/>
              <a:t> </a:t>
            </a:r>
            <a:r>
              <a:rPr lang="ru-RU" sz="2400" dirty="0" err="1" smtClean="0"/>
              <a:t>Зборами</a:t>
            </a:r>
            <a:r>
              <a:rPr lang="ru-RU" sz="2400" dirty="0" smtClean="0"/>
              <a:t>. До </a:t>
            </a:r>
            <a:r>
              <a:rPr lang="ru-RU" sz="2400" dirty="0" err="1" smtClean="0"/>
              <a:t>твердження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даного</a:t>
            </a:r>
            <a:r>
              <a:rPr lang="ru-RU" sz="2400" dirty="0" smtClean="0"/>
              <a:t> закону, УЦР </a:t>
            </a:r>
            <a:r>
              <a:rPr lang="ru-RU" sz="2400" dirty="0" err="1" smtClean="0"/>
              <a:t>зобов'язується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здійснювати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автономію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України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4.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війська</a:t>
            </a:r>
            <a:r>
              <a:rPr lang="ru-RU" sz="2400" dirty="0" smtClean="0"/>
              <a:t> </a:t>
            </a:r>
            <a:r>
              <a:rPr lang="ru-RU" sz="2400" dirty="0" err="1" smtClean="0"/>
              <a:t>здійснюється</a:t>
            </a:r>
            <a:r>
              <a:rPr lang="ru-RU" sz="2400" dirty="0" smtClean="0"/>
              <a:t> під контролем </a:t>
            </a:r>
            <a:r>
              <a:rPr lang="ru-RU" sz="2400" dirty="0" err="1" smtClean="0"/>
              <a:t>Тимчасового</a:t>
            </a:r>
            <a:r>
              <a:rPr lang="ru-RU" sz="2400" dirty="0" smtClean="0"/>
              <a:t> Уряду.</a:t>
            </a:r>
          </a:p>
          <a:p>
            <a:r>
              <a:rPr lang="ru-RU" sz="2400" dirty="0" smtClean="0"/>
              <a:t>II </a:t>
            </a:r>
            <a:r>
              <a:rPr lang="ru-RU" sz="2400" dirty="0" err="1" smtClean="0"/>
              <a:t>Універсал</a:t>
            </a:r>
            <a:r>
              <a:rPr lang="ru-RU" sz="2400" dirty="0" smtClean="0"/>
              <a:t> був </a:t>
            </a:r>
            <a:r>
              <a:rPr lang="ru-RU" sz="2400" dirty="0" err="1" smtClean="0"/>
              <a:t>проголошений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сесії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Центральної</a:t>
            </a:r>
            <a:r>
              <a:rPr lang="ru-RU" sz="2400" dirty="0" smtClean="0"/>
              <a:t> Ради.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en-US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II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ун</a:t>
            </a:r>
            <a:r>
              <a:rPr lang="uk-UA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іверсал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500702"/>
          </a:xfrm>
        </p:spPr>
        <p:txBody>
          <a:bodyPr>
            <a:normAutofit/>
          </a:bodyPr>
          <a:lstStyle/>
          <a:p>
            <a:r>
              <a:rPr lang="vi-VN" sz="2400" b="1" dirty="0" smtClean="0"/>
              <a:t>Тре́тій Універса́л Украї́нської Центра́льної ра́ди</a:t>
            </a:r>
            <a:r>
              <a:rPr lang="vi-VN" sz="2400" dirty="0" smtClean="0"/>
              <a:t> — державно-правовий акт, </a:t>
            </a:r>
            <a:r>
              <a:rPr lang="vi-VN" sz="2400" b="1" dirty="0" smtClean="0"/>
              <a:t>універсал Української Центральної ради</a:t>
            </a:r>
            <a:r>
              <a:rPr lang="vi-VN" sz="2400" dirty="0" smtClean="0"/>
              <a:t>, що проголошував </a:t>
            </a:r>
            <a:r>
              <a:rPr lang="vi-VN" sz="2400" b="1" dirty="0" smtClean="0"/>
              <a:t>Українську Народну Республік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vi-VN" sz="2400" dirty="0" smtClean="0"/>
              <a:t>. Прийнятий </a:t>
            </a:r>
            <a:r>
              <a:rPr lang="vi-VN" sz="2400" b="1" dirty="0" smtClean="0"/>
              <a:t>7 (20) листопада 1917 </a:t>
            </a:r>
            <a:r>
              <a:rPr lang="vi-VN" sz="2400" dirty="0" smtClean="0"/>
              <a:t>року в </a:t>
            </a:r>
            <a:r>
              <a:rPr lang="vi-VN" sz="2400" b="1" dirty="0" smtClean="0"/>
              <a:t>Києві</a:t>
            </a:r>
            <a:r>
              <a:rPr lang="vi-VN" sz="2400" dirty="0" smtClean="0"/>
              <a:t>.</a:t>
            </a:r>
            <a:endParaRPr lang="uk-UA" sz="2400" dirty="0" smtClean="0"/>
          </a:p>
          <a:p>
            <a:endParaRPr lang="ru-RU" sz="2400" dirty="0"/>
          </a:p>
        </p:txBody>
      </p:sp>
      <p:pic>
        <p:nvPicPr>
          <p:cNvPr id="4" name="Рисунок 3" descr="f_1115_op_1_spr_4_ark_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172182"/>
            <a:ext cx="2932912" cy="3514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</a:t>
            </a:r>
            <a:r>
              <a:rPr lang="ru-RU" sz="2000" dirty="0" err="1" smtClean="0"/>
              <a:t>універсалі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заявлялося</a:t>
            </a:r>
            <a:r>
              <a:rPr lang="ru-RU" sz="2000" dirty="0" smtClean="0"/>
              <a:t>, що </a:t>
            </a:r>
            <a:r>
              <a:rPr lang="ru-RU" sz="2000" dirty="0" err="1" smtClean="0"/>
              <a:t>Україна</a:t>
            </a:r>
            <a:r>
              <a:rPr lang="ru-RU" sz="2000" dirty="0" smtClean="0"/>
              <a:t> не </a:t>
            </a:r>
            <a:r>
              <a:rPr lang="ru-RU" sz="2000" dirty="0" err="1" smtClean="0"/>
              <a:t>відокремлюється</a:t>
            </a:r>
            <a:r>
              <a:rPr lang="ru-RU" sz="2000" dirty="0" smtClean="0"/>
              <a:t> від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вся </a:t>
            </a:r>
            <a:r>
              <a:rPr lang="ru-RU" sz="2000" dirty="0" err="1" smtClean="0"/>
              <a:t>влада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відтепер</a:t>
            </a:r>
            <a:r>
              <a:rPr lang="ru-RU" sz="2000" dirty="0" smtClean="0"/>
              <a:t> </a:t>
            </a:r>
            <a:r>
              <a:rPr lang="ru-RU" sz="2000" dirty="0" err="1" smtClean="0"/>
              <a:t>належить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лише</a:t>
            </a:r>
            <a:r>
              <a:rPr lang="ru-RU" sz="2000" dirty="0" smtClean="0"/>
              <a:t> </a:t>
            </a:r>
            <a:r>
              <a:rPr lang="ru-RU" sz="2000" dirty="0" err="1" smtClean="0"/>
              <a:t>Центральній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</a:t>
            </a:r>
            <a:r>
              <a:rPr lang="ru-RU" sz="2000" dirty="0" smtClean="0"/>
              <a:t> та Генеральному </a:t>
            </a:r>
            <a:r>
              <a:rPr lang="ru-RU" sz="2000" dirty="0" err="1" smtClean="0"/>
              <a:t>Секретаріату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Україна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стає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Українською</a:t>
            </a:r>
            <a:r>
              <a:rPr lang="ru-RU" sz="2000" b="1" dirty="0" smtClean="0"/>
              <a:t> Народною </a:t>
            </a:r>
            <a:r>
              <a:rPr lang="ru-RU" sz="2000" b="1" dirty="0" err="1" smtClean="0"/>
              <a:t>Республікою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На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УНР </a:t>
            </a:r>
            <a:r>
              <a:rPr lang="ru-RU" sz="2000" dirty="0" err="1" smtClean="0"/>
              <a:t>поміщицьке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землеволодіння</a:t>
            </a:r>
            <a:r>
              <a:rPr lang="ru-RU" sz="2000" dirty="0" smtClean="0"/>
              <a:t>, право </a:t>
            </a:r>
            <a:r>
              <a:rPr lang="ru-RU" sz="2000" dirty="0" err="1" smtClean="0"/>
              <a:t>власності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удільні</a:t>
            </a:r>
            <a:r>
              <a:rPr lang="ru-RU" sz="2000" dirty="0" smtClean="0"/>
              <a:t>, </a:t>
            </a:r>
            <a:r>
              <a:rPr lang="ru-RU" sz="2000" dirty="0" err="1" smtClean="0"/>
              <a:t>монастирські</a:t>
            </a:r>
            <a:r>
              <a:rPr lang="ru-RU" sz="2000" dirty="0" smtClean="0"/>
              <a:t>, </a:t>
            </a:r>
            <a:r>
              <a:rPr lang="ru-RU" sz="2000" dirty="0" err="1" smtClean="0"/>
              <a:t>кабінетські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церковні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 </a:t>
            </a:r>
            <a:r>
              <a:rPr lang="ru-RU" sz="2000" dirty="0" err="1" smtClean="0"/>
              <a:t>скасовувалося</a:t>
            </a:r>
            <a:r>
              <a:rPr lang="ru-RU" sz="2000" dirty="0" smtClean="0"/>
              <a:t>. </a:t>
            </a:r>
            <a:r>
              <a:rPr lang="ru-RU" sz="2000" dirty="0" err="1" smtClean="0"/>
              <a:t>Генеральний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Секретаріат</a:t>
            </a:r>
            <a:r>
              <a:rPr lang="ru-RU" sz="2000" dirty="0" smtClean="0"/>
              <a:t> </a:t>
            </a:r>
            <a:r>
              <a:rPr lang="ru-RU" sz="2000" dirty="0" err="1" smtClean="0"/>
              <a:t>зобов'язувався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негайно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прийняти</a:t>
            </a:r>
            <a:r>
              <a:rPr lang="ru-RU" sz="2000" dirty="0" smtClean="0"/>
              <a:t> закон про </a:t>
            </a:r>
            <a:r>
              <a:rPr lang="ru-RU" sz="2000" dirty="0" err="1" smtClean="0"/>
              <a:t>розпорядження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цими</a:t>
            </a:r>
            <a:r>
              <a:rPr lang="ru-RU" sz="2000" dirty="0" smtClean="0"/>
              <a:t> землями </a:t>
            </a:r>
            <a:r>
              <a:rPr lang="ru-RU" sz="2000" dirty="0" err="1" smtClean="0"/>
              <a:t>земельними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комітетами</a:t>
            </a:r>
            <a:r>
              <a:rPr lang="ru-RU" sz="2000" dirty="0" smtClean="0"/>
              <a:t> до </a:t>
            </a:r>
            <a:r>
              <a:rPr lang="ru-RU" sz="2000" b="1" dirty="0" err="1" smtClean="0"/>
              <a:t>Українських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Установчих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Зборів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проголошувався</a:t>
            </a:r>
            <a:r>
              <a:rPr lang="ru-RU" sz="2000" dirty="0" smtClean="0"/>
              <a:t> 8-годинний </a:t>
            </a:r>
            <a:r>
              <a:rPr lang="ru-RU" sz="2000" dirty="0" err="1" smtClean="0"/>
              <a:t>робочий</a:t>
            </a:r>
            <a:r>
              <a:rPr lang="ru-RU" sz="2000" dirty="0" smtClean="0"/>
              <a:t> день.</a:t>
            </a:r>
          </a:p>
          <a:p>
            <a:r>
              <a:rPr lang="ru-RU" sz="2000" dirty="0" err="1" smtClean="0"/>
              <a:t>Запроваджувався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державний</a:t>
            </a:r>
            <a:r>
              <a:rPr lang="ru-RU" sz="2000" dirty="0" smtClean="0"/>
              <a:t> контроль над </a:t>
            </a:r>
            <a:r>
              <a:rPr lang="ru-RU" sz="2000" dirty="0" err="1" smtClean="0"/>
              <a:t>виробництвом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Україна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виступає</a:t>
            </a:r>
            <a:r>
              <a:rPr lang="ru-RU" sz="2000" dirty="0" smtClean="0"/>
              <a:t> за </a:t>
            </a:r>
            <a:r>
              <a:rPr lang="ru-RU" sz="2000" dirty="0" err="1" smtClean="0"/>
              <a:t>негайне</a:t>
            </a:r>
            <a:r>
              <a:rPr lang="ru-RU" sz="2000" dirty="0" smtClean="0"/>
              <a:t> </a:t>
            </a:r>
            <a:r>
              <a:rPr lang="ru-RU" sz="2000" dirty="0" err="1" smtClean="0"/>
              <a:t>укладення</a:t>
            </a:r>
            <a:r>
              <a:rPr lang="ru-RU" sz="2000" dirty="0" smtClean="0"/>
              <a:t> миру між </a:t>
            </a:r>
            <a:r>
              <a:rPr lang="ru-RU" sz="2000" b="1" dirty="0" err="1" smtClean="0"/>
              <a:t>воюючими</a:t>
            </a:r>
            <a:r>
              <a:rPr lang="ru-RU" sz="2000" b="1" dirty="0" smtClean="0"/>
              <a:t> сторонами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Скасовувалася</a:t>
            </a:r>
            <a:r>
              <a:rPr lang="ru-RU" sz="2000" dirty="0" smtClean="0"/>
              <a:t> </a:t>
            </a:r>
            <a:r>
              <a:rPr lang="ru-RU" sz="2000" b="1" dirty="0" smtClean="0"/>
              <a:t>смертна кара </a:t>
            </a:r>
            <a:r>
              <a:rPr lang="ru-RU" sz="2000" dirty="0" smtClean="0"/>
              <a:t>й </a:t>
            </a:r>
            <a:r>
              <a:rPr lang="ru-RU" sz="2000" dirty="0" err="1" smtClean="0"/>
              <a:t>оголошувалася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амністія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повинен бути </a:t>
            </a:r>
            <a:r>
              <a:rPr lang="ru-RU" sz="2000" dirty="0" err="1" smtClean="0"/>
              <a:t>створений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дійсно</a:t>
            </a:r>
            <a:r>
              <a:rPr lang="ru-RU" sz="2000" dirty="0" smtClean="0"/>
              <a:t> </a:t>
            </a:r>
            <a:r>
              <a:rPr lang="ru-RU" sz="2000" b="1" dirty="0" err="1" smtClean="0"/>
              <a:t>незалежний</a:t>
            </a:r>
            <a:r>
              <a:rPr lang="ru-RU" sz="2000" b="1" dirty="0" smtClean="0"/>
              <a:t> суд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Україна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визнає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національно-персональну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автономію</a:t>
            </a:r>
            <a:r>
              <a:rPr lang="ru-RU" sz="2000" dirty="0" smtClean="0"/>
              <a:t> для </a:t>
            </a:r>
            <a:r>
              <a:rPr lang="ru-RU" sz="2000" b="1" dirty="0" err="1" smtClean="0"/>
              <a:t>національних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меншин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На </a:t>
            </a:r>
            <a:r>
              <a:rPr lang="ru-RU" sz="2000" b="1" dirty="0" smtClean="0"/>
              <a:t>27 </a:t>
            </a:r>
            <a:r>
              <a:rPr lang="ru-RU" sz="2000" b="1" dirty="0" err="1" smtClean="0"/>
              <a:t>грудня</a:t>
            </a:r>
            <a:r>
              <a:rPr lang="ru-RU" sz="2000" b="1" dirty="0" smtClean="0"/>
              <a:t> </a:t>
            </a:r>
            <a:r>
              <a:rPr lang="ru-RU" sz="2000" dirty="0" smtClean="0"/>
              <a:t>(9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) </a:t>
            </a:r>
            <a:r>
              <a:rPr lang="ru-RU" sz="2000" dirty="0" err="1" smtClean="0"/>
              <a:t>призначалися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вибори</a:t>
            </a:r>
            <a:r>
              <a:rPr lang="ru-RU" sz="2000" dirty="0" smtClean="0"/>
              <a:t> до </a:t>
            </a:r>
            <a:r>
              <a:rPr lang="ru-RU" sz="2000" b="1" dirty="0" err="1" smtClean="0"/>
              <a:t>Всеукраїнських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Установчих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Зборів</a:t>
            </a:r>
            <a:r>
              <a:rPr lang="ru-RU" sz="2000" dirty="0" smtClean="0"/>
              <a:t>, які </a:t>
            </a:r>
            <a:r>
              <a:rPr lang="ru-RU" sz="2000" dirty="0" err="1" smtClean="0"/>
              <a:t>планувалося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скликати</a:t>
            </a:r>
            <a:r>
              <a:rPr lang="ru-RU" sz="2000" dirty="0" smtClean="0"/>
              <a:t> </a:t>
            </a:r>
            <a:r>
              <a:rPr lang="ru-RU" sz="2000" b="1" dirty="0" smtClean="0"/>
              <a:t>9 </a:t>
            </a:r>
            <a:r>
              <a:rPr lang="ru-RU" sz="2000" b="1" dirty="0" err="1" smtClean="0"/>
              <a:t>січня</a:t>
            </a:r>
            <a:r>
              <a:rPr lang="ru-RU" sz="2000" b="1" dirty="0" smtClean="0"/>
              <a:t> </a:t>
            </a:r>
            <a:r>
              <a:rPr lang="ru-RU" sz="2000" dirty="0" smtClean="0"/>
              <a:t>(22 </a:t>
            </a:r>
            <a:r>
              <a:rPr lang="ru-RU" sz="2000" dirty="0" err="1" smtClean="0"/>
              <a:t>січня</a:t>
            </a:r>
            <a:r>
              <a:rPr lang="ru-RU" sz="2000" dirty="0" smtClean="0"/>
              <a:t>) </a:t>
            </a:r>
            <a:r>
              <a:rPr lang="ru-RU" sz="2000" b="1" dirty="0" smtClean="0"/>
              <a:t>1918</a:t>
            </a:r>
            <a:r>
              <a:rPr lang="ru-RU" sz="2000" dirty="0" smtClean="0"/>
              <a:t> року.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 </a:t>
            </a:r>
            <a:r>
              <a:rPr lang="ru-RU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Універсал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1428736"/>
            <a:ext cx="6215074" cy="5214950"/>
          </a:xfrm>
        </p:spPr>
        <p:txBody>
          <a:bodyPr>
            <a:normAutofit fontScale="40000" lnSpcReduction="20000"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Універсал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був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рийнятий 9 </a:t>
            </a:r>
            <a:r>
              <a:rPr lang="vi-VN" sz="4000" b="1" dirty="0" smtClean="0">
                <a:latin typeface="Arial" pitchFamily="34" charset="0"/>
                <a:cs typeface="Arial" pitchFamily="34" charset="0"/>
              </a:rPr>
              <a:t>(22) січня 1918 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року в </a:t>
            </a:r>
            <a:r>
              <a:rPr lang="vi-VN" sz="4000" b="1" dirty="0" smtClean="0">
                <a:latin typeface="Arial" pitchFamily="34" charset="0"/>
                <a:cs typeface="Arial" pitchFamily="34" charset="0"/>
              </a:rPr>
              <a:t>Києв</a:t>
            </a:r>
            <a:r>
              <a:rPr lang="uk-UA" sz="4000" b="1" dirty="0" smtClean="0">
                <a:latin typeface="Arial" pitchFamily="34" charset="0"/>
                <a:cs typeface="Arial" pitchFamily="34" charset="0"/>
              </a:rPr>
              <a:t>і </a:t>
            </a:r>
            <a:r>
              <a:rPr lang="uk-UA" sz="4000" dirty="0" err="1" smtClean="0">
                <a:latin typeface="Arial" pitchFamily="34" charset="0"/>
                <a:cs typeface="Arial" pitchFamily="34" charset="0"/>
              </a:rPr>
              <a:t>і</a:t>
            </a:r>
            <a:r>
              <a:rPr lang="uk-UA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проголошував незалежність </a:t>
            </a:r>
            <a:r>
              <a:rPr lang="vi-VN" sz="4000" b="1" dirty="0" smtClean="0">
                <a:latin typeface="Arial" pitchFamily="34" charset="0"/>
                <a:cs typeface="Arial" pitchFamily="34" charset="0"/>
              </a:rPr>
              <a:t>Української Народної Республіки </a:t>
            </a:r>
            <a:r>
              <a:rPr lang="vi-VN" sz="4000" dirty="0" smtClean="0">
                <a:latin typeface="Arial" pitchFamily="34" charset="0"/>
                <a:cs typeface="Arial" pitchFamily="34" charset="0"/>
              </a:rPr>
              <a:t>від Росії.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IV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Універсал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підтверджував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усі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демократичні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права та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свободи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проголошені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у III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Універсалі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доповнивши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їх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правом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меншин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національно-персональну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автономію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4000" dirty="0" smtClean="0"/>
              <a:t>        </a:t>
            </a:r>
            <a:r>
              <a:rPr lang="ru-RU" sz="6000" dirty="0" err="1" smtClean="0"/>
              <a:t>Умови</a:t>
            </a:r>
            <a:r>
              <a:rPr lang="ru-RU" sz="6000" dirty="0" smtClean="0"/>
              <a:t> </a:t>
            </a:r>
            <a:r>
              <a:rPr lang="en-US" sz="6000" dirty="0" smtClean="0"/>
              <a:t>IV </a:t>
            </a:r>
            <a:r>
              <a:rPr lang="ru-RU" sz="6000" dirty="0" err="1" smtClean="0"/>
              <a:t>Універсалу</a:t>
            </a:r>
            <a:r>
              <a:rPr lang="ru-RU" sz="4000" dirty="0" smtClean="0"/>
              <a:t>:</a:t>
            </a:r>
          </a:p>
          <a:p>
            <a:r>
              <a:rPr lang="ru-RU" sz="4000" dirty="0" smtClean="0"/>
              <a:t>УНР </a:t>
            </a:r>
            <a:r>
              <a:rPr lang="ru-RU" sz="4000" dirty="0" err="1" smtClean="0"/>
              <a:t>проголошується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незалежною</a:t>
            </a:r>
            <a:r>
              <a:rPr lang="ru-RU" sz="4000" dirty="0" smtClean="0"/>
              <a:t>, </a:t>
            </a:r>
            <a:r>
              <a:rPr lang="ru-RU" sz="4000" dirty="0" err="1" smtClean="0"/>
              <a:t>вільною</a:t>
            </a:r>
            <a:r>
              <a:rPr lang="ru-RU" sz="4000" dirty="0" smtClean="0"/>
              <a:t> суверенною державою </a:t>
            </a:r>
            <a:r>
              <a:rPr lang="ru-RU" sz="4000" dirty="0" err="1" smtClean="0"/>
              <a:t>українського</a:t>
            </a:r>
            <a:r>
              <a:rPr lang="ru-RU" sz="4000" dirty="0" smtClean="0"/>
              <a:t> народу;</a:t>
            </a:r>
          </a:p>
          <a:p>
            <a:r>
              <a:rPr lang="ru-RU" sz="4000" dirty="0" smtClean="0"/>
              <a:t>З </a:t>
            </a:r>
            <a:r>
              <a:rPr lang="ru-RU" sz="4000" dirty="0" err="1" smtClean="0"/>
              <a:t>усіма</a:t>
            </a:r>
            <a:r>
              <a:rPr lang="ru-RU" sz="4000" dirty="0" smtClean="0"/>
              <a:t> </a:t>
            </a:r>
            <a:r>
              <a:rPr lang="ru-RU" sz="4000" dirty="0" err="1" smtClean="0"/>
              <a:t>сусідніми</a:t>
            </a:r>
            <a:r>
              <a:rPr lang="ru-RU" sz="4000" dirty="0" smtClean="0"/>
              <a:t> </a:t>
            </a:r>
            <a:r>
              <a:rPr lang="ru-RU" sz="4000" dirty="0" err="1" smtClean="0"/>
              <a:t>країнами</a:t>
            </a:r>
            <a:r>
              <a:rPr lang="ru-RU" sz="4000" dirty="0" smtClean="0"/>
              <a:t> УНР </a:t>
            </a:r>
            <a:r>
              <a:rPr lang="ru-RU" sz="4000" dirty="0" err="1" smtClean="0"/>
              <a:t>прагне</a:t>
            </a:r>
            <a:r>
              <a:rPr lang="ru-RU" sz="4000" dirty="0" smtClean="0"/>
              <a:t> </a:t>
            </a:r>
            <a:r>
              <a:rPr lang="ru-RU" sz="4000" dirty="0" err="1" smtClean="0"/>
              <a:t>жити</a:t>
            </a:r>
            <a:r>
              <a:rPr lang="ru-RU" sz="4000" dirty="0" smtClean="0"/>
              <a:t> у </a:t>
            </a:r>
            <a:r>
              <a:rPr lang="ru-RU" sz="4000" dirty="0" err="1" smtClean="0"/>
              <a:t>мирі</a:t>
            </a:r>
            <a:r>
              <a:rPr lang="ru-RU" sz="4000" dirty="0" smtClean="0"/>
              <a:t> та </a:t>
            </a:r>
            <a:r>
              <a:rPr lang="ru-RU" sz="4000" dirty="0" err="1" smtClean="0"/>
              <a:t>злагоді</a:t>
            </a:r>
            <a:r>
              <a:rPr lang="ru-RU" sz="4000" dirty="0" smtClean="0"/>
              <a:t>;</a:t>
            </a:r>
          </a:p>
          <a:p>
            <a:r>
              <a:rPr lang="ru-RU" sz="4000" dirty="0" smtClean="0"/>
              <a:t>Влада в </a:t>
            </a:r>
            <a:r>
              <a:rPr lang="ru-RU" sz="4000" dirty="0" err="1" smtClean="0"/>
              <a:t>Україні</a:t>
            </a:r>
            <a:r>
              <a:rPr lang="ru-RU" sz="4000" dirty="0" smtClean="0"/>
              <a:t> </a:t>
            </a:r>
            <a:r>
              <a:rPr lang="ru-RU" sz="4000" dirty="0" err="1" smtClean="0"/>
              <a:t>належить</a:t>
            </a:r>
            <a:r>
              <a:rPr lang="ru-RU" sz="4000" dirty="0" smtClean="0"/>
              <a:t> народу </a:t>
            </a:r>
            <a:r>
              <a:rPr lang="ru-RU" sz="4000" dirty="0" err="1" smtClean="0"/>
              <a:t>України</a:t>
            </a:r>
            <a:r>
              <a:rPr lang="ru-RU" sz="4000" dirty="0" smtClean="0"/>
              <a:t>, від імені якого, </a:t>
            </a:r>
            <a:r>
              <a:rPr lang="ru-RU" sz="4000" dirty="0" err="1" smtClean="0"/>
              <a:t>допоки</a:t>
            </a:r>
            <a:r>
              <a:rPr lang="ru-RU" sz="4000" dirty="0" smtClean="0"/>
              <a:t> не </a:t>
            </a:r>
            <a:r>
              <a:rPr lang="ru-RU" sz="4000" dirty="0" err="1" smtClean="0"/>
              <a:t>зберуться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українські</a:t>
            </a:r>
            <a:r>
              <a:rPr lang="ru-RU" sz="4000" dirty="0" smtClean="0"/>
              <a:t> </a:t>
            </a:r>
            <a:r>
              <a:rPr lang="ru-RU" sz="4000" dirty="0" err="1" smtClean="0"/>
              <a:t>Установчі</a:t>
            </a:r>
            <a:r>
              <a:rPr lang="ru-RU" sz="4000" dirty="0" smtClean="0"/>
              <a:t> </a:t>
            </a:r>
            <a:r>
              <a:rPr lang="ru-RU" sz="4000" dirty="0" err="1" smtClean="0"/>
              <a:t>збори</a:t>
            </a:r>
            <a:r>
              <a:rPr lang="ru-RU" sz="4000" dirty="0" smtClean="0"/>
              <a:t>, буде </a:t>
            </a:r>
            <a:r>
              <a:rPr lang="ru-RU" sz="4000" dirty="0" err="1" smtClean="0"/>
              <a:t>правити</a:t>
            </a:r>
            <a:r>
              <a:rPr lang="ru-RU" sz="4000" dirty="0" smtClean="0"/>
              <a:t> ЦР;</a:t>
            </a:r>
          </a:p>
          <a:p>
            <a:r>
              <a:rPr lang="ru-RU" sz="4000" dirty="0" err="1" smtClean="0"/>
              <a:t>Піддано</a:t>
            </a:r>
            <a:r>
              <a:rPr lang="ru-RU" sz="4000" dirty="0" smtClean="0"/>
              <a:t> </a:t>
            </a:r>
            <a:r>
              <a:rPr lang="ru-RU" sz="4000" dirty="0" err="1" smtClean="0"/>
              <a:t>жорстокій</a:t>
            </a:r>
            <a:r>
              <a:rPr lang="ru-RU" sz="4000" dirty="0" smtClean="0"/>
              <a:t> </a:t>
            </a:r>
            <a:r>
              <a:rPr lang="ru-RU" sz="4000" dirty="0" err="1" smtClean="0"/>
              <a:t>критиці</a:t>
            </a:r>
            <a:r>
              <a:rPr lang="ru-RU" sz="4000" dirty="0" smtClean="0"/>
              <a:t> </a:t>
            </a:r>
            <a:r>
              <a:rPr lang="ru-RU" sz="4000" dirty="0" err="1" smtClean="0"/>
              <a:t>політику</a:t>
            </a:r>
            <a:r>
              <a:rPr lang="ru-RU" sz="4000" dirty="0" smtClean="0"/>
              <a:t> </a:t>
            </a:r>
            <a:r>
              <a:rPr lang="ru-RU" sz="4000" dirty="0" err="1" smtClean="0"/>
              <a:t>більшовиків</a:t>
            </a:r>
            <a:r>
              <a:rPr lang="ru-RU" sz="4000" dirty="0" smtClean="0"/>
              <a:t>, яка веде до </a:t>
            </a:r>
            <a:r>
              <a:rPr lang="ru-RU" sz="4000" dirty="0" err="1" smtClean="0"/>
              <a:t>громадянської</a:t>
            </a:r>
            <a:r>
              <a:rPr lang="ru-RU" sz="4000" dirty="0" smtClean="0"/>
              <a:t> </a:t>
            </a:r>
            <a:r>
              <a:rPr lang="ru-RU" sz="4000" dirty="0" err="1" smtClean="0"/>
              <a:t>війни</a:t>
            </a:r>
            <a:r>
              <a:rPr lang="ru-RU" sz="4000" dirty="0" smtClean="0"/>
              <a:t>;</a:t>
            </a:r>
          </a:p>
          <a:p>
            <a:r>
              <a:rPr lang="ru-RU" sz="4000" dirty="0" smtClean="0"/>
              <a:t>УЦР </a:t>
            </a:r>
            <a:r>
              <a:rPr lang="ru-RU" sz="4000" dirty="0" err="1" smtClean="0"/>
              <a:t>зобов'язується</a:t>
            </a:r>
            <a:r>
              <a:rPr lang="ru-RU" sz="4000" dirty="0" smtClean="0"/>
              <a:t> вести </a:t>
            </a:r>
            <a:r>
              <a:rPr lang="ru-RU" sz="4000" dirty="0" err="1" smtClean="0"/>
              <a:t>боротьбу</a:t>
            </a:r>
            <a:r>
              <a:rPr lang="ru-RU" sz="4000" dirty="0" smtClean="0"/>
              <a:t> </a:t>
            </a:r>
            <a:r>
              <a:rPr lang="ru-RU" sz="4000" dirty="0" err="1" smtClean="0"/>
              <a:t>проти</a:t>
            </a:r>
            <a:r>
              <a:rPr lang="ru-RU" sz="4000" dirty="0" smtClean="0"/>
              <a:t> </a:t>
            </a:r>
            <a:r>
              <a:rPr lang="ru-RU" sz="4000" dirty="0" err="1" smtClean="0"/>
              <a:t>прибічників</a:t>
            </a:r>
            <a:r>
              <a:rPr lang="ru-RU" sz="4000" dirty="0" smtClean="0"/>
              <a:t> </a:t>
            </a:r>
            <a:r>
              <a:rPr lang="ru-RU" sz="4000" dirty="0" err="1" smtClean="0"/>
              <a:t>більшовиків</a:t>
            </a:r>
            <a:r>
              <a:rPr lang="ru-RU" sz="4000" dirty="0" smtClean="0"/>
              <a:t> в </a:t>
            </a:r>
            <a:r>
              <a:rPr lang="ru-RU" sz="4000" dirty="0" err="1" smtClean="0"/>
              <a:t>Україні</a:t>
            </a:r>
            <a:r>
              <a:rPr lang="ru-RU" sz="4000" dirty="0" smtClean="0"/>
              <a:t>;</a:t>
            </a:r>
          </a:p>
          <a:p>
            <a:r>
              <a:rPr lang="ru-RU" sz="4000" dirty="0" smtClean="0"/>
              <a:t>УЦР </a:t>
            </a:r>
            <a:r>
              <a:rPr lang="ru-RU" sz="4000" dirty="0" err="1" smtClean="0"/>
              <a:t>зобов'язувалась</a:t>
            </a:r>
            <a:r>
              <a:rPr lang="ru-RU" sz="4000" dirty="0" smtClean="0"/>
              <a:t> </a:t>
            </a:r>
            <a:r>
              <a:rPr lang="ru-RU" sz="4000" dirty="0" err="1" smtClean="0"/>
              <a:t>негайно</a:t>
            </a:r>
            <a:r>
              <a:rPr lang="ru-RU" sz="4000" dirty="0" smtClean="0"/>
              <a:t> </a:t>
            </a:r>
            <a:r>
              <a:rPr lang="ru-RU" sz="4000" dirty="0" err="1" smtClean="0"/>
              <a:t>почати</a:t>
            </a:r>
            <a:r>
              <a:rPr lang="ru-RU" sz="4000" dirty="0" smtClean="0"/>
              <a:t> </a:t>
            </a:r>
            <a:r>
              <a:rPr lang="ru-RU" sz="4000" dirty="0" err="1" smtClean="0"/>
              <a:t>мирні</a:t>
            </a:r>
            <a:r>
              <a:rPr lang="ru-RU" sz="4000" dirty="0" smtClean="0"/>
              <a:t> переговори з </a:t>
            </a:r>
            <a:r>
              <a:rPr lang="ru-RU" sz="4000" dirty="0" err="1" smtClean="0"/>
              <a:t>Німеччиною</a:t>
            </a:r>
            <a:r>
              <a:rPr lang="ru-RU" sz="4000" dirty="0" smtClean="0"/>
              <a:t>;</a:t>
            </a:r>
          </a:p>
          <a:p>
            <a:r>
              <a:rPr lang="ru-RU" sz="4000" dirty="0" smtClean="0"/>
              <a:t>УЦР </a:t>
            </a:r>
            <a:r>
              <a:rPr lang="ru-RU" sz="4000" dirty="0" err="1" smtClean="0"/>
              <a:t>планує</a:t>
            </a:r>
            <a:r>
              <a:rPr lang="ru-RU" sz="4000" dirty="0" smtClean="0"/>
              <a:t> провести </a:t>
            </a:r>
            <a:r>
              <a:rPr lang="ru-RU" sz="4000" dirty="0" err="1" smtClean="0"/>
              <a:t>земельну</a:t>
            </a:r>
            <a:r>
              <a:rPr lang="ru-RU" sz="4000" dirty="0" smtClean="0"/>
              <a:t> реформу в </a:t>
            </a:r>
            <a:r>
              <a:rPr lang="ru-RU" sz="4000" dirty="0" err="1" smtClean="0"/>
              <a:t>інтересах</a:t>
            </a:r>
            <a:r>
              <a:rPr lang="ru-RU" sz="4000" dirty="0" smtClean="0"/>
              <a:t> селян;</a:t>
            </a:r>
          </a:p>
          <a:p>
            <a:r>
              <a:rPr lang="ru-RU" sz="4000" dirty="0" smtClean="0"/>
              <a:t>Держава має </a:t>
            </a:r>
            <a:r>
              <a:rPr lang="ru-RU" sz="4000" dirty="0" err="1" smtClean="0"/>
              <a:t>встановити</a:t>
            </a:r>
            <a:r>
              <a:rPr lang="ru-RU" sz="4000" dirty="0" smtClean="0"/>
              <a:t> контроль над </a:t>
            </a:r>
            <a:r>
              <a:rPr lang="ru-RU" sz="4000" dirty="0" err="1" smtClean="0"/>
              <a:t>торгівлею</a:t>
            </a:r>
            <a:r>
              <a:rPr lang="ru-RU" sz="4000" dirty="0" smtClean="0"/>
              <a:t> та банками.</a:t>
            </a: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796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71744"/>
            <a:ext cx="2928926" cy="2196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Останні</a:t>
            </a:r>
            <a:r>
              <a:rPr lang="ru-RU" dirty="0" smtClean="0"/>
              <a:t> </a:t>
            </a:r>
            <a:r>
              <a:rPr lang="ru-RU" dirty="0" err="1" smtClean="0"/>
              <a:t>вибори</a:t>
            </a:r>
            <a:r>
              <a:rPr lang="ru-RU" dirty="0" smtClean="0"/>
              <a:t> УЦР </a:t>
            </a:r>
            <a:r>
              <a:rPr lang="ru-RU" dirty="0" err="1" smtClean="0"/>
              <a:t>відбулися</a:t>
            </a:r>
            <a:r>
              <a:rPr lang="ru-RU" dirty="0" smtClean="0"/>
              <a:t> у </a:t>
            </a:r>
            <a:r>
              <a:rPr lang="ru-RU" dirty="0" err="1" smtClean="0"/>
              <a:t>квітні</a:t>
            </a:r>
            <a:r>
              <a:rPr lang="ru-RU" dirty="0" smtClean="0"/>
              <a:t> 1918.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Заснування УЦР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 smtClean="0"/>
              <a:t>Російська</a:t>
            </a:r>
            <a:r>
              <a:rPr lang="ru-RU" dirty="0" smtClean="0"/>
              <a:t> </a:t>
            </a:r>
            <a:r>
              <a:rPr lang="ru-RU" dirty="0" err="1" smtClean="0"/>
              <a:t>революція</a:t>
            </a:r>
            <a:r>
              <a:rPr lang="ru-RU" dirty="0" smtClean="0"/>
              <a:t>, що </a:t>
            </a:r>
            <a:r>
              <a:rPr lang="ru-RU" dirty="0" err="1" smtClean="0"/>
              <a:t>почалася</a:t>
            </a:r>
            <a:r>
              <a:rPr lang="ru-RU" dirty="0" smtClean="0"/>
              <a:t> в лютому 1917, була </a:t>
            </a:r>
            <a:r>
              <a:rPr lang="ru-RU" dirty="0" err="1" smtClean="0"/>
              <a:t>поштовхом</a:t>
            </a:r>
            <a:r>
              <a:rPr lang="ru-RU" dirty="0" smtClean="0"/>
              <a:t> для </a:t>
            </a:r>
            <a:r>
              <a:rPr lang="ru-RU" dirty="0" err="1" smtClean="0"/>
              <a:t>піднесення</a:t>
            </a:r>
            <a:r>
              <a:rPr lang="ru-RU" dirty="0" smtClean="0"/>
              <a:t> </a:t>
            </a:r>
            <a:r>
              <a:rPr lang="ru-RU" dirty="0" err="1" smtClean="0"/>
              <a:t>національно-визвольного</a:t>
            </a:r>
            <a:r>
              <a:rPr lang="ru-RU" dirty="0" smtClean="0"/>
              <a:t> руху </a:t>
            </a:r>
            <a:r>
              <a:rPr lang="ru-RU" dirty="0" err="1" smtClean="0"/>
              <a:t>українського</a:t>
            </a:r>
            <a:r>
              <a:rPr lang="ru-RU" dirty="0" smtClean="0"/>
              <a:t> народу. В </a:t>
            </a:r>
            <a:r>
              <a:rPr lang="ru-RU" dirty="0" err="1" smtClean="0"/>
              <a:t>Україну</a:t>
            </a:r>
            <a:r>
              <a:rPr lang="ru-RU" dirty="0" smtClean="0"/>
              <a:t> </a:t>
            </a:r>
            <a:r>
              <a:rPr lang="ru-RU" dirty="0" err="1" smtClean="0"/>
              <a:t>звістка</a:t>
            </a:r>
            <a:r>
              <a:rPr lang="ru-RU" dirty="0" smtClean="0"/>
              <a:t> про </a:t>
            </a:r>
            <a:r>
              <a:rPr lang="ru-RU" dirty="0" err="1" smtClean="0"/>
              <a:t>повалення</a:t>
            </a:r>
            <a:r>
              <a:rPr lang="ru-RU" dirty="0" smtClean="0"/>
              <a:t> </a:t>
            </a:r>
            <a:r>
              <a:rPr lang="ru-RU" dirty="0" err="1" smtClean="0"/>
              <a:t>самодержавства</a:t>
            </a:r>
            <a:r>
              <a:rPr lang="ru-RU" dirty="0" smtClean="0"/>
              <a:t> </a:t>
            </a:r>
            <a:r>
              <a:rPr lang="ru-RU" dirty="0" err="1" smtClean="0"/>
              <a:t>прийшла</a:t>
            </a:r>
            <a:r>
              <a:rPr lang="ru-RU" dirty="0" smtClean="0"/>
              <a:t> на початку </a:t>
            </a:r>
            <a:r>
              <a:rPr lang="ru-RU" dirty="0" err="1" smtClean="0"/>
              <a:t>березня</a:t>
            </a:r>
            <a:r>
              <a:rPr lang="ru-RU" dirty="0" smtClean="0"/>
              <a:t> 1917 р. За </a:t>
            </a:r>
            <a:r>
              <a:rPr lang="ru-RU" dirty="0" err="1" smtClean="0"/>
              <a:t>ініціативою</a:t>
            </a:r>
            <a:r>
              <a:rPr lang="ru-RU" dirty="0" smtClean="0"/>
              <a:t> </a:t>
            </a:r>
            <a:r>
              <a:rPr lang="ru-RU" dirty="0" err="1" smtClean="0"/>
              <a:t>Товариства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поступовців</a:t>
            </a:r>
            <a:r>
              <a:rPr lang="ru-RU" dirty="0" smtClean="0"/>
              <a:t> (ТУП) і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соціал-демократичної</a:t>
            </a:r>
            <a:r>
              <a:rPr lang="ru-RU" dirty="0" smtClean="0"/>
              <a:t> </a:t>
            </a:r>
            <a:r>
              <a:rPr lang="ru-RU" dirty="0" err="1" smtClean="0"/>
              <a:t>робітничої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(УСДРП) в Києві </a:t>
            </a:r>
            <a:r>
              <a:rPr lang="ru-RU" b="1" dirty="0" smtClean="0"/>
              <a:t>3 </a:t>
            </a:r>
            <a:r>
              <a:rPr lang="ru-RU" b="1" dirty="0" err="1" smtClean="0"/>
              <a:t>березня</a:t>
            </a:r>
            <a:r>
              <a:rPr lang="ru-RU" b="1" dirty="0" smtClean="0"/>
              <a:t> 1917</a:t>
            </a:r>
            <a:r>
              <a:rPr lang="ru-RU" dirty="0" smtClean="0"/>
              <a:t> було скликано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, </a:t>
            </a:r>
            <a:r>
              <a:rPr lang="ru-RU" dirty="0" err="1" smtClean="0"/>
              <a:t>громадських</a:t>
            </a:r>
            <a:r>
              <a:rPr lang="ru-RU" dirty="0" smtClean="0"/>
              <a:t>, </a:t>
            </a:r>
            <a:r>
              <a:rPr lang="ru-RU" dirty="0" err="1" smtClean="0"/>
              <a:t>культурних</a:t>
            </a:r>
            <a:r>
              <a:rPr lang="ru-RU" dirty="0" smtClean="0"/>
              <a:t> та </a:t>
            </a:r>
            <a:r>
              <a:rPr lang="ru-RU" dirty="0" err="1" smtClean="0"/>
              <a:t>професійних</a:t>
            </a:r>
            <a:r>
              <a:rPr lang="ru-RU" dirty="0" smtClean="0"/>
              <a:t> </a:t>
            </a:r>
            <a:r>
              <a:rPr lang="ru-RU" dirty="0" err="1" smtClean="0"/>
              <a:t>організацій</a:t>
            </a:r>
            <a:r>
              <a:rPr lang="ru-RU" dirty="0" smtClean="0"/>
              <a:t>. </a:t>
            </a:r>
            <a:r>
              <a:rPr lang="ru-RU" dirty="0" err="1" smtClean="0"/>
              <a:t>Цього</a:t>
            </a:r>
            <a:r>
              <a:rPr lang="ru-RU" dirty="0" smtClean="0"/>
              <a:t> ж дня, на </a:t>
            </a:r>
            <a:r>
              <a:rPr lang="ru-RU" dirty="0" err="1" smtClean="0"/>
              <a:t>засіданні</a:t>
            </a:r>
            <a:r>
              <a:rPr lang="ru-RU" dirty="0" smtClean="0"/>
              <a:t> </a:t>
            </a:r>
            <a:r>
              <a:rPr lang="ru-RU" dirty="0" err="1" smtClean="0"/>
              <a:t>делегатів</a:t>
            </a:r>
            <a:r>
              <a:rPr lang="ru-RU" dirty="0" smtClean="0"/>
              <a:t>, було </a:t>
            </a:r>
            <a:r>
              <a:rPr lang="ru-RU" dirty="0" err="1" smtClean="0"/>
              <a:t>оголошено</a:t>
            </a:r>
            <a:r>
              <a:rPr lang="ru-RU" dirty="0" smtClean="0"/>
              <a:t> про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громадського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Не було в комітеті єдиної думки щодо майбутнього статусу України.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 rot="5400000">
            <a:off x="2357422" y="4357694"/>
            <a:ext cx="571504" cy="5715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2107389" y="5750735"/>
            <a:ext cx="1214446" cy="4286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2500298" y="5786454"/>
            <a:ext cx="1214446" cy="3571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Улыбающееся лицо 40"/>
          <p:cNvSpPr/>
          <p:nvPr/>
        </p:nvSpPr>
        <p:spPr>
          <a:xfrm>
            <a:off x="2571736" y="3286124"/>
            <a:ext cx="857256" cy="857256"/>
          </a:xfrm>
          <a:prstGeom prst="smileyFace">
            <a:avLst>
              <a:gd name="adj" fmla="val 465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500034" y="4572008"/>
            <a:ext cx="642942" cy="50006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964381" y="4607727"/>
            <a:ext cx="642942" cy="42862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3" name="Улыбающееся лицо 52"/>
          <p:cNvSpPr/>
          <p:nvPr/>
        </p:nvSpPr>
        <p:spPr>
          <a:xfrm>
            <a:off x="642910" y="3500438"/>
            <a:ext cx="857256" cy="857256"/>
          </a:xfrm>
          <a:prstGeom prst="smileyFace">
            <a:avLst>
              <a:gd name="adj" fmla="val 465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 rot="16200000" flipH="1">
            <a:off x="1428728" y="1285860"/>
            <a:ext cx="1357322" cy="92869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28596" y="64291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Автономісти</a:t>
            </a:r>
            <a:endParaRPr lang="ru-RU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428596" y="5000636"/>
            <a:ext cx="1285884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321455" y="5893595"/>
            <a:ext cx="1000132" cy="50009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H="1">
            <a:off x="785786" y="5929330"/>
            <a:ext cx="1000132" cy="42862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4250529" y="4750603"/>
            <a:ext cx="13573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6200000" flipH="1">
            <a:off x="4857752" y="4357694"/>
            <a:ext cx="642942" cy="50006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4357686" y="4357694"/>
            <a:ext cx="642942" cy="50006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16200000" flipH="1">
            <a:off x="4643438" y="5715016"/>
            <a:ext cx="1000132" cy="4286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4179091" y="5750735"/>
            <a:ext cx="1071570" cy="4286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5" name="Улыбающееся лицо 194"/>
          <p:cNvSpPr/>
          <p:nvPr/>
        </p:nvSpPr>
        <p:spPr>
          <a:xfrm>
            <a:off x="6000760" y="3286124"/>
            <a:ext cx="857256" cy="857256"/>
          </a:xfrm>
          <a:prstGeom prst="smileyFace">
            <a:avLst>
              <a:gd name="adj" fmla="val 465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2" name="Прямая соединительная линия 201"/>
          <p:cNvCxnSpPr/>
          <p:nvPr/>
        </p:nvCxnSpPr>
        <p:spPr>
          <a:xfrm rot="5400000">
            <a:off x="5750727" y="4822041"/>
            <a:ext cx="135732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16200000" flipH="1">
            <a:off x="6322231" y="4536289"/>
            <a:ext cx="642942" cy="4286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5400000">
            <a:off x="5857884" y="4500570"/>
            <a:ext cx="642942" cy="50006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16200000" flipH="1">
            <a:off x="6179355" y="5750735"/>
            <a:ext cx="928694" cy="4286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5400000">
            <a:off x="5786446" y="5715016"/>
            <a:ext cx="857256" cy="4286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rot="5400000">
            <a:off x="7500958" y="4857760"/>
            <a:ext cx="12858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rot="5400000">
            <a:off x="7429520" y="4500570"/>
            <a:ext cx="785818" cy="642942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rot="16200000" flipH="1">
            <a:off x="8036743" y="4536289"/>
            <a:ext cx="714380" cy="50006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rot="5400000">
            <a:off x="7465239" y="5750735"/>
            <a:ext cx="928694" cy="4286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rot="16200000" flipH="1">
            <a:off x="7822429" y="5822173"/>
            <a:ext cx="1000132" cy="35719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7" name="Улыбающееся лицо 216"/>
          <p:cNvSpPr/>
          <p:nvPr/>
        </p:nvSpPr>
        <p:spPr>
          <a:xfrm>
            <a:off x="7715272" y="3357562"/>
            <a:ext cx="857256" cy="857256"/>
          </a:xfrm>
          <a:prstGeom prst="smileyFace">
            <a:avLst>
              <a:gd name="adj" fmla="val 465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лыбающееся лицо 48"/>
          <p:cNvSpPr/>
          <p:nvPr/>
        </p:nvSpPr>
        <p:spPr>
          <a:xfrm>
            <a:off x="4500562" y="3214686"/>
            <a:ext cx="857256" cy="857256"/>
          </a:xfrm>
          <a:prstGeom prst="smileyFace">
            <a:avLst>
              <a:gd name="adj" fmla="val 4653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2285984" y="4786322"/>
            <a:ext cx="128588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16200000" flipH="1">
            <a:off x="2821769" y="4464851"/>
            <a:ext cx="642942" cy="42862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4" name="Овальная выноска 53"/>
          <p:cNvSpPr/>
          <p:nvPr/>
        </p:nvSpPr>
        <p:spPr>
          <a:xfrm>
            <a:off x="4643438" y="357166"/>
            <a:ext cx="3500462" cy="2428892"/>
          </a:xfrm>
          <a:prstGeom prst="wedgeEllipseCallou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072066" y="928671"/>
            <a:ext cx="285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Ми  бачимо Україну </a:t>
            </a:r>
            <a:r>
              <a:rPr lang="uk-UA" sz="2000" b="1" dirty="0" smtClean="0"/>
              <a:t>автономною республікою </a:t>
            </a:r>
            <a:r>
              <a:rPr lang="uk-UA" sz="2000" dirty="0" smtClean="0"/>
              <a:t>у союзі з Росією!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1393009" y="4822041"/>
            <a:ext cx="12144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1964513" y="4536289"/>
            <a:ext cx="357190" cy="285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Овальная выноска 8"/>
          <p:cNvSpPr/>
          <p:nvPr/>
        </p:nvSpPr>
        <p:spPr>
          <a:xfrm>
            <a:off x="4572000" y="785794"/>
            <a:ext cx="3786214" cy="1857388"/>
          </a:xfrm>
          <a:prstGeom prst="wedgeEllipseCallou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1428728" y="4500570"/>
            <a:ext cx="571504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178695" y="5822173"/>
            <a:ext cx="1214446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571604" y="5857892"/>
            <a:ext cx="1214446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2250265" y="4607727"/>
            <a:ext cx="285752" cy="214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357422" y="4429132"/>
            <a:ext cx="214314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V="1">
            <a:off x="2357422" y="4429132"/>
            <a:ext cx="142876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2428860" y="4429132"/>
            <a:ext cx="214314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500298" y="4429132"/>
            <a:ext cx="142876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Улыбающееся лицо 40"/>
          <p:cNvSpPr/>
          <p:nvPr/>
        </p:nvSpPr>
        <p:spPr>
          <a:xfrm>
            <a:off x="1571604" y="3357562"/>
            <a:ext cx="857256" cy="857256"/>
          </a:xfrm>
          <a:prstGeom prst="smileyFace">
            <a:avLst>
              <a:gd name="adj" fmla="val 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321439" y="4536289"/>
            <a:ext cx="571504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857224" y="4500570"/>
            <a:ext cx="571504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Улыбающееся лицо 52"/>
          <p:cNvSpPr/>
          <p:nvPr/>
        </p:nvSpPr>
        <p:spPr>
          <a:xfrm>
            <a:off x="428596" y="3500438"/>
            <a:ext cx="857256" cy="857256"/>
          </a:xfrm>
          <a:prstGeom prst="smileyFace">
            <a:avLst>
              <a:gd name="adj" fmla="val 2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 rot="16200000" flipH="1">
            <a:off x="2714612" y="1142984"/>
            <a:ext cx="1500198" cy="12144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4282" y="64291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Самостійники на чолі з Міхновським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214282" y="5000636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107141" y="5822157"/>
            <a:ext cx="1000132" cy="50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H="1">
            <a:off x="571472" y="5857892"/>
            <a:ext cx="1000132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857752" y="1214422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Ми хочемо </a:t>
            </a:r>
            <a:r>
              <a:rPr lang="uk-UA" sz="2000" b="1" dirty="0" smtClean="0"/>
              <a:t>незалежну Україну</a:t>
            </a:r>
            <a:r>
              <a:rPr lang="uk-UA" sz="2000" dirty="0"/>
              <a:t>!</a:t>
            </a:r>
            <a:endParaRPr lang="ru-RU" sz="2000" dirty="0"/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rot="5400000">
            <a:off x="4179091" y="4750603"/>
            <a:ext cx="13573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6200000" flipH="1">
            <a:off x="4786314" y="4286256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4286248" y="4286256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16200000" flipH="1">
            <a:off x="4572000" y="5715016"/>
            <a:ext cx="1000132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4107653" y="5750735"/>
            <a:ext cx="1071570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V="1">
            <a:off x="2500298" y="4572008"/>
            <a:ext cx="133352" cy="9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rot="5400000">
            <a:off x="2643174" y="4929198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5400000">
            <a:off x="2714612" y="4643446"/>
            <a:ext cx="785818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rot="16200000" flipH="1">
            <a:off x="3143240" y="4572008"/>
            <a:ext cx="714380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rot="5400000">
            <a:off x="2607455" y="5822173"/>
            <a:ext cx="1000132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Улыбающееся лицо 188"/>
          <p:cNvSpPr/>
          <p:nvPr/>
        </p:nvSpPr>
        <p:spPr>
          <a:xfrm>
            <a:off x="2857488" y="3429000"/>
            <a:ext cx="857256" cy="857256"/>
          </a:xfrm>
          <a:prstGeom prst="smileyFace">
            <a:avLst>
              <a:gd name="adj" fmla="val 34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 rot="16200000" flipH="1">
            <a:off x="2964645" y="5822173"/>
            <a:ext cx="1000132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Улыбающееся лицо 194"/>
          <p:cNvSpPr/>
          <p:nvPr/>
        </p:nvSpPr>
        <p:spPr>
          <a:xfrm>
            <a:off x="6215074" y="3500438"/>
            <a:ext cx="857256" cy="857256"/>
          </a:xfrm>
          <a:prstGeom prst="smileyFace">
            <a:avLst>
              <a:gd name="adj" fmla="val 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Рисунок 199" descr="_.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2786058"/>
            <a:ext cx="958045" cy="1336674"/>
          </a:xfrm>
          <a:prstGeom prst="ellipse">
            <a:avLst/>
          </a:prstGeom>
        </p:spPr>
      </p:pic>
      <p:cxnSp>
        <p:nvCxnSpPr>
          <p:cNvPr id="202" name="Прямая соединительная линия 201"/>
          <p:cNvCxnSpPr/>
          <p:nvPr/>
        </p:nvCxnSpPr>
        <p:spPr>
          <a:xfrm rot="5400000">
            <a:off x="6000760" y="5000636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16200000" flipH="1">
            <a:off x="6572264" y="4572008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5400000">
            <a:off x="6072198" y="4572008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16200000" flipH="1">
            <a:off x="6393669" y="5822173"/>
            <a:ext cx="928694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5400000">
            <a:off x="5965041" y="5822173"/>
            <a:ext cx="928694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rot="5400000">
            <a:off x="7500958" y="4857760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rot="5400000">
            <a:off x="7429520" y="4500570"/>
            <a:ext cx="785818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rot="16200000" flipH="1">
            <a:off x="8036743" y="4536289"/>
            <a:ext cx="714380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rot="5400000">
            <a:off x="7465239" y="5750735"/>
            <a:ext cx="928694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rot="16200000" flipH="1">
            <a:off x="7822429" y="5822173"/>
            <a:ext cx="1000132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Улыбающееся лицо 216"/>
          <p:cNvSpPr/>
          <p:nvPr/>
        </p:nvSpPr>
        <p:spPr>
          <a:xfrm>
            <a:off x="7715272" y="3357562"/>
            <a:ext cx="857256" cy="857256"/>
          </a:xfrm>
          <a:prstGeom prst="smileyFace">
            <a:avLst>
              <a:gd name="adj" fmla="val 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Керівники обох організацій погодилися створити об</a:t>
            </a:r>
            <a:r>
              <a:rPr lang="en-US" dirty="0" smtClean="0"/>
              <a:t>’</a:t>
            </a:r>
            <a:r>
              <a:rPr lang="uk-UA" dirty="0" smtClean="0"/>
              <a:t>єднану організацію, яка отримала назву </a:t>
            </a:r>
            <a:r>
              <a:rPr lang="uk-UA" b="1" dirty="0" smtClean="0"/>
              <a:t>Української Центральної Ради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1393009" y="4822041"/>
            <a:ext cx="12144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1964513" y="4536289"/>
            <a:ext cx="357190" cy="285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Овальная выноска 8"/>
          <p:cNvSpPr/>
          <p:nvPr/>
        </p:nvSpPr>
        <p:spPr>
          <a:xfrm>
            <a:off x="4429124" y="571480"/>
            <a:ext cx="4286280" cy="2428892"/>
          </a:xfrm>
          <a:prstGeom prst="wedgeEllipseCallout">
            <a:avLst/>
          </a:prstGeom>
          <a:solidFill>
            <a:schemeClr val="bg1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1428728" y="4500570"/>
            <a:ext cx="571504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178695" y="5822173"/>
            <a:ext cx="1214446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571604" y="5857892"/>
            <a:ext cx="1214446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2250265" y="4607727"/>
            <a:ext cx="285752" cy="214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357422" y="4429132"/>
            <a:ext cx="214314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V="1">
            <a:off x="2357422" y="4429132"/>
            <a:ext cx="142876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2428860" y="4429132"/>
            <a:ext cx="214314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500298" y="4429132"/>
            <a:ext cx="142876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Улыбающееся лицо 40"/>
          <p:cNvSpPr/>
          <p:nvPr/>
        </p:nvSpPr>
        <p:spPr>
          <a:xfrm>
            <a:off x="1571604" y="3357562"/>
            <a:ext cx="857256" cy="857256"/>
          </a:xfrm>
          <a:prstGeom prst="smileyFace">
            <a:avLst>
              <a:gd name="adj" fmla="val 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321439" y="4536289"/>
            <a:ext cx="571504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857224" y="4500570"/>
            <a:ext cx="571504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Улыбающееся лицо 52"/>
          <p:cNvSpPr/>
          <p:nvPr/>
        </p:nvSpPr>
        <p:spPr>
          <a:xfrm>
            <a:off x="428596" y="3500438"/>
            <a:ext cx="857256" cy="857256"/>
          </a:xfrm>
          <a:prstGeom prst="smileyFace">
            <a:avLst>
              <a:gd name="adj" fmla="val 23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 rot="16200000" flipH="1">
            <a:off x="1964513" y="1107265"/>
            <a:ext cx="1428760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4282" y="64291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Самостійники на чолі з Міхновським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214282" y="5000636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107141" y="5822157"/>
            <a:ext cx="1000132" cy="50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H="1">
            <a:off x="571472" y="5857892"/>
            <a:ext cx="1000132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072066" y="785794"/>
            <a:ext cx="3214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Ми йдемо на об</a:t>
            </a:r>
            <a:r>
              <a:rPr lang="en-US" sz="2000" dirty="0" smtClean="0"/>
              <a:t>’</a:t>
            </a:r>
            <a:r>
              <a:rPr lang="uk-UA" sz="2000" dirty="0" smtClean="0"/>
              <a:t>єднання з автономістами, тому що віримо, що розвиток революції призведе їх до визнання необхідності незалежності України!</a:t>
            </a:r>
            <a:endParaRPr lang="ru-RU" sz="2000" dirty="0"/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rot="5400000">
            <a:off x="4036215" y="4750603"/>
            <a:ext cx="13573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6200000" flipH="1">
            <a:off x="4643438" y="4357694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4143372" y="4357694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16200000" flipH="1">
            <a:off x="4429124" y="5715016"/>
            <a:ext cx="1000132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3964777" y="5679297"/>
            <a:ext cx="1071570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V="1">
            <a:off x="2500298" y="4572008"/>
            <a:ext cx="133352" cy="9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rot="5400000">
            <a:off x="2643174" y="4929198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5400000">
            <a:off x="2714612" y="4643446"/>
            <a:ext cx="785818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rot="16200000" flipH="1">
            <a:off x="3143240" y="4572008"/>
            <a:ext cx="714380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rot="5400000">
            <a:off x="2607455" y="5822173"/>
            <a:ext cx="1000132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Улыбающееся лицо 188"/>
          <p:cNvSpPr/>
          <p:nvPr/>
        </p:nvSpPr>
        <p:spPr>
          <a:xfrm>
            <a:off x="2857488" y="3429000"/>
            <a:ext cx="857256" cy="857256"/>
          </a:xfrm>
          <a:prstGeom prst="smileyFace">
            <a:avLst>
              <a:gd name="adj" fmla="val 34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 rot="16200000" flipH="1">
            <a:off x="2964645" y="5822173"/>
            <a:ext cx="1000132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Улыбающееся лицо 194"/>
          <p:cNvSpPr/>
          <p:nvPr/>
        </p:nvSpPr>
        <p:spPr>
          <a:xfrm>
            <a:off x="6215074" y="3500438"/>
            <a:ext cx="857256" cy="857256"/>
          </a:xfrm>
          <a:prstGeom prst="smileyFace">
            <a:avLst>
              <a:gd name="adj" fmla="val 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Рисунок 199" descr="_.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786058"/>
            <a:ext cx="958045" cy="1336674"/>
          </a:xfrm>
          <a:prstGeom prst="ellipse">
            <a:avLst/>
          </a:prstGeom>
        </p:spPr>
      </p:pic>
      <p:cxnSp>
        <p:nvCxnSpPr>
          <p:cNvPr id="202" name="Прямая соединительная линия 201"/>
          <p:cNvCxnSpPr/>
          <p:nvPr/>
        </p:nvCxnSpPr>
        <p:spPr>
          <a:xfrm rot="5400000">
            <a:off x="6000760" y="5000636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16200000" flipH="1">
            <a:off x="6572264" y="4572008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5400000">
            <a:off x="6072198" y="4572008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16200000" flipH="1">
            <a:off x="6393669" y="5822173"/>
            <a:ext cx="928694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5400000">
            <a:off x="5965041" y="5822173"/>
            <a:ext cx="928694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rot="5400000">
            <a:off x="7500958" y="4857760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rot="5400000">
            <a:off x="7429520" y="4500570"/>
            <a:ext cx="785818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rot="16200000" flipH="1">
            <a:off x="8036743" y="4536289"/>
            <a:ext cx="714380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rot="5400000">
            <a:off x="7465239" y="5750735"/>
            <a:ext cx="928694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rot="16200000" flipH="1">
            <a:off x="7822429" y="5822173"/>
            <a:ext cx="1000132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Улыбающееся лицо 216"/>
          <p:cNvSpPr/>
          <p:nvPr/>
        </p:nvSpPr>
        <p:spPr>
          <a:xfrm>
            <a:off x="7715272" y="3357562"/>
            <a:ext cx="857256" cy="857256"/>
          </a:xfrm>
          <a:prstGeom prst="smileyFace">
            <a:avLst>
              <a:gd name="adj" fmla="val 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rot="5400000">
            <a:off x="1393009" y="4822041"/>
            <a:ext cx="12144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1964513" y="4536289"/>
            <a:ext cx="357190" cy="285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1428728" y="4500570"/>
            <a:ext cx="571504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178695" y="5822173"/>
            <a:ext cx="1214446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571604" y="5857892"/>
            <a:ext cx="1214446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2250265" y="4607727"/>
            <a:ext cx="285752" cy="2143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2357422" y="4429132"/>
            <a:ext cx="214314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V="1">
            <a:off x="2357422" y="4429132"/>
            <a:ext cx="142876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 flipH="1" flipV="1">
            <a:off x="2428860" y="4429132"/>
            <a:ext cx="214314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500298" y="4429132"/>
            <a:ext cx="142876" cy="1428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Улыбающееся лицо 40"/>
          <p:cNvSpPr/>
          <p:nvPr/>
        </p:nvSpPr>
        <p:spPr>
          <a:xfrm>
            <a:off x="1571604" y="3357562"/>
            <a:ext cx="857256" cy="857256"/>
          </a:xfrm>
          <a:prstGeom prst="smileyFace">
            <a:avLst>
              <a:gd name="adj" fmla="val -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321439" y="4536289"/>
            <a:ext cx="571504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16200000" flipH="1">
            <a:off x="857224" y="4500570"/>
            <a:ext cx="571504" cy="571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Улыбающееся лицо 52"/>
          <p:cNvSpPr/>
          <p:nvPr/>
        </p:nvSpPr>
        <p:spPr>
          <a:xfrm>
            <a:off x="428596" y="3500438"/>
            <a:ext cx="857256" cy="857256"/>
          </a:xfrm>
          <a:prstGeom prst="smileyFace">
            <a:avLst>
              <a:gd name="adj" fmla="val -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 стрелкой 54"/>
          <p:cNvCxnSpPr/>
          <p:nvPr/>
        </p:nvCxnSpPr>
        <p:spPr>
          <a:xfrm rot="16200000" flipH="1">
            <a:off x="1964513" y="1107265"/>
            <a:ext cx="1428760" cy="1357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4282" y="64291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Самостійники на чолі з Міхновським</a:t>
            </a:r>
            <a:endParaRPr lang="ru-RU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 rot="5400000">
            <a:off x="214282" y="5000636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107141" y="5822157"/>
            <a:ext cx="1000132" cy="5000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rot="16200000" flipH="1">
            <a:off x="571472" y="5857892"/>
            <a:ext cx="1000132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>
            <a:off x="4036215" y="4750603"/>
            <a:ext cx="13573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16200000" flipH="1">
            <a:off x="4643438" y="4357694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4143372" y="4357694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16200000" flipH="1">
            <a:off x="4429124" y="5715016"/>
            <a:ext cx="1000132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 rot="5400000">
            <a:off x="3964777" y="5679297"/>
            <a:ext cx="1071570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/>
          <p:nvPr/>
        </p:nvCxnSpPr>
        <p:spPr>
          <a:xfrm flipV="1">
            <a:off x="2500298" y="4572008"/>
            <a:ext cx="133352" cy="95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 rot="5400000">
            <a:off x="2643174" y="4929198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 rot="5400000">
            <a:off x="2714612" y="4643446"/>
            <a:ext cx="785818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/>
          <p:cNvCxnSpPr/>
          <p:nvPr/>
        </p:nvCxnSpPr>
        <p:spPr>
          <a:xfrm rot="16200000" flipH="1">
            <a:off x="3143240" y="4572008"/>
            <a:ext cx="714380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Прямая соединительная линия 185"/>
          <p:cNvCxnSpPr/>
          <p:nvPr/>
        </p:nvCxnSpPr>
        <p:spPr>
          <a:xfrm rot="5400000">
            <a:off x="2607455" y="5822173"/>
            <a:ext cx="1000132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Улыбающееся лицо 188"/>
          <p:cNvSpPr/>
          <p:nvPr/>
        </p:nvSpPr>
        <p:spPr>
          <a:xfrm>
            <a:off x="2857488" y="3429000"/>
            <a:ext cx="857256" cy="857256"/>
          </a:xfrm>
          <a:prstGeom prst="smileyFace">
            <a:avLst>
              <a:gd name="adj" fmla="val -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0" name="Прямая соединительная линия 189"/>
          <p:cNvCxnSpPr/>
          <p:nvPr/>
        </p:nvCxnSpPr>
        <p:spPr>
          <a:xfrm rot="16200000" flipH="1">
            <a:off x="2964645" y="5822173"/>
            <a:ext cx="1000132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Улыбающееся лицо 194"/>
          <p:cNvSpPr/>
          <p:nvPr/>
        </p:nvSpPr>
        <p:spPr>
          <a:xfrm>
            <a:off x="6215074" y="3500438"/>
            <a:ext cx="857256" cy="857256"/>
          </a:xfrm>
          <a:prstGeom prst="smileyFace">
            <a:avLst>
              <a:gd name="adj" fmla="val -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0" name="Рисунок 199" descr="_.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786058"/>
            <a:ext cx="958045" cy="1336674"/>
          </a:xfrm>
          <a:prstGeom prst="ellipse">
            <a:avLst/>
          </a:prstGeom>
        </p:spPr>
      </p:pic>
      <p:cxnSp>
        <p:nvCxnSpPr>
          <p:cNvPr id="202" name="Прямая соединительная линия 201"/>
          <p:cNvCxnSpPr/>
          <p:nvPr/>
        </p:nvCxnSpPr>
        <p:spPr>
          <a:xfrm rot="5400000">
            <a:off x="6000760" y="5000636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 rot="16200000" flipH="1">
            <a:off x="6572264" y="4572008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 rot="5400000">
            <a:off x="6072198" y="4572008"/>
            <a:ext cx="642942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rot="16200000" flipH="1">
            <a:off x="6393669" y="5822173"/>
            <a:ext cx="928694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 rot="5400000">
            <a:off x="5965041" y="5822173"/>
            <a:ext cx="928694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rot="5400000">
            <a:off x="7500958" y="4857760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Прямая соединительная линия 210"/>
          <p:cNvCxnSpPr/>
          <p:nvPr/>
        </p:nvCxnSpPr>
        <p:spPr>
          <a:xfrm rot="5400000">
            <a:off x="7429520" y="4500570"/>
            <a:ext cx="785818" cy="6429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 rot="16200000" flipH="1">
            <a:off x="8036743" y="4536289"/>
            <a:ext cx="714380" cy="500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Прямая соединительная линия 212"/>
          <p:cNvCxnSpPr/>
          <p:nvPr/>
        </p:nvCxnSpPr>
        <p:spPr>
          <a:xfrm rot="5400000">
            <a:off x="7465239" y="5750735"/>
            <a:ext cx="928694" cy="428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 rot="16200000" flipH="1">
            <a:off x="7822429" y="5822173"/>
            <a:ext cx="1000132" cy="357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7" name="Улыбающееся лицо 216"/>
          <p:cNvSpPr/>
          <p:nvPr/>
        </p:nvSpPr>
        <p:spPr>
          <a:xfrm>
            <a:off x="7715272" y="3357562"/>
            <a:ext cx="857256" cy="857256"/>
          </a:xfrm>
          <a:prstGeom prst="smileyFace">
            <a:avLst>
              <a:gd name="adj" fmla="val -46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4857752" y="642918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Але мрії самостійників збулися не скоро...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92922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4 </a:t>
            </a:r>
            <a:r>
              <a:rPr lang="ru-RU" sz="3600" b="1" dirty="0" err="1" smtClean="0"/>
              <a:t>березня</a:t>
            </a:r>
            <a:r>
              <a:rPr lang="ru-RU" sz="3600" b="1" dirty="0" smtClean="0"/>
              <a:t> 1917 </a:t>
            </a:r>
            <a:r>
              <a:rPr lang="ru-RU" sz="3600" dirty="0" smtClean="0"/>
              <a:t>у Києві на </a:t>
            </a:r>
            <a:r>
              <a:rPr lang="ru-RU" sz="3600" dirty="0" err="1" smtClean="0"/>
              <a:t>Володимирській</a:t>
            </a:r>
            <a:r>
              <a:rPr lang="ru-RU" sz="3600" dirty="0" smtClean="0"/>
              <a:t> 42, в </a:t>
            </a:r>
            <a:r>
              <a:rPr lang="ru-RU" sz="3600" dirty="0" err="1" smtClean="0"/>
              <a:t>приміщенні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українського</a:t>
            </a:r>
            <a:r>
              <a:rPr lang="ru-RU" sz="3600" dirty="0" smtClean="0"/>
              <a:t> клубу «Родина»  </a:t>
            </a:r>
            <a:r>
              <a:rPr lang="ru-RU" sz="3600" b="1" dirty="0" smtClean="0"/>
              <a:t>було </a:t>
            </a:r>
            <a:r>
              <a:rPr lang="ru-RU" sz="3600" b="1" dirty="0" err="1" smtClean="0"/>
              <a:t>оголошено</a:t>
            </a:r>
            <a:r>
              <a:rPr lang="ru-RU" sz="3600" b="1" dirty="0" smtClean="0"/>
              <a:t> про </a:t>
            </a:r>
            <a:r>
              <a:rPr lang="ru-RU" sz="3600" b="1" dirty="0" err="1" smtClean="0"/>
              <a:t>утворення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Української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Центральної</a:t>
            </a:r>
            <a:r>
              <a:rPr lang="ru-RU" sz="3600" b="1" dirty="0" smtClean="0"/>
              <a:t> Ради</a:t>
            </a:r>
            <a:r>
              <a:rPr lang="ru-RU" sz="36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546</Words>
  <Application>Microsoft Office PowerPoint</Application>
  <PresentationFormat>Экран (4:3)</PresentationFormat>
  <Paragraphs>69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Українська Центральна Рада</vt:lpstr>
      <vt:lpstr>Заснування УЦР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І універсал</vt:lpstr>
      <vt:lpstr>ІI універсал</vt:lpstr>
      <vt:lpstr>ІII універсал</vt:lpstr>
      <vt:lpstr>Слайд 16</vt:lpstr>
      <vt:lpstr>IV Універсал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Центральна Рада</dc:title>
  <dc:creator>Ludmila</dc:creator>
  <cp:lastModifiedBy>Ludmila</cp:lastModifiedBy>
  <cp:revision>53</cp:revision>
  <dcterms:created xsi:type="dcterms:W3CDTF">2013-03-31T08:12:50Z</dcterms:created>
  <dcterms:modified xsi:type="dcterms:W3CDTF">2013-04-30T12:36:42Z</dcterms:modified>
</cp:coreProperties>
</file>