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6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274EC58-72CE-4BB7-85F7-8F66F3D95317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C58-72CE-4BB7-85F7-8F66F3D95317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C58-72CE-4BB7-85F7-8F66F3D95317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74EC58-72CE-4BB7-85F7-8F66F3D95317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74EC58-72CE-4BB7-85F7-8F66F3D95317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C58-72CE-4BB7-85F7-8F66F3D95317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C58-72CE-4BB7-85F7-8F66F3D95317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74EC58-72CE-4BB7-85F7-8F66F3D95317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C58-72CE-4BB7-85F7-8F66F3D95317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74EC58-72CE-4BB7-85F7-8F66F3D95317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74EC58-72CE-4BB7-85F7-8F66F3D95317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74EC58-72CE-4BB7-85F7-8F66F3D95317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8458232" cy="3500462"/>
          </a:xfrm>
        </p:spPr>
        <p:txBody>
          <a:bodyPr>
            <a:normAutofit/>
          </a:bodyPr>
          <a:lstStyle/>
          <a:p>
            <a:r>
              <a:rPr lang="uk-UA" sz="4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Пряма та обернена </a:t>
            </a:r>
            <a:br>
              <a:rPr lang="uk-UA" sz="4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Теорема </a:t>
            </a:r>
            <a:r>
              <a:rPr lang="uk-UA" sz="48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Вієта</a:t>
            </a:r>
            <a:r>
              <a:rPr lang="uk-UA" sz="4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та їх </a:t>
            </a:r>
            <a:r>
              <a:rPr lang="uk-UA" sz="48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48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8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застосування</a:t>
            </a:r>
            <a:r>
              <a:rPr lang="ru-RU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4357694"/>
            <a:ext cx="6215106" cy="2286016"/>
          </a:xfrm>
        </p:spPr>
        <p:txBody>
          <a:bodyPr>
            <a:normAutofit fontScale="77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Роботу виконав</a:t>
            </a:r>
          </a:p>
          <a:p>
            <a:r>
              <a:rPr lang="uk-UA" sz="3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Учень 8-Б класу</a:t>
            </a:r>
          </a:p>
          <a:p>
            <a:r>
              <a:rPr lang="uk-UA" sz="360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Носівської</a:t>
            </a:r>
            <a:r>
              <a:rPr lang="uk-UA" sz="3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районної гімназії</a:t>
            </a:r>
          </a:p>
          <a:p>
            <a:r>
              <a:rPr lang="uk-UA" sz="360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Масловський</a:t>
            </a:r>
            <a:r>
              <a:rPr lang="uk-UA" sz="3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Олександр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7686" y="500042"/>
            <a:ext cx="3567114" cy="5857916"/>
          </a:xfrm>
        </p:spPr>
        <p:txBody>
          <a:bodyPr>
            <a:normAutofit/>
          </a:bodyPr>
          <a:lstStyle/>
          <a:p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α2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(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+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β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)α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β2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(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+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β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β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β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+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 0.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Таким чином, числа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коренями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рівняння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отже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коренями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квадратного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рівняння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ax</a:t>
            </a:r>
            <a:r>
              <a:rPr lang="ru-RU" b="1" i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2 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 </a:t>
            </a:r>
            <a:r>
              <a:rPr lang="en-US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bx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+ c = 0.</a:t>
            </a:r>
          </a:p>
          <a:p>
            <a:endParaRPr lang="ru-RU" dirty="0"/>
          </a:p>
        </p:txBody>
      </p:sp>
      <p:pic>
        <p:nvPicPr>
          <p:cNvPr id="4" name="Picture 5" descr="C:\Users\Саша\AppData\Local\Microsoft\Windows\Temporary Internet Files\Content.IE5\ETTRI2XE\mathhear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3810000" cy="3438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Підставляючи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ліву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частину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цього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рівняння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замість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спочатку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число </a:t>
            </a:r>
            <a:r>
              <a:rPr lang="el-GR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а </a:t>
            </a:r>
            <a:r>
              <a:rPr lang="ru-RU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потім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число </a:t>
            </a:r>
            <a:r>
              <a:rPr lang="el-GR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β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отримуємо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Саша\AppData\Local\Microsoft\Windows\Temporary Internet Files\Content.IE5\B3AYYJ7B\gi01a2013102214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52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928670"/>
            <a:ext cx="55721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числа </a:t>
            </a:r>
            <a:r>
              <a:rPr lang="el-GR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l-GR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β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такі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l-GR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 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+ </a:t>
            </a:r>
            <a:r>
              <a:rPr lang="el-GR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β 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= </a:t>
            </a:r>
            <a:r>
              <a:rPr lang="en-US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r>
              <a:rPr lang="en-US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</a:t>
            </a:r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</a:t>
            </a:r>
            <a:r>
              <a:rPr lang="el-GR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 β 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= </a:t>
            </a:r>
            <a:r>
              <a:rPr lang="en-US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c, 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 </a:t>
            </a:r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числа </a:t>
            </a:r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коренями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зведеного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квадратного </a:t>
            </a:r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рівняння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</a:t>
            </a:r>
            <a:r>
              <a:rPr lang="en-US" sz="4400" i="1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en-US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bx</a:t>
            </a:r>
            <a:r>
              <a:rPr lang="en-US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+ c = 0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err="1" smtClean="0"/>
              <a:t>Знайдіть</a:t>
            </a:r>
            <a:r>
              <a:rPr lang="ru-RU" sz="3600" dirty="0" smtClean="0"/>
              <a:t> суму </a:t>
            </a:r>
            <a:r>
              <a:rPr lang="ru-RU" sz="3600" dirty="0" err="1" smtClean="0"/>
              <a:t>й</a:t>
            </a:r>
            <a:r>
              <a:rPr lang="ru-RU" sz="3600" dirty="0" smtClean="0"/>
              <a:t> </a:t>
            </a:r>
            <a:r>
              <a:rPr lang="ru-RU" sz="3600" dirty="0" err="1" smtClean="0"/>
              <a:t>добуток</a:t>
            </a:r>
            <a:r>
              <a:rPr lang="ru-RU" sz="3600" dirty="0" smtClean="0"/>
              <a:t> </a:t>
            </a:r>
            <a:r>
              <a:rPr lang="ru-RU" sz="3600" dirty="0" err="1" smtClean="0"/>
              <a:t>коренів</a:t>
            </a:r>
            <a:r>
              <a:rPr lang="ru-RU" sz="3600" dirty="0" smtClean="0"/>
              <a:t> </a:t>
            </a:r>
            <a:r>
              <a:rPr lang="ru-RU" sz="3600" dirty="0" err="1" smtClean="0"/>
              <a:t>рівняння</a:t>
            </a:r>
            <a:r>
              <a:rPr lang="ru-RU" sz="3600" dirty="0" smtClean="0"/>
              <a:t>  </a:t>
            </a:r>
          </a:p>
          <a:p>
            <a:r>
              <a:rPr lang="en-US" sz="3600" dirty="0" smtClean="0"/>
              <a:t>3</a:t>
            </a:r>
            <a:r>
              <a:rPr lang="en-US" sz="3600" i="1" dirty="0" smtClean="0"/>
              <a:t>x</a:t>
            </a:r>
            <a:r>
              <a:rPr lang="en-US" sz="3600" i="1" baseline="30000" dirty="0" smtClean="0"/>
              <a:t>2</a:t>
            </a:r>
            <a:r>
              <a:rPr lang="en-US" sz="3600" i="1" dirty="0" smtClean="0"/>
              <a:t> – 15x + 2 = 0.</a:t>
            </a:r>
          </a:p>
          <a:p>
            <a:endParaRPr lang="ru-RU" dirty="0"/>
          </a:p>
        </p:txBody>
      </p:sp>
      <p:pic>
        <p:nvPicPr>
          <p:cNvPr id="4" name="Picture 2" descr="C:\Users\Саша\AppData\Local\Microsoft\Windows\Temporary Internet Files\Content.IE5\B3AYYJ7B\number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71639"/>
            <a:ext cx="3714776" cy="22863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28604"/>
            <a:ext cx="4075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Приклад 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7496204" cy="6259662"/>
          </a:xfrm>
        </p:spPr>
        <p:txBody>
          <a:bodyPr/>
          <a:lstStyle/>
          <a:p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Розв’язання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З’ясуємо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має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дане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рівняння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корені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Маємо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 = (–15)</a:t>
            </a:r>
            <a:r>
              <a:rPr lang="en-US" b="1" i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4 · 3 · 2 = 225 – 24 &gt; 0.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Отже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рівняння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має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два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корені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b="1" i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b="1" i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Тоді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теоремою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Вієта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endParaRPr lang="uk-UA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b="1" i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+ x</a:t>
            </a:r>
            <a:r>
              <a:rPr lang="en-US" b="1" i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=</a:t>
            </a:r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=5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dirty="0"/>
          </a:p>
        </p:txBody>
      </p:sp>
      <p:pic>
        <p:nvPicPr>
          <p:cNvPr id="9224" name="Picture 8" descr="C:\Users\Саша\AppData\Local\Microsoft\Windows\Temporary Internet Files\Content.IE5\ETTRI2XE\algebra_app_icon___huge_1024_px_by_floodgrunt-d5veh1o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90"/>
            <a:ext cx="3071810" cy="307181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428868"/>
            <a:ext cx="1071570" cy="12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285992"/>
            <a:ext cx="181292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 descr="C:\Users\Саша\AppData\Local\Microsoft\Windows\Temporary Internet Files\Content.IE5\ETTRI2XE\algebra_clip_art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2213" y="4100512"/>
            <a:ext cx="2743200" cy="24590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Знайдіть</a:t>
            </a:r>
            <a:r>
              <a:rPr lang="ru-RU" dirty="0" smtClean="0"/>
              <a:t> </a:t>
            </a:r>
            <a:r>
              <a:rPr lang="ru-RU" dirty="0" err="1" smtClean="0"/>
              <a:t>коефіцієнти</a:t>
            </a:r>
            <a:r>
              <a:rPr lang="ru-RU" dirty="0" smtClean="0"/>
              <a:t> </a:t>
            </a:r>
            <a:r>
              <a:rPr lang="en-US" i="1" dirty="0" smtClean="0"/>
              <a:t>b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en-US" i="1" dirty="0" smtClean="0"/>
              <a:t>c </a:t>
            </a:r>
            <a:r>
              <a:rPr lang="ru-RU" i="1" dirty="0" err="1" smtClean="0"/>
              <a:t>рівняння</a:t>
            </a:r>
            <a:r>
              <a:rPr lang="ru-RU" i="1" dirty="0" smtClean="0"/>
              <a:t> </a:t>
            </a:r>
            <a:r>
              <a:rPr lang="en-US" i="1" dirty="0" smtClean="0"/>
              <a:t>x</a:t>
            </a:r>
            <a:r>
              <a:rPr lang="en-US" i="1" baseline="30000" dirty="0" smtClean="0"/>
              <a:t>2 </a:t>
            </a:r>
            <a:r>
              <a:rPr lang="ru-RU" dirty="0" smtClean="0"/>
              <a:t> + </a:t>
            </a:r>
            <a:r>
              <a:rPr lang="ru-RU" i="1" dirty="0" err="1" smtClean="0"/>
              <a:t>bx</a:t>
            </a:r>
            <a:r>
              <a:rPr lang="ru-RU" i="1" dirty="0" smtClean="0"/>
              <a:t> + </a:t>
            </a:r>
            <a:r>
              <a:rPr lang="ru-RU" i="1" dirty="0" err="1" smtClean="0"/>
              <a:t>c</a:t>
            </a:r>
            <a:r>
              <a:rPr lang="ru-RU" i="1" dirty="0" smtClean="0"/>
              <a:t> = 0, </a:t>
            </a:r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коренями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smtClean="0"/>
              <a:t>числа –7 </a:t>
            </a:r>
            <a:r>
              <a:rPr lang="ru-RU" i="1" dirty="0" err="1" smtClean="0"/>
              <a:t>і</a:t>
            </a:r>
            <a:r>
              <a:rPr lang="ru-RU" i="1" dirty="0" smtClean="0"/>
              <a:t> 4.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57166"/>
            <a:ext cx="4785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Приклад 2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428868"/>
            <a:ext cx="43910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36594" y="1004887"/>
            <a:ext cx="7467600" cy="4873752"/>
          </a:xfrm>
        </p:spPr>
        <p:txBody>
          <a:bodyPr/>
          <a:lstStyle/>
          <a:p>
            <a:r>
              <a:rPr lang="ru-RU" sz="4400" dirty="0" smtClean="0"/>
              <a:t>За теоремою </a:t>
            </a:r>
            <a:r>
              <a:rPr lang="ru-RU" sz="4400" dirty="0" err="1" smtClean="0"/>
              <a:t>Вієта</a:t>
            </a:r>
            <a:r>
              <a:rPr lang="ru-RU" sz="4400" dirty="0" smtClean="0"/>
              <a:t> </a:t>
            </a:r>
          </a:p>
          <a:p>
            <a:endParaRPr lang="ru-RU" sz="4400" i="1" dirty="0" smtClean="0"/>
          </a:p>
          <a:p>
            <a:r>
              <a:rPr lang="ru-RU" sz="4400" i="1" dirty="0" err="1" smtClean="0"/>
              <a:t>b</a:t>
            </a:r>
            <a:r>
              <a:rPr lang="ru-RU" sz="4400" i="1" dirty="0" smtClean="0"/>
              <a:t> = – (–7 + 4) = 3, </a:t>
            </a:r>
            <a:endParaRPr lang="en-US" sz="4400" i="1" dirty="0" smtClean="0"/>
          </a:p>
          <a:p>
            <a:r>
              <a:rPr lang="ru-RU" sz="4400" i="1" dirty="0" err="1" smtClean="0"/>
              <a:t>c</a:t>
            </a:r>
            <a:r>
              <a:rPr lang="ru-RU" sz="4400" i="1" dirty="0" smtClean="0"/>
              <a:t> </a:t>
            </a:r>
            <a:r>
              <a:rPr lang="ru-RU" sz="4400" i="1" dirty="0" smtClean="0"/>
              <a:t>= –7 · 4 = – 28.</a:t>
            </a:r>
          </a:p>
          <a:p>
            <a:endParaRPr lang="ru-RU" dirty="0"/>
          </a:p>
        </p:txBody>
      </p:sp>
      <p:pic>
        <p:nvPicPr>
          <p:cNvPr id="10243" name="Picture 3" descr="C:\Users\Саша\AppData\Local\Microsoft\Windows\Temporary Internet Files\Content.IE5\85DAF0F8\mathmedia_2270_9642083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000504"/>
            <a:ext cx="3189170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28604"/>
            <a:ext cx="4421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Приклад 3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0618" cy="4757758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Складіть квадратне рівняння з цілими коефіцієнтами  , корені якого дорівнюють 4 і </a:t>
            </a:r>
            <a:endParaRPr lang="ru-RU" sz="4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072074"/>
            <a:ext cx="7016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Саша\AppData\Local\Microsoft\Windows\Temporary Internet Files\Content.IE5\85DAF0F8\minion_loves_mathematics_xd_by_hyperactivehurricane-d6pu46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290"/>
            <a:ext cx="2880041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err="1" smtClean="0"/>
              <a:t>Розв’язання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1)Нехай </a:t>
            </a:r>
          </a:p>
          <a:p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 = 4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i="1" dirty="0" smtClean="0"/>
              <a:t> =</a:t>
            </a:r>
          </a:p>
          <a:p>
            <a:endParaRPr lang="ru-RU" dirty="0" smtClean="0"/>
          </a:p>
          <a:p>
            <a:endParaRPr lang="ru-RU" i="1" dirty="0" smtClean="0"/>
          </a:p>
          <a:p>
            <a:r>
              <a:rPr lang="ru-RU" i="1" dirty="0" err="1" smtClean="0"/>
              <a:t>Тоді</a:t>
            </a:r>
            <a:r>
              <a:rPr lang="ru-RU" i="1" dirty="0" smtClean="0"/>
              <a:t>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 + x</a:t>
            </a:r>
            <a:r>
              <a:rPr lang="en-US" i="1" baseline="-25000" dirty="0" smtClean="0"/>
              <a:t>2</a:t>
            </a:r>
            <a:r>
              <a:rPr lang="en-US" i="1" dirty="0" smtClean="0"/>
              <a:t> = 4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err="1" smtClean="0"/>
              <a:t>Тоді</a:t>
            </a:r>
            <a:r>
              <a:rPr lang="ru-RU" i="1" dirty="0" smtClean="0"/>
              <a:t>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i="1" dirty="0" smtClean="0"/>
              <a:t> </a:t>
            </a:r>
            <a:r>
              <a:rPr lang="en-US" i="1" dirty="0" smtClean="0"/>
              <a:t> </a:t>
            </a:r>
            <a:r>
              <a:rPr lang="en-US" i="1" dirty="0" smtClean="0"/>
              <a:t>= 4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1" name="Picture 3" descr="C:\Users\Саша\AppData\Local\Microsoft\Windows\Temporary Internet Files\Content.IE5\B3AYYJ7B\math_clipar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00042"/>
            <a:ext cx="4318000" cy="26416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214554"/>
            <a:ext cx="7016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571876"/>
            <a:ext cx="1222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5286388"/>
            <a:ext cx="194945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7496204" cy="5973910"/>
          </a:xfrm>
        </p:spPr>
        <p:txBody>
          <a:bodyPr/>
          <a:lstStyle/>
          <a:p>
            <a:r>
              <a:rPr lang="ru-RU" dirty="0" smtClean="0"/>
              <a:t>За теоремою, </a:t>
            </a:r>
            <a:r>
              <a:rPr lang="ru-RU" dirty="0" err="1" smtClean="0"/>
              <a:t>оберненою</a:t>
            </a:r>
            <a:r>
              <a:rPr lang="ru-RU" dirty="0" smtClean="0"/>
              <a:t> до </a:t>
            </a:r>
            <a:r>
              <a:rPr lang="ru-RU" dirty="0" err="1" smtClean="0"/>
              <a:t>теореми</a:t>
            </a:r>
            <a:r>
              <a:rPr lang="ru-RU" dirty="0" smtClean="0"/>
              <a:t> </a:t>
            </a:r>
            <a:r>
              <a:rPr lang="ru-RU" dirty="0" err="1" smtClean="0"/>
              <a:t>Вієта</a:t>
            </a:r>
            <a:r>
              <a:rPr lang="ru-RU" dirty="0" smtClean="0"/>
              <a:t>, числа </a:t>
            </a:r>
            <a:r>
              <a:rPr lang="ru-RU" i="1" dirty="0" smtClean="0"/>
              <a:t>x</a:t>
            </a:r>
            <a:r>
              <a:rPr lang="ru-RU" i="1" baseline="-25000" dirty="0" smtClean="0"/>
              <a:t>1</a:t>
            </a:r>
            <a:r>
              <a:rPr lang="ru-RU" dirty="0" smtClean="0"/>
              <a:t>і </a:t>
            </a:r>
            <a:r>
              <a:rPr lang="ru-RU" i="1" dirty="0" smtClean="0"/>
              <a:t>x</a:t>
            </a:r>
            <a:r>
              <a:rPr lang="ru-RU" i="1" baseline="-25000" dirty="0" smtClean="0"/>
              <a:t>2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коренями</a:t>
            </a:r>
            <a:r>
              <a:rPr lang="ru-RU" dirty="0" smtClean="0"/>
              <a:t> </a:t>
            </a:r>
            <a:r>
              <a:rPr lang="ru-RU" dirty="0" err="1" smtClean="0"/>
              <a:t>рівняння</a:t>
            </a:r>
            <a:endParaRPr lang="ru-RU" dirty="0" smtClean="0"/>
          </a:p>
          <a:p>
            <a:pPr>
              <a:buNone/>
            </a:pPr>
            <a:endParaRPr lang="ru-RU" i="1" baseline="-25000" dirty="0" smtClean="0"/>
          </a:p>
          <a:p>
            <a:endParaRPr lang="ru-RU" i="1" baseline="-25000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Помноживши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рівняння</a:t>
            </a:r>
            <a:r>
              <a:rPr lang="ru-RU" dirty="0" smtClean="0"/>
              <a:t> на 7, </a:t>
            </a:r>
            <a:r>
              <a:rPr lang="ru-RU" dirty="0" err="1" smtClean="0"/>
              <a:t>отримуємо</a:t>
            </a:r>
            <a:r>
              <a:rPr lang="ru-RU" dirty="0" smtClean="0"/>
              <a:t> </a:t>
            </a:r>
            <a:r>
              <a:rPr lang="ru-RU" dirty="0" err="1" smtClean="0"/>
              <a:t>квадратне</a:t>
            </a:r>
            <a:r>
              <a:rPr lang="ru-RU" dirty="0" smtClean="0"/>
              <a:t> </a:t>
            </a:r>
            <a:r>
              <a:rPr lang="ru-RU" dirty="0" err="1" smtClean="0"/>
              <a:t>рівняння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цілими</a:t>
            </a:r>
            <a:r>
              <a:rPr lang="ru-RU" dirty="0" smtClean="0"/>
              <a:t> </a:t>
            </a:r>
            <a:r>
              <a:rPr lang="ru-RU" dirty="0" err="1" smtClean="0"/>
              <a:t>коефіцієнтами</a:t>
            </a:r>
            <a:r>
              <a:rPr lang="ru-RU" dirty="0" smtClean="0"/>
              <a:t>:</a:t>
            </a:r>
          </a:p>
          <a:p>
            <a:r>
              <a:rPr lang="en-US" dirty="0" smtClean="0"/>
              <a:t>7</a:t>
            </a:r>
            <a:r>
              <a:rPr lang="en-US" i="1" dirty="0" smtClean="0"/>
              <a:t>x</a:t>
            </a:r>
            <a:r>
              <a:rPr lang="en-US" i="1" baseline="30000" dirty="0" smtClean="0"/>
              <a:t>2</a:t>
            </a:r>
            <a:r>
              <a:rPr lang="en-US" i="1" dirty="0" smtClean="0"/>
              <a:t> – 23x – 20 = 0.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284797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C:\Users\Саша\Desktop\математи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000504"/>
            <a:ext cx="3127397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Отже, така проста теорема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Вієта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корисна не тільки для зведених квадратних рівнянь, а й може допомогти у розв’язуванні більш складних рівнянь та систем.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Можливе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озв’язання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різних прикладів, а спосіб розв’язання спільний. Алгоритм розв’язування квадратних рівнянь простий:число або вираз розкласти на два спільних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півмножники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так щоб їх сума дорівнювала іншому заданому числу. Теорема знайшла застосування в спрощенні радикалів, розв'язуванні ірраціональних рівнянь, доведеннях, розв'язках систем рівнянь тощо.</a:t>
            </a:r>
            <a:endParaRPr lang="en-US" b="1" i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57166"/>
            <a:ext cx="4120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Висновки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857232"/>
            <a:ext cx="6753220" cy="71438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Франсуа </a:t>
            </a:r>
            <a:r>
              <a:rPr lang="uk-UA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Вієт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86182" y="1285860"/>
            <a:ext cx="4714908" cy="52864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Франсуа </a:t>
            </a:r>
            <a:r>
              <a:rPr lang="ru-RU" dirty="0" err="1" smtClean="0"/>
              <a:t>Вієт</a:t>
            </a:r>
            <a:r>
              <a:rPr lang="ru-RU" dirty="0" smtClean="0"/>
              <a:t> (1540 – 1603) – </a:t>
            </a:r>
            <a:r>
              <a:rPr lang="ru-RU" dirty="0" err="1" smtClean="0"/>
              <a:t>французький</a:t>
            </a:r>
            <a:r>
              <a:rPr lang="ru-RU" dirty="0" smtClean="0"/>
              <a:t> математик, за </a:t>
            </a:r>
            <a:r>
              <a:rPr lang="ru-RU" dirty="0" err="1" smtClean="0"/>
              <a:t>фахом</a:t>
            </a:r>
            <a:r>
              <a:rPr lang="ru-RU" dirty="0" smtClean="0"/>
              <a:t> — юрист. У 1591 р. </a:t>
            </a:r>
            <a:r>
              <a:rPr lang="ru-RU" dirty="0" err="1" smtClean="0"/>
              <a:t>впровадив</a:t>
            </a:r>
            <a:r>
              <a:rPr lang="ru-RU" dirty="0" smtClean="0"/>
              <a:t> </a:t>
            </a:r>
            <a:r>
              <a:rPr lang="ru-RU" dirty="0" err="1" smtClean="0"/>
              <a:t>буквені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для </a:t>
            </a:r>
            <a:r>
              <a:rPr lang="ru-RU" dirty="0" err="1" smtClean="0"/>
              <a:t>невідомих</a:t>
            </a:r>
            <a:r>
              <a:rPr lang="ru-RU" dirty="0" smtClean="0"/>
              <a:t> величин,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для </a:t>
            </a:r>
            <a:r>
              <a:rPr lang="ru-RU" dirty="0" err="1" smtClean="0"/>
              <a:t>коефіцієнтів</a:t>
            </a:r>
            <a:r>
              <a:rPr lang="ru-RU" dirty="0" smtClean="0"/>
              <a:t> </a:t>
            </a:r>
            <a:r>
              <a:rPr lang="ru-RU" dirty="0" err="1" smtClean="0"/>
              <a:t>рівнянь</a:t>
            </a:r>
            <a:r>
              <a:rPr lang="ru-RU" dirty="0" smtClean="0"/>
              <a:t>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чому</a:t>
            </a:r>
            <a:r>
              <a:rPr lang="ru-RU" dirty="0" smtClean="0"/>
              <a:t> стало </a:t>
            </a:r>
            <a:r>
              <a:rPr lang="ru-RU" dirty="0" err="1" smtClean="0"/>
              <a:t>можливим</a:t>
            </a:r>
            <a:r>
              <a:rPr lang="ru-RU" dirty="0" smtClean="0"/>
              <a:t> </a:t>
            </a:r>
            <a:r>
              <a:rPr lang="ru-RU" dirty="0" err="1" smtClean="0"/>
              <a:t>виражати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рівнянь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корені</a:t>
            </a:r>
            <a:r>
              <a:rPr lang="ru-RU" dirty="0" smtClean="0"/>
              <a:t> </a:t>
            </a:r>
            <a:r>
              <a:rPr lang="ru-RU" dirty="0" err="1" smtClean="0"/>
              <a:t>загальними</a:t>
            </a:r>
            <a:r>
              <a:rPr lang="ru-RU" dirty="0" smtClean="0"/>
              <a:t> формулами.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відкриттів</a:t>
            </a:r>
            <a:r>
              <a:rPr lang="ru-RU" dirty="0" smtClean="0"/>
              <a:t> сам </a:t>
            </a:r>
            <a:r>
              <a:rPr lang="ru-RU" dirty="0" err="1" smtClean="0"/>
              <a:t>Вієт</a:t>
            </a:r>
            <a:r>
              <a:rPr lang="ru-RU" dirty="0" smtClean="0"/>
              <a:t> особливо </a:t>
            </a:r>
            <a:r>
              <a:rPr lang="ru-RU" dirty="0" err="1" smtClean="0"/>
              <a:t>високо</a:t>
            </a:r>
            <a:r>
              <a:rPr lang="ru-RU" dirty="0" smtClean="0"/>
              <a:t> </a:t>
            </a:r>
            <a:r>
              <a:rPr lang="ru-RU" dirty="0" err="1" smtClean="0"/>
              <a:t>цінив</a:t>
            </a:r>
            <a:r>
              <a:rPr lang="ru-RU" dirty="0" smtClean="0"/>
              <a:t> </a:t>
            </a:r>
            <a:r>
              <a:rPr lang="ru-RU" dirty="0" err="1" smtClean="0"/>
              <a:t>установлення</a:t>
            </a:r>
            <a:r>
              <a:rPr lang="ru-RU" dirty="0" smtClean="0"/>
              <a:t>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коренями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коефіцієнтами</a:t>
            </a:r>
            <a:r>
              <a:rPr lang="ru-RU" dirty="0" smtClean="0"/>
              <a:t> </a:t>
            </a:r>
            <a:r>
              <a:rPr lang="ru-RU" dirty="0" err="1" smtClean="0"/>
              <a:t>рівнянь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4" descr="http://shkola.ua/web/uploads/book/34/images/snF6u66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343275" cy="42767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Саша\Desktop\7f91c0bb7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7709634" cy="92869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21367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290"/>
            <a:ext cx="244792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252095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Теорема </a:t>
            </a:r>
            <a:r>
              <a:rPr lang="uk-UA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Вієта</a:t>
            </a:r>
            <a:r>
              <a:rPr lang="ru-RU" sz="32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b="1" i="1" dirty="0" err="1" smtClean="0"/>
              <a:t>Якщо</a:t>
            </a:r>
            <a:r>
              <a:rPr lang="ru-RU" sz="3200" b="1" i="1" dirty="0" smtClean="0"/>
              <a:t> </a:t>
            </a:r>
            <a:r>
              <a:rPr lang="en-US" sz="3200" b="1" i="1" dirty="0" smtClean="0"/>
              <a:t>x</a:t>
            </a:r>
            <a:r>
              <a:rPr lang="en-US" sz="3200" b="1" i="1" baseline="-25000" dirty="0" smtClean="0"/>
              <a:t>1</a:t>
            </a:r>
            <a:r>
              <a:rPr lang="uk-UA" sz="3200" b="1" i="1" baseline="-25000" dirty="0" smtClean="0"/>
              <a:t> </a:t>
            </a:r>
            <a:r>
              <a:rPr lang="ru-RU" sz="3200" b="1" i="1" dirty="0" err="1" smtClean="0"/>
              <a:t>і</a:t>
            </a:r>
            <a:r>
              <a:rPr lang="ru-RU" sz="3200" b="1" i="1" dirty="0" smtClean="0"/>
              <a:t> </a:t>
            </a:r>
            <a:r>
              <a:rPr lang="en-US" sz="3200" b="1" i="1" dirty="0" smtClean="0"/>
              <a:t>x</a:t>
            </a:r>
            <a:r>
              <a:rPr lang="en-US" sz="3200" b="1" i="1" baseline="-25000" dirty="0" smtClean="0"/>
              <a:t>2</a:t>
            </a:r>
            <a:r>
              <a:rPr lang="uk-UA" sz="3200" b="1" i="1" baseline="-25000" dirty="0" smtClean="0"/>
              <a:t>  </a:t>
            </a:r>
            <a:r>
              <a:rPr lang="ru-RU" sz="3200" b="1" i="1" dirty="0" smtClean="0"/>
              <a:t>— </a:t>
            </a:r>
            <a:r>
              <a:rPr lang="ru-RU" sz="3200" b="1" i="1" dirty="0" err="1" smtClean="0"/>
              <a:t>корені</a:t>
            </a:r>
            <a:r>
              <a:rPr lang="ru-RU" sz="3200" b="1" i="1" dirty="0" smtClean="0"/>
              <a:t> квадратного </a:t>
            </a:r>
            <a:r>
              <a:rPr lang="ru-RU" sz="3200" b="1" i="1" dirty="0" err="1" smtClean="0"/>
              <a:t>рівняння</a:t>
            </a:r>
            <a:r>
              <a:rPr lang="ru-RU" sz="3200" b="1" i="1" dirty="0" smtClean="0"/>
              <a:t> </a:t>
            </a:r>
            <a:endParaRPr lang="ru-RU" sz="3200" b="1" i="1" dirty="0" smtClean="0"/>
          </a:p>
          <a:p>
            <a:r>
              <a:rPr lang="en-US" sz="3200" b="1" i="1" dirty="0" smtClean="0"/>
              <a:t>ax</a:t>
            </a:r>
            <a:r>
              <a:rPr lang="en-US" sz="3200" b="1" i="1" baseline="30000" dirty="0" smtClean="0"/>
              <a:t>2</a:t>
            </a:r>
            <a:r>
              <a:rPr lang="uk-UA" sz="3200" b="1" i="1" baseline="30000" dirty="0" smtClean="0"/>
              <a:t> </a:t>
            </a:r>
            <a:r>
              <a:rPr lang="en-US" sz="3200" b="1" i="1" dirty="0" smtClean="0"/>
              <a:t>+ </a:t>
            </a:r>
            <a:r>
              <a:rPr lang="en-US" sz="3200" b="1" i="1" dirty="0" err="1" smtClean="0"/>
              <a:t>bx</a:t>
            </a:r>
            <a:r>
              <a:rPr lang="en-US" sz="3200" b="1" i="1" dirty="0" smtClean="0"/>
              <a:t> + c = 0, </a:t>
            </a:r>
            <a:r>
              <a:rPr lang="ru-RU" sz="3200" b="1" i="1" dirty="0" smtClean="0"/>
              <a:t>то: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86124"/>
            <a:ext cx="2786082" cy="174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643446"/>
            <a:ext cx="22225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143248"/>
            <a:ext cx="293846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467600" cy="1143000"/>
          </a:xfrm>
        </p:spPr>
        <p:txBody>
          <a:bodyPr>
            <a:noAutofit/>
          </a:bodyPr>
          <a:lstStyle/>
          <a:p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Доведення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Нехай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 &gt; 0. </a:t>
            </a:r>
            <a:r>
              <a:rPr lang="ru-RU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Застосовуючи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формулу </a:t>
            </a:r>
            <a:r>
              <a:rPr lang="ru-RU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коренів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квадратного </a:t>
            </a:r>
            <a:r>
              <a:rPr lang="ru-RU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рівняння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запишемо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786058"/>
            <a:ext cx="27908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500570"/>
            <a:ext cx="305976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000504"/>
            <a:ext cx="2377952" cy="233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Маємо:</a:t>
            </a:r>
            <a:r>
              <a:rPr lang="ru-RU" sz="32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32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307387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3429000"/>
            <a:ext cx="801939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643446"/>
            <a:ext cx="2011357" cy="19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Теорема </a:t>
            </a:r>
            <a:r>
              <a:rPr lang="ru-RU" dirty="0" err="1" smtClean="0"/>
              <a:t>Вієта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справедливою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i="1" dirty="0" smtClean="0"/>
              <a:t>D = 0. При </a:t>
            </a:r>
            <a:r>
              <a:rPr lang="ru-RU" i="1" dirty="0" err="1" smtClean="0"/>
              <a:t>цьому</a:t>
            </a:r>
            <a:r>
              <a:rPr lang="ru-RU" i="1" dirty="0" smtClean="0"/>
              <a:t> </a:t>
            </a:r>
            <a:r>
              <a:rPr lang="ru-RU" i="1" dirty="0" err="1" smtClean="0"/>
              <a:t>вважають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5793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Зауваження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312896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00570"/>
            <a:ext cx="336708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214818"/>
            <a:ext cx="3713163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Саша\Desktop\7176804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000240"/>
            <a:ext cx="2857526" cy="24765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7786742" cy="3571900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Якщо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x</a:t>
            </a:r>
            <a:r>
              <a:rPr lang="ru-RU" b="1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en-US" b="1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uk-UA" b="1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корені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зведеного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квадратного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рівняння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x</a:t>
            </a:r>
            <a:r>
              <a:rPr lang="ru-RU" b="1" i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 </a:t>
            </a:r>
            <a:r>
              <a:rPr lang="en-US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bx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+ c = 0,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</a:t>
            </a:r>
          </a:p>
          <a:p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en-US" b="1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en-US" b="1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uk-UA" b="1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 – 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b,</a:t>
            </a:r>
          </a:p>
          <a:p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en-US" b="1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en-US" b="1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uk-UA" b="1" i="1" baseline="-25000" dirty="0" smtClean="0"/>
              <a:t> </a:t>
            </a:r>
            <a:r>
              <a:rPr lang="uk-UA" b="1" i="1" dirty="0" smtClean="0"/>
              <a:t> 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тобто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сума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коренів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зведеного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квадратного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рівняння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дорівнює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другому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коефіцієнту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взятому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протилежним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знаком, а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добуток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коренів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дорівнює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вільному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члену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4" descr="C:\Users\Саша\AppData\Local\Microsoft\Windows\Temporary Internet Files\Content.IE5\B3AYYJ7B\everest-math[1]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452789"/>
            <a:ext cx="4643470" cy="34052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Теорема, </a:t>
            </a:r>
            <a:r>
              <a:rPr lang="ru-RU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обернена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 теореми </a:t>
            </a:r>
            <a:r>
              <a:rPr lang="uk-UA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вієта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Якщо</a:t>
            </a:r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числа </a:t>
            </a:r>
            <a:r>
              <a:rPr lang="el-GR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</a:t>
            </a:r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l-GR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такі</a:t>
            </a:r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що</a:t>
            </a:r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l-GR" i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</a:t>
            </a:r>
            <a:r>
              <a:rPr lang="ru-RU" i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+ </a:t>
            </a:r>
            <a:r>
              <a:rPr lang="el-GR" i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β</a:t>
            </a:r>
            <a:r>
              <a:rPr lang="ru-RU" i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=</a:t>
            </a:r>
            <a:endParaRPr lang="ru-RU" b="1" i="1" spc="3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uk-UA" dirty="0" smtClean="0"/>
          </a:p>
          <a:p>
            <a:r>
              <a:rPr lang="el-GR" b="1" i="1" dirty="0" smtClean="0"/>
              <a:t>αβ</a:t>
            </a:r>
            <a:r>
              <a:rPr lang="ru-RU" b="1" i="1" dirty="0" smtClean="0"/>
              <a:t> =</a:t>
            </a:r>
          </a:p>
          <a:p>
            <a:endParaRPr lang="uk-UA" b="1" i="1" dirty="0" smtClean="0"/>
          </a:p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 </a:t>
            </a:r>
            <a:r>
              <a:rPr lang="ru-RU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ці</a:t>
            </a:r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числа </a:t>
            </a:r>
            <a:r>
              <a:rPr lang="ru-RU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є</a:t>
            </a:r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коренями</a:t>
            </a:r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квадратного </a:t>
            </a:r>
            <a:r>
              <a:rPr lang="ru-RU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рівняння</a:t>
            </a:r>
            <a:endParaRPr lang="ru-RU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ru-RU" b="1" i="1" dirty="0" smtClean="0"/>
          </a:p>
          <a:p>
            <a:endParaRPr lang="ru-RU" dirty="0"/>
          </a:p>
          <a:p>
            <a:pPr lvl="8"/>
            <a:r>
              <a:rPr lang="ru-RU" sz="43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ax</a:t>
            </a:r>
            <a:r>
              <a:rPr lang="ru-RU" sz="4300" b="1" i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ru-RU" sz="43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+ </a:t>
            </a:r>
            <a:r>
              <a:rPr lang="ru-RU" sz="43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bx</a:t>
            </a:r>
            <a:r>
              <a:rPr lang="ru-RU" sz="43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+ </a:t>
            </a:r>
            <a:r>
              <a:rPr lang="ru-RU" sz="43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r>
              <a:rPr lang="ru-RU" sz="43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= 0.  </a:t>
            </a:r>
            <a:endParaRPr lang="ru-RU" sz="43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7" name="Picture 5" descr="C:\Users\Саша\AppData\Local\Microsoft\Windows\Temporary Internet Files\Content.IE5\ETTRI2XE\Math%20Symbols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00570"/>
            <a:ext cx="2481264" cy="2097199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428736"/>
            <a:ext cx="557213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214554"/>
            <a:ext cx="363538" cy="118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571612"/>
            <a:ext cx="4429156" cy="5286388"/>
          </a:xfrm>
        </p:spPr>
        <p:txBody>
          <a:bodyPr>
            <a:normAutofit lnSpcReduction="10000"/>
          </a:bodyPr>
          <a:lstStyle/>
          <a:p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Розглянемо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квадратне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рівняння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ax</a:t>
            </a:r>
            <a:r>
              <a:rPr lang="ru-RU" b="1" i="1" cap="all" baseline="30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2 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+ </a:t>
            </a:r>
            <a:r>
              <a:rPr lang="ru-RU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bx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+ </a:t>
            </a:r>
            <a:r>
              <a:rPr lang="ru-RU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= 0. </a:t>
            </a:r>
            <a:r>
              <a:rPr lang="ru-RU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Перетворимо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його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у </a:t>
            </a:r>
            <a:r>
              <a:rPr lang="ru-RU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зведене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endParaRPr lang="ru-RU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Згідно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умовою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теореми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рівняння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записати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так:</a:t>
            </a:r>
          </a:p>
          <a:p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en-US" b="1" i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(</a:t>
            </a:r>
            <a:r>
              <a:rPr lang="el-GR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+ </a:t>
            </a:r>
            <a:r>
              <a:rPr lang="el-GR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β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)x + </a:t>
            </a:r>
            <a:r>
              <a:rPr lang="el-GR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β = 0.</a:t>
            </a:r>
          </a:p>
          <a:p>
            <a:endParaRPr lang="ru-RU" dirty="0"/>
          </a:p>
        </p:txBody>
      </p:sp>
      <p:pic>
        <p:nvPicPr>
          <p:cNvPr id="4100" name="Picture 4" descr="C:\Users\Саша\AppData\Local\Microsoft\Windows\Temporary Internet Files\Content.IE5\EKYIHJ9Z\mathematic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74"/>
            <a:ext cx="3276600" cy="32766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428604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Доведення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857628"/>
            <a:ext cx="227806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437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Пряма та обернена  Теорема Вієта та їх  застосування </vt:lpstr>
      <vt:lpstr>Франсуа Вієт </vt:lpstr>
      <vt:lpstr>Теорема Вієта </vt:lpstr>
      <vt:lpstr>Доведення </vt:lpstr>
      <vt:lpstr>Маємо: </vt:lpstr>
      <vt:lpstr>Слайд 6</vt:lpstr>
      <vt:lpstr>Слайд 7</vt:lpstr>
      <vt:lpstr>Теорема, обернена До теореми вієта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Пряма та обернена  Теорема Вієта та їх  використання</dc:title>
  <dc:creator>Windows User</dc:creator>
  <cp:lastModifiedBy>Windows User</cp:lastModifiedBy>
  <cp:revision>10</cp:revision>
  <dcterms:created xsi:type="dcterms:W3CDTF">2015-02-08T16:36:17Z</dcterms:created>
  <dcterms:modified xsi:type="dcterms:W3CDTF">2015-02-10T20:07:53Z</dcterms:modified>
</cp:coreProperties>
</file>