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0066"/>
    <a:srgbClr val="FFFF66"/>
    <a:srgbClr val="00FFFF"/>
    <a:srgbClr val="FFCCFF"/>
    <a:srgbClr val="009999"/>
    <a:srgbClr val="9999FF"/>
    <a:srgbClr val="9966FF"/>
    <a:srgbClr val="FFCC66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E1C03-6DE0-4104-9F17-90B13E7D708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9670-83C3-4A26-ACEF-CB78C23F96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2" Type="http://schemas.openxmlformats.org/officeDocument/2006/relationships/audio" Target="file:///C:\Users\Home\Downloads\Volodimir_vasyuk_-_YA_p_du_v_dalek_gori_V._vasyuk_(get-tune.net).mp3" TargetMode="External"/><Relationship Id="rId1" Type="http://schemas.openxmlformats.org/officeDocument/2006/relationships/audio" Target="file:///C:\Users\Home\Downloads\Volodimir_vasyuk_-_CHervona_ruta_sl._V._vasyuka_(get-tune.net).mp3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ownloads\&#1057;&#1086;&#1092;&#1110;&#1103;%20&#1056;&#1086;&#1090;&#1072;&#1088;&#1091;%20&#1110;%20&#1042;&#1030;&#1040;%20'&#1063;&#1077;&#1088;&#1074;&#1086;&#1085;&#1072;%20&#1088;&#1091;&#1090;&#1072;'.%20&#1042;&#1086;&#1076;&#1086;&#1075;&#1088;&#1072;&#1081;.mp4" TargetMode="Externa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Куль</a:t>
            </a:r>
            <a:r>
              <a:rPr lang="uk-UA" sz="7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тура 1970-х – 1980-х років</a:t>
            </a:r>
            <a:endParaRPr lang="ru-RU" sz="72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5728" y="5705872"/>
            <a:ext cx="2448272" cy="1152128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</a:p>
          <a:p>
            <a:pPr algn="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Учениця 11 класу</a:t>
            </a:r>
          </a:p>
          <a:p>
            <a:pPr algn="r"/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Харьковська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Оксана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академіка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Бориса Патона в 1984 р.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проведене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перше у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відкритому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космосі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зварювання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різання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напилення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здобутки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досягнуті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конструкторському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бюро «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Південне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(м.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Дніпропетровськ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Тут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розроблялася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ракетно-космічна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імена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які їх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здійснювали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засекречені.У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1954-1971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конструктором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бюро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Михайло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Янгель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кібернетики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 УРСР у 1980-х роках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розробили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швидкодіючі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обчислювальні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Миронівському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науково-дослідному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селекції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насінництва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пшениці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академіка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Василя Ремесла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виведені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нові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сорти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пшениці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34481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Adine Kirnberg" pitchFamily="2" charset="0"/>
                <a:cs typeface="Times New Roman" pitchFamily="18" charset="0"/>
              </a:rPr>
              <a:t>Цікаво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що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батьком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персонального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комп'ютера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став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українець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походженням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Штефан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Возняк,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родичі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якого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емігрували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до США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із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Західної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Майбутній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винахідник-вундеркінд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виріс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Каліфорнії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. У 1975 р.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групою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молодих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учених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у США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було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створено перший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комп'ютерний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конструктор "Альтаїр-8800".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Однак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можливості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були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обмежені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. Через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рік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Ш. Возняк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запатентував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свій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винахід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під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назвою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Adine Kirnberg" pitchFamily="2" charset="0"/>
                <a:cs typeface="Times New Roman" pitchFamily="18" charset="0"/>
              </a:rPr>
              <a:t>«Еппл-1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" — на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дешевих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мікропроцесорах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з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кількома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блоками пам'яті, які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працювали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єдиній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платі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Винахід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зробив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у США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технічну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революцію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, яка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згодом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перекинулася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світові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простори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Наступного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року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Штефан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створив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значно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потужніший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персональний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комп'ютер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"Еппл-2", 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згодом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співавторстві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зі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С. Джобсом вони запустили в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серійне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виробництво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принципово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оновлений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персональник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— "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Еппл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Комп'ютер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Інкорпорейшн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". За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ці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успіхи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у 1983 р. президент США Р. Рейган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присвоїв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Ш. Возняку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національну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нагороду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з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технологій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найвищу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відзнаку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держави за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прогресивні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наукові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Adine Kirnberg" pitchFamily="2" charset="0"/>
                <a:cs typeface="Times New Roman" pitchFamily="18" charset="0"/>
              </a:rPr>
              <a:t>досягнення</a:t>
            </a:r>
            <a:r>
              <a:rPr lang="ru-RU" sz="2800" dirty="0">
                <a:latin typeface="Adine Kirnberg" pitchFamily="2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800" b="1" dirty="0" smtClean="0">
                <a:solidFill>
                  <a:srgbClr val="FFCC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4800" b="1" dirty="0">
              <a:solidFill>
                <a:srgbClr val="FFCC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60—80-ті роки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успіхів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національної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досягли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60-х років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написали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прозаїчних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повістей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істотним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внеском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Значними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здобутки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"Вир" Г.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Тютюнника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"Правда і кривда" М. Стельмаха, "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Сестри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Річинські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І.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Вільде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"Дикий мед" Л.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Первомайського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"День для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прийдешнього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П.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Загребельного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трилогія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Вишневий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сад" В.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Бабляка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Крапля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Ю. Мушкетика, "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М. Руденка, "Людина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Ю. Шовкопляса та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mynews-in.net/upload/news/2011/12/05/28705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288032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http://upload.wikimedia.org/wikipedia/ru/0/08/Stelmah_MihAf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93096"/>
            <a:ext cx="194108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http://upload.wikimedia.org/wikipedia/uk/f/f9/Rudenko_ND.jpg"/>
          <p:cNvPicPr>
            <a:picLocks noChangeAspect="1" noChangeArrowheads="1"/>
          </p:cNvPicPr>
          <p:nvPr/>
        </p:nvPicPr>
        <p:blipFill>
          <a:blip r:embed="rId5" cstate="print"/>
          <a:srcRect t="2896" b="4415"/>
          <a:stretch>
            <a:fillRect/>
          </a:stretch>
        </p:blipFill>
        <p:spPr bwMode="auto">
          <a:xfrm>
            <a:off x="6444208" y="4293096"/>
            <a:ext cx="194421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інтересом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громадськість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зустрічала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Симоненка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Костенко, І. Драча, В. Коротича, В.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Стуса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Олійника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Коломійця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Вінграновського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Лубківського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Лучука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Голобородька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Гордасевич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Валентини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Отрощенко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http://ukrtvoru.info/wp-content/uploads/2011/11/1.jpg"/>
          <p:cNvPicPr>
            <a:picLocks noChangeAspect="1" noChangeArrowheads="1"/>
          </p:cNvPicPr>
          <p:nvPr/>
        </p:nvPicPr>
        <p:blipFill>
          <a:blip r:embed="rId3" cstate="print"/>
          <a:srcRect l="3513" r="26216" b="4762"/>
          <a:stretch>
            <a:fillRect/>
          </a:stretch>
        </p:blipFill>
        <p:spPr bwMode="auto">
          <a:xfrm>
            <a:off x="323528" y="1484784"/>
            <a:ext cx="3384376" cy="2880320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uk/e/eb/%D0%9A%D0%BE%D1%81%D1%82%D0%B5%D0%BD%D0%BA%D0%BE_%D0%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3096344" cy="5184576"/>
          </a:xfrm>
          <a:prstGeom prst="rect">
            <a:avLst/>
          </a:prstGeom>
          <a:noFill/>
        </p:spPr>
      </p:pic>
      <p:pic>
        <p:nvPicPr>
          <p:cNvPr id="7174" name="Picture 6" descr="http://upload.wikimedia.org/wikipedia/uk/thumb/c/cc/Stus_vasyl.JPG/200px-Stus_vasy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84784"/>
            <a:ext cx="1905000" cy="2505076"/>
          </a:xfrm>
          <a:prstGeom prst="rect">
            <a:avLst/>
          </a:prstGeom>
          <a:noFill/>
        </p:spPr>
      </p:pic>
      <p:pic>
        <p:nvPicPr>
          <p:cNvPr id="7176" name="Picture 8" descr="http://www.bohdan-books.com/userfiles/image/authors/auth_14759177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077072"/>
            <a:ext cx="1905000" cy="2592288"/>
          </a:xfrm>
          <a:prstGeom prst="rect">
            <a:avLst/>
          </a:prstGeom>
          <a:noFill/>
        </p:spPr>
      </p:pic>
      <p:pic>
        <p:nvPicPr>
          <p:cNvPr id="7178" name="Picture 10" descr="http://www.litgazeta.com.ua/sites/default/files/imagecache/front_article/vingranovski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437112"/>
            <a:ext cx="3384376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31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Друга половина 60-х років стала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епохою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самвидаву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публіцистики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З'явилися твори "Лихо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" В.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Чорновола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"Собор у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риштованні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" Є.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Сверстюка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ofiynist.donntu.edu.ua/kultura/chornov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3312368" cy="4440600"/>
          </a:xfrm>
          <a:prstGeom prst="rect">
            <a:avLst/>
          </a:prstGeom>
          <a:noFill/>
        </p:spPr>
      </p:pic>
      <p:sp>
        <p:nvSpPr>
          <p:cNvPr id="6150" name="AutoShape 6" descr="data:image/jpeg;base64,/9j/4AAQSkZJRgABAQAAAQABAAD/2wCEAAkGBxQTEhUUExQVFhUVGBgVFxcXGBcXFxQWFxcYFxcVFBgYHCggGBolHBcXITEhJSkrLi4uGB8zODMsNygtLiwBCgoKDg0OGxAQGiwkHCQsLCwsLCwsLCwsLCwsLCwsLCwsLCwsLCwsLCwsLCwsLCwsLCwsLCwsLCwsLCwsLCwsLP/AABEIAQAAxQMBIgACEQEDEQH/xAAbAAABBQEBAAAAAAAAAAAAAAABAAIDBAUGB//EAD4QAAEDAgMFBQcDAgUEAwAAAAEAAhEDIQQxQQUSUWFxgZGhsfAGEyIyQsHRI+HxYnIHFBWCojNSksIkQ7L/xAAYAQADAQEAAAAAAAAAAAAAAAAAAQIDBP/EACIRAQEAAgMBAQACAwEAAAAAAAABAhEDITESQRNhIlFxBP/aAAwDAQACEQMRAD8A6SEA1OcECkYQlKQQhAFBycAm0/iQD2tJyBVjD4FztQFbwlIwO9Wmt+Ge5PRKD8BGaIwIjVXnmQCexCvRIE5JHpnuwQtcoPwJGUHp+FKK4lWDWAKUylVcLGS5hGYKAW+BTqCLA8jYrOxOCLeirSFINTknIAJAgEYRTS1AEBAotsnbqABS3UUUAEkg26JCAACSMpICJxTSikUjMCRMIlPoYXfPxWYLk8eQTBuDpuqn4RbKdAtVuEDREicp8SqmI2oGN3KYjQRw1KqCs63HX7qcuSY9NMeK5dujljGgTcye4SocHi2/K7OAR9/FZTabnGXHp25qwcJzv5KP5b+NJwT9aGKxDdxhGpjsFlT2vjJO4OSrjCHU5KVmHAMpZclq8OKREymoKoIKvwoqjFnZW3TJfXLTayvYDbJJ3H6+u9UsZTsVlVHQnjyWM8+KZOrqUg7LPTmFXdTjNVNj7QBIBNxC38dS3mb2o4arrmspuOHKXG6rIIRISARIUgAiHJAJBAAI7yQCKAUpxKaEigASkjKSAhJQJTiEmsmyDSYejvHl6Kq7Sxh3twWz7BkPCVp04AcRoDHrsXLYut+oZ1/P8qeW/OLThx+qstdBV2iclm073Vuk/IcFxu6NqgrKzcNUV4Gy0xTRLk2UHBMhMRJvJlUotQqEINmYtZVdq1sQOSoVG5rOw2VTrlj97gV2mzNph7OR81xGJEFX/Z/FEOjRbcWWrpzc2G5t0ldkEx2JgU1UWn1ByUK6LHKSEIgoSkBCBCIRKYAJJSlCQGEE2EkwZKdSPxDoUyUxr4ffQIx9FXnRHh2BcdtB36h9cV0b65DSORjy+y5THmHkc1jz10cEXsDWMK/RqBYeFqwYW5hqNgTbnkubTq2u03GVaGIhUH4prcrxrIHmqp27SE71RgPAEGPstMcL+IvJP1tjFSne+sue/wBVaTLSYPWJ5cldoV96R5gXtpOqV3KuWXxdNeQmU6nEjtWVi6rmSIMnIDxyWTiq9R4Lh8QEzBimP90EuPJoI5q+PG5XpHJn8x0uIxTdLxqIIHVVMRiBkARPGQO+FxDa9aT8TwOFMbgPXN3/ACVbEPH1ip2veeOcuvmt5/59ue8tdPtCmZkfnyUezcRu1Ldq5ak2mTAL2TqHut2b0KbA1jTxVNlau4UH736gaHEODS5ojPO2uajLi+b0r+Tc7esUHAgdEHCFjez2MD6QM7w0IyI/Gq2Gvlbb6c1mqSUJORapBAIwgkUwKUJBKEgRSRcUkBCq9fxVgKviWg+uxOBWqPtx0XN7QqS8nn3810NV/wAJj1dcPtraBBFKm3fquzj6AdTz5dqx5O+nRxWTtdrbUp0o3g8k/I1ovUP9LnWgWkiYkWzi8azSzfq1msI/+umZjL4XVHAku5sDPusTbu0a1WtRNcNijT3ae7IAENbAaZ3TGd7wFGaZewv3mAAxul4Dj/a3Uc1fHrHybLO3L10OJxdAtii1lR14LpfGky8mFh1cC8Zlt+ixsTj3tBFMt6hwWXRq1nO+s85PnktcuTK/kkLHHGdbtdSC6ncR4fa67v2dx7H0abgGzLg7eNpAEyDoM+1ebYGk6Pjk+tYWzsFh9420tk20PqAsc85fxtMLHZ7UxDA4BzmOBIb8JaQN62i87q46owH5yc4l0Z8MgF6D7R4X3lICL5g8COC4us0iziY1OqiZQ/jtzuI2liHCd4ho4C3ZxVahjq55jmLLrG02HUdqd/lGQq/m14V4LbuudwrgfmtyP2VrEU2uYd4CAQeIC0quzmuFoKpbRwG5RgC73MYIJNy4aKPrdO46jc2ftM4d9xFJzo/sceHJd1hXy0QuQ2fQp1t+jUEtqDSxkXBB0K0Ku2zRZG60BkiXTeLTAhaTOTHtz3jty1HSQnBY/s/tpuJDozbExz69FrhXLtnZZdUoRISaiUyCUoQRDkACkiUEgjKo7RxIZnwlXlg7cxDHgtaZcJFsjxEpW6VMbfHO7c9pd0e7p3cbSfptnGpVXZIZSORL3Xe91ySc5Ttn7AIqGrU+pwgcAB+y0cdSAqZRa3Ys870345rLTD9pHfFSeDYEsPR4tPC48VSp4Z1QwLN1Izd28F0JwTam810wRcffsUWHwxpSHtPJwBcHf+Ilp6qJl00+e0OH2Kxo07lI+mxtrQE176jzAI5fEFp7O9nnOh1Qg6xNu1LutZ8xn4WkXfFHw6c+i2NiYT4i7UWHmfspsXUbTllOHVIgD6WzaT67kzZjPcjde8F2c8yZI80t9D2uqqCad9AuSx1FoqQYaHHMwGgkxJJyHHh3roqe1afu75rnMdWo1DDvlvrHkmLEeL2CAYhzSNNOzkqjtjEfWf8AxTRtZ+GeKbH71M3bJy0grVo7UqO+lpUVU2zQ9rButa+o7gxufVx+FvaQpRhnEB1XdG7JbTaZgmwc90XcATYWEnOxF2tXcRdqza9R3Yj/AIWU/wBq9HF7lRrsocENsYgVAQBn/KrvZe6e/DkFrtHeB1BV/jKetb/DTDForOOu63zJ+y7lYnsnhwyhI+pznfb7LbC6MPHJyXeVEJJrikAqQRKLQgCnIBIIlJAV5Xme3qVTC4x26Sab/wBQDgHE7wHQz2QvTSua9ssKHNpu4OLexwn/ANVnyTprxXWSjh9oy0ExOfZ+Vm7R2gHVPhNo9eaq4Jp98KekSOIA9BVtpUNyoeGiwnmnVfdtjBYoTM6K5VxketPULncOCD6yK1KTpzUWLxrcw20oGRKrbV2zUDbWTcOYCz9qA1CGDNxi3DM+AKUaWsTD42qN54DjOouqf+o4id5929IjovR8NslgptkNEgA6CwmBOWqz9pbObuPIIvEkaDINH4XRMXJlyWuQ/wBeBGZ+6hNGpiDYkN4DjzhR1NnkOLg2Wza2d7X4wuj2DT3Xk3vNiIHw6i9pCqYxH3lUuz/Zxzmw914jpHinYdr6D9x/YeI/K7HDY1sgZ5Ek2J4dtz6Kr7Vwba7S2QHNu11on6TOcQTI5pZce/F4ctl7ZvvgRaFTrtnJV8I9wJDuh7Fce3ULB0XxmYtsFPqOLgxg1M+u9DHOlS7LcM3mInu0VTxl+uu2DT3aZbwPmAVqLP2Iw+73j9ZkdMh5T2rRXTj4487vKgUgjCSpJApFJEFAJBIlJIInLD9q2TREaPB8HLcUGMw++wtNpyPAi4KWU3NKxuspXm+y3blUuLZJESeoP2Um2mTB1FiPXZ4rfq/E5zHbrHN0Iz4QdQeKwcbVlxYc4idCRqFyu69q2zjJWmcPBEcYWHhKm68LoW1JHalkMT6cqbZFKapfq0QB115Wt2lFrLKfCkUy4ngHcMiT9gjD1We/kNsbUa0m8bptFpPLh+65zFe0QIiAT3ntRxezH4l++HhjCSRmSZN4FtVfwvsnhwPjO/xn8ZLbaMcdRgVfadzW/M2LwJYXW5ZhUBt+pUd8Ae/+0Osu9pbJwtP5KDOsN8TCtF7LAwOQlH1ier/twYxuIH0VWxxuOQstTAe0VQD494QReCLQezQLqIZFt391FiMMxwiBBzS+5CuO+iwRbWBeInjxEZ96jxbABwTsM0UGimBbMcxqOqp43Eysre1zqM/F8VYZDg0jghQZv1abIs57QRykStPCey9YP3C5vugbOB+It0ERZ0LSY2zplc5L26vZrv0qf9rfJThNptAAAsAIA5BPXTHFSSISARBQAakCiU0hIAWykhKKWz3DCECU5AhMmL7T4QOY1/1MMAjg6xHfB7FgvwoLDvcM+B4rr8bQ94xzCY3hE8DoewrmBsvEk+7LQATBqBwIjiBnPKFhy4W3cdPDnJLK47EiHA9vDn66rUw2IkLa9udmAU21WgAM3abh/Tkw9ht2jguRwmI3bFLPHS8M99uowNcZcFcxzg9mf9J6LnKGJutOg8uIH05k+QWWtNt7jUw9BgaAOmd+sKtUoSYkkq0ynIkRvDQcvNW/dtc0OyMQY7r8LpmyRhHfQHO8vFS0dlPObI6mT5rYo1D8pLhwiIjQ8VI94HDITf7qtBlf6e4aRpH4hGphHNHPyWrQqAfEc1VxNUEyVNJRxFKWSTcXHWFi7RqQtHH44XCxMS7eMlELKrvs8+cVSnif/wAn7r0IBec+zg/+TTP9QXpANl08fjj5vRQGaLSktGR0JQgSgCggi6KKDigzXsRT0kBCUzeTgUiEgCSUJJhR2vhfe0KlPVzTHXNviAvJ6lIj7fhextzXnm2cGG1ajRkHmOU3HnCy5Ou23D30xcMZyPYtZm0IEd/NYtRpY6QphUBustbdEum1hNrwc+i1WbTkSCL5g3C448vFOZiSND2XS+B9urdtKbPeTHAQCOCa/GN+me+e265k4kHVEYjgT4p/Kvt0gxwA/c96hxG0+CwhXJ49tkTUvHrtR8Fc09WqSZKjJlQ1HRlmVPQYndJnbc9lMPNdn9MuPYI8yF3sLlvZuiaTffOHwvcKY5C5LukgDsXVBbcc1HNy3eRoCdCBRVsySiUE4FAAJQkSkgCgnApIJAEiEgUHIMkIRKRQAYuW25hR74z9YDh1A3SPAd66mFQ2pgffbtNpAqfE5k6lou08jl46KM8fqaXx5fOW3BbQwkLNbSgrefXD5a4Fr2mHNdYg6hZ9SjBhc2N11XXZL3FfdTHtVn3aYW8Ar2nSIUUDTurDmQFVL/ilGz0kdYdU1pUr6cmeSc2mjY0jayLlaexMEatVrdXT2AXPrmqYZPQL0T/DPYnwnEPHz2ZP/YDc9rh/xHFVhj9ZaTyZfGO132nwQpYJrQPlLB4wsnZe0YAa/LIH88l1Pt2B/lwP62ea4qjSgerhdeThldK0yE4FYmGxDmix7IsexaFHHSBI7io0ra6AkmsqgiQixyQJOSSQZqScEEEjcg5NYCc08pGYiEt1R16zWiXH9+iYDE1msbvONvM8Aufw+0He/ZWdaHWHBhtHiliMSapk5aDkq4BORsZ6+vygN/2x9lm1QcVRHxEAvA+oAfMOYHgFwbwRE8c+H5XrHsftH3lPcdm34SFle1fsbJdUotkH5mDzZ+P4WfLxb/yxbcPLr/HJwlSmIylMGGHFSPp1GSDlkDr2jQptnC887rmdeozsUzO/QfdRUsNJkAmNYMLYcGgCAInvjnqrFAwIsZ4J7KxnU6YIkdyHuCDdaBqtmzJd01TaTC4zH7DmlsaP2Rsw16raQtN3H/tYI3j1yHUr23Z+DaxgAEAABo4AAAeAXnmxnswFA4io2X1RLQbDcBtOtzfuV7Yv+JYq1W06lHca4wHh3KZLSMrLt4sfnH+64ebL6y/qL/8AiDU/TaOLwPuuYw7YExpbiTr5rc9vK28KO6Zl29b+23ZdZeGEiexaZesZ4DaUZd2c8QSnhnlbTuHG6lpiDcD128VJUABE3nt7u7tSNC2nb1l0TmPPGDyUoBMx/HD11VevTP055W4ZWORQFilUOpPoItrlRBsXJ9BPcbEDSCP5QEornSCkoHmc/KEkdDtbCJWVU2xPyQeZ/ZQOxL32J/FuijS6s47aN4YbDM+ULPcXOMkzpxVprLiddP5CjcDnGU6Zd/qypKqALicunHn2JgBPTha4BtmeasVaM/aSnmnp4eCRpPZyuaVY8CN6OkSe4+C9MpVAWySIiZ5cV5S9+45tQ6ETnMOEHrmFse0W1XjA/pjelzGuvB3TJgdYCrGpq7tR2FxFQwHNdl7waxlvN1HiuWx+wzTdDm/NdrhdrxxGhT9j7QZUhpMOGhsV01MjdLHS5hzacx/Uw6ELPk4pl3+tuPmuHV8cnS2a3MjLKbpzcOwyLHsVvaeCNMgTIddpj5hwgZEaj9lUbRi7jPHQBcdll1XdLMu4Y7CsuAT2WtzKv7I2YHmPlpt+J7uDZyHFxyCjw5DiALl2gEzytryWpjqgp0vd0zndzhq4jTkBYdpV8WH1e/GfNn8Tr1k+1eMFepcfC35W6NAs0etSsDACcTTA1JH/ABKuPpEugZQlsmlu4qiSLb4HeCPuu1xa06H2oqEHDMzhh75ACkwlGR19W7zkq/tKQcUG3O62RynQafT91YwLjr05HoioWHs5XEa9g0j1yT208uN466zPYoxVjLICfG+vrXRPbMHK2fkfR4II4ADPXw9XTaguPDs146+KAtmbHwmBE5es0S4zwuOpyGvozmgzWAn1nZEnnPn65oNbIkefPLyRblHrTKOqAYWDUkcIEz1kWSRfFo/jhkOSSAxKAsBETFpy5cOCtOt0Nu8eGQUOEfZoBBPO5yM3y0laLKMxPYbAXtJRo7UAAGsHhpok6B3+XkpatJpdIFhMRw4+aIgDU39SkSnu6HmeEWv2XiU7d5WAjLLXNTOaD+58PFV3STy9N1QZtdgcMraiJMDyyzWlVw2/g6g1NPf/ANzCHT4HvVRtwc8ovlp8vK+fNbez8LvUATIgPBHZkeVx3JwVxmzqAfZ4mNciOhFwunGGqtAg7zbZi8f3D8K3gtkBrrDMLXw1HcsflPh+yrRbYAqBw3Kh3N4wL5PixEgdyzdobHq0wXP3S0CSWuDgRz4DqF1+19hNr0yBZ2YPBwuPJVcHs94aHTaJP3WefHM/WvHy3Dxyvs1hzvVKkFoA3WaRPzEcLSP9wUlc73f6K2atMAbrBDZJ7zProFXw2Dk9qeHH846Lk5PrLans/Z+ZjRT1dl7u6/UPYf8AkF0NDCAdyW0KX6Z5Qe4grTTLbidsO38bVF/hhogcgfuFp4ZggAi47IN7G6jxWEH+ZrOzD3Ndna7WwfBTnMQcuY0zPMZfuo/TEsg2Njl2C8cPWicGjK2cDmAB9tO5PdUBPrhP49ZtaBwzytygTAFp/ZAIAiBNjwzNxr/OoUrmzmeVun75KOZvrpl61RNWASefdl9vFAZ21cWKVM1HECDYkAyeEDs7ym7JxnvGAm3X1wngsPGVv85W3R/06ZMzYToJjv5roMNR3AABEaZZEHTrr4INO9vHw/YoprxMG4keMmcuaSRKFBtgTadIjd4QMwVfi2c55a9B4rG23VqNaXNJcbkgnMj14qbYO1WV27wEPFnNObXAQZ5I2GleT3SeAznK/wCUxzYAj89c+inLsu/w9ZJpETIHjl9kBG6Yi34tmmub8wibwbZzJkzz+/FS7kX5CZ5Dw/hQkzpbXOTf+EAN2J4cOHXOy2MJU93hqkzdwA/37rR5+CyAbmCLaXv+/LkrG8SxtPQ1abp5B38eCrH0V2WEpAtaeindQTMKYG7wV4q6mKtAkcfWaydrYrcBZaN63MuI3W95WzXqbrSRnp1KyKeAa8bzwTuukC8zDjvWCAqUMLvK7h8LCvYWgAMlJuICBlPyUGPp/pu/tPkr7RcKOtTkEcQUBxmKvULjEuaCeMRkBrp+yZ7wZwI04GAYv1mFZxzPk5sA52LgoIBMEZ8eWvWdfys76qGvGYgcR9+CT6t9dBMXOs5ak9pT2tk5xp5eGXrNgB0JuZ6DSAfVkgcXxkTqT2GOnDsVLaNF9WmRTdukfURIdbjlPXgrJucoE58ehOZ/bMpRFwLH8yWjlb85QmFbZuz20GBrbDtJOs8zKtVBN7DXjyk9nBSOfNtdDwm89yY5pOmVuYns6HsQEfvDOYHDeMTzRTHPjRx6Ccuk+KSAjqtDrGD3cclze0tm1KTxVoRv2Lm2IffI3XRgmeEcZ5+P4UgptgyMuUxMSlo9qPs/tP8AzDC4tc2LGbX1HPxWiHiCBEgzPGFCBEAAai3PMHh6KkLdcvL1l6KZDqATacoi8G58kIN7zbhAAjjny7USOQ5zEnh662QI7psIynO9vQQDDM8PQ19dyt4IwSOEHqQRfzHYq9QZdRb9h6ujRInvMm3AX55Zonortn2f1Wg10qlXuGnkFO10AdFpUhVN/XrVKs3daCC5t2zuxcTkZ0UlNoLu5SY5v6buk910URK2mAq9RmasU3SAeICZVCmGrgZJPQcjUVE43adi3lvDudceKpl5+1pz1yVzbP8A1HA8Sc4sSCfBUyYMG/fpoYHQSoy9VD943JzsO2Blx68pT2OInt52AsOhugBy05iM75cweh6JOcCM9Y6CwMJAwCevZfIW4695ASJ0FzlfPPTj2IMcLcRBtrNhKLgZkxOXS9r+supQEbxcmYkRYTlpbn59xoOMDnFtZmDMaaZaDqjVaDyjMaR3X6ciE2iwi9oAMa9IIPQeVkgaDJduzYxkT9jCSwsNi3EvdvES5wsYyPYk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://t0.gstatic.com/images?q=tbn:ANd9GcQDyXKbLeXGCIHi76BIGGSwxWXy3-Gb7hWRO3HZxIFYc6EPuISX1A"/>
          <p:cNvPicPr>
            <a:picLocks noChangeAspect="1" noChangeArrowheads="1"/>
          </p:cNvPicPr>
          <p:nvPr/>
        </p:nvPicPr>
        <p:blipFill>
          <a:blip r:embed="rId4" cstate="print"/>
          <a:srcRect b="1613"/>
          <a:stretch>
            <a:fillRect/>
          </a:stretch>
        </p:blipFill>
        <p:spPr bwMode="auto">
          <a:xfrm>
            <a:off x="5004048" y="1196752"/>
            <a:ext cx="3435569" cy="4464496"/>
          </a:xfrm>
          <a:prstGeom prst="rect">
            <a:avLst/>
          </a:prstGeom>
          <a:noFill/>
        </p:spPr>
      </p:pic>
      <p:pic>
        <p:nvPicPr>
          <p:cNvPr id="6154" name="Picture 10" descr="http://diasporiana.org.ua/wp-content/uploads/books/1396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01008"/>
            <a:ext cx="1977008" cy="3115817"/>
          </a:xfrm>
          <a:prstGeom prst="rect">
            <a:avLst/>
          </a:prstGeom>
          <a:noFill/>
        </p:spPr>
      </p:pic>
      <p:pic>
        <p:nvPicPr>
          <p:cNvPr id="6148" name="Picture 4" descr="http://www.lib.ber.te.ua/11.files/chornovil/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429000"/>
            <a:ext cx="2160240" cy="320998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5400" b="1" dirty="0" smtClean="0"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Кіно</a:t>
            </a:r>
            <a:endParaRPr lang="ru-RU" sz="5400" b="1" dirty="0">
              <a:solidFill>
                <a:srgbClr val="660066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перепони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прокладали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шлях нові напрямки в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кіномистецтві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відводилось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провідне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ідеологічній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виняткова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У 60—80-ті роки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здійснено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низку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піднесення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роботи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кіностудій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О.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Ялтинської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Одеської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студії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хронікально-документальних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науково-популярних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фільмів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708920"/>
            <a:ext cx="5904656" cy="392928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4104456" cy="2549083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284984"/>
            <a:ext cx="4104456" cy="255805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Визначним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Параджанова, Ю.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Іллєнка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Осики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Фіалка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Савченка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Сергієнка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Муратової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Бикова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Скарбницю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поповнили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талановиті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стрічки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як "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Тіні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забутих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предків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Камінний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хрест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Вечір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Купала", "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птах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чорною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Криниця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спраглих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Соломія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Крушельницька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Меланхолійний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вальс", "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Розпад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Поріг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«В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ідуть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"старики"», "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Ати-бати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йшли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солдати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 та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1001082347361665_f0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4392488" cy="2916601"/>
          </a:xfrm>
          <a:prstGeom prst="rect">
            <a:avLst/>
          </a:prstGeom>
        </p:spPr>
      </p:pic>
      <p:pic>
        <p:nvPicPr>
          <p:cNvPr id="8" name="Рисунок 7" descr="Kaminnyi_Hr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717032"/>
            <a:ext cx="1728192" cy="2880320"/>
          </a:xfrm>
          <a:prstGeom prst="rect">
            <a:avLst/>
          </a:prstGeom>
        </p:spPr>
      </p:pic>
      <p:pic>
        <p:nvPicPr>
          <p:cNvPr id="9" name="Рисунок 8" descr="tini-zabutykh-predki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17032"/>
            <a:ext cx="2088233" cy="2929248"/>
          </a:xfrm>
          <a:prstGeom prst="rect">
            <a:avLst/>
          </a:prstGeom>
        </p:spPr>
      </p:pic>
      <p:pic>
        <p:nvPicPr>
          <p:cNvPr id="4" name="Рисунок 3" descr="5bbb752d8c07cd60073005ab5aafbfc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60648"/>
            <a:ext cx="2800350" cy="4143375"/>
          </a:xfrm>
          <a:prstGeom prst="rect">
            <a:avLst/>
          </a:prstGeom>
        </p:spPr>
      </p:pic>
      <p:pic>
        <p:nvPicPr>
          <p:cNvPr id="5" name="Рисунок 4" descr="0908171535001138_f0_0.jpg"/>
          <p:cNvPicPr>
            <a:picLocks noChangeAspect="1"/>
          </p:cNvPicPr>
          <p:nvPr/>
        </p:nvPicPr>
        <p:blipFill>
          <a:blip r:embed="rId7" cstate="print"/>
          <a:srcRect l="4351" r="2105"/>
          <a:stretch>
            <a:fillRect/>
          </a:stretch>
        </p:blipFill>
        <p:spPr>
          <a:xfrm>
            <a:off x="3203848" y="260648"/>
            <a:ext cx="3096344" cy="4104456"/>
          </a:xfrm>
          <a:prstGeom prst="rect">
            <a:avLst/>
          </a:prstGeom>
        </p:spPr>
      </p:pic>
      <p:pic>
        <p:nvPicPr>
          <p:cNvPr id="7" name="Рисунок 6" descr="10013116591620432_f0_0.jpg"/>
          <p:cNvPicPr>
            <a:picLocks noChangeAspect="1"/>
          </p:cNvPicPr>
          <p:nvPr/>
        </p:nvPicPr>
        <p:blipFill>
          <a:blip r:embed="rId8" cstate="print"/>
          <a:srcRect l="4517" r="6349"/>
          <a:stretch>
            <a:fillRect/>
          </a:stretch>
        </p:blipFill>
        <p:spPr>
          <a:xfrm>
            <a:off x="6372200" y="260648"/>
            <a:ext cx="2656052" cy="410445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800" b="1" dirty="0" smtClean="0">
                <a:solidFill>
                  <a:srgbClr val="00FF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4800" b="1" dirty="0">
              <a:solidFill>
                <a:srgbClr val="00FF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Пожвавлення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національно-культурному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активізувало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до театрального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1965 р.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працювало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театрів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відвідували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15,5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глядачів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Схвалення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дістали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вистави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"Фауст і смерть" О.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Левади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"Веселка" М. Зарудного, "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Нащадки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запорожців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 О.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"Де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твоє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 О.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Коломійця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rutaviter.com/press/at5/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5452967" cy="3528392"/>
          </a:xfrm>
          <a:prstGeom prst="rect">
            <a:avLst/>
          </a:prstGeom>
          <a:noFill/>
        </p:spPr>
      </p:pic>
      <p:pic>
        <p:nvPicPr>
          <p:cNvPr id="3076" name="Picture 4" descr="http://archivsf.narod.ru/1909/alexandr_levada/03.jpg"/>
          <p:cNvPicPr>
            <a:picLocks noChangeAspect="1" noChangeArrowheads="1"/>
          </p:cNvPicPr>
          <p:nvPr/>
        </p:nvPicPr>
        <p:blipFill>
          <a:blip r:embed="rId4" cstate="print"/>
          <a:srcRect t="3061" b="5119"/>
          <a:stretch>
            <a:fillRect/>
          </a:stretch>
        </p:blipFill>
        <p:spPr bwMode="auto">
          <a:xfrm>
            <a:off x="6012160" y="2996952"/>
            <a:ext cx="288032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800" b="1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Музика</a:t>
            </a:r>
            <a:endParaRPr lang="ru-RU" sz="4800" b="1" dirty="0">
              <a:solidFill>
                <a:srgbClr val="FFFF66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Плідною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була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композиторів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старшого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збагачувала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авангардна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композиторів-шістдесятників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Грабовського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Годзяцького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В. Сильвестрова, В.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Загоруєва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барв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в 70—80-ті роки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Дичко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І.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Шамо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М. Скорика, Є.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Станковича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Широкою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популярністю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користувалися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виконавці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естрадної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Ротару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20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Зінкевич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Н. Яремчук.</a:t>
            </a:r>
            <a:endParaRPr lang="ru-RU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forumdaily.com/wp-content/uploads/2013/04/Rotaru_Sofia.jpg"/>
          <p:cNvPicPr>
            <a:picLocks noChangeAspect="1" noChangeArrowheads="1"/>
          </p:cNvPicPr>
          <p:nvPr/>
        </p:nvPicPr>
        <p:blipFill>
          <a:blip r:embed="rId3" cstate="print"/>
          <a:srcRect l="14286"/>
          <a:stretch>
            <a:fillRect/>
          </a:stretch>
        </p:blipFill>
        <p:spPr bwMode="auto">
          <a:xfrm>
            <a:off x="5796136" y="3429000"/>
            <a:ext cx="3024336" cy="3096344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uk/7/7e/%D0%92%D0%B0%D1%81%D0%B8%D0%BB%D1%8C_%D0%97%D1%96%D0%BD%D0%BA%D0%B5%D0%B2%D0%B8%D1%87-1.jpg"/>
          <p:cNvPicPr>
            <a:picLocks noChangeAspect="1" noChangeArrowheads="1"/>
          </p:cNvPicPr>
          <p:nvPr/>
        </p:nvPicPr>
        <p:blipFill>
          <a:blip r:embed="rId4" cstate="print"/>
          <a:srcRect t="2681" r="5131" b="3491"/>
          <a:stretch>
            <a:fillRect/>
          </a:stretch>
        </p:blipFill>
        <p:spPr bwMode="auto">
          <a:xfrm flipH="1">
            <a:off x="323528" y="3429000"/>
            <a:ext cx="2808312" cy="3071591"/>
          </a:xfrm>
          <a:prstGeom prst="rect">
            <a:avLst/>
          </a:prstGeom>
          <a:noFill/>
        </p:spPr>
      </p:pic>
      <p:pic>
        <p:nvPicPr>
          <p:cNvPr id="2054" name="Picture 6" descr="http://lichnosti.net/photos/4274/13376654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429000"/>
            <a:ext cx="2448273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88640"/>
            <a:ext cx="480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Людиною великого таланту і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чуття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Івасюк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композитор,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уродженець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Буковини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хист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 до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і до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складав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віршовані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музичних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"Я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піду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далекі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гори" (1968), "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Червона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рута" (1969), "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Водограй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 (1969)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популярні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за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межами.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Червона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рута" дала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фестивалю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1989 р. регулярно проводиться в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www.day.kiev.ua/sites/default/files/main/openpublish_article/20080801/4135-18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3240360" cy="54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Volodimir_vasyuk_-_CHervona_ruta_sl._V._vasyuk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19672" y="5733256"/>
            <a:ext cx="720080" cy="720080"/>
          </a:xfrm>
          <a:prstGeom prst="rect">
            <a:avLst/>
          </a:prstGeom>
        </p:spPr>
      </p:pic>
      <p:pic>
        <p:nvPicPr>
          <p:cNvPr id="5" name="Volodimir_vasyuk_-_YA_p_du_v_dalek_gori_V._vasyuk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55576" y="5733256"/>
            <a:ext cx="720080" cy="720080"/>
          </a:xfrm>
          <a:prstGeom prst="rect">
            <a:avLst/>
          </a:prstGeom>
        </p:spPr>
      </p:pic>
      <p:pic>
        <p:nvPicPr>
          <p:cNvPr id="6" name="Volodimir_vasyuk_-_YA_p_du_v_dalek_gori_V._vasyuk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483768" y="5733256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5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72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2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9966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Мета:</a:t>
            </a:r>
            <a:endParaRPr lang="ru-RU" sz="6000" b="1" dirty="0">
              <a:solidFill>
                <a:srgbClr val="9966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66FF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ознайомитись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русифікації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ідеологізації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культурного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9966FF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митцями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соціалістичного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реалізму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9966FF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здобутки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9966FF"/>
              </a:buClr>
              <a:buSzPct val="100000"/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зформувати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культурних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надбань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народу;</a:t>
            </a:r>
          </a:p>
          <a:p>
            <a:pPr>
              <a:buClr>
                <a:srgbClr val="9966FF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ознайомитись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видатними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митцями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«застою»;</a:t>
            </a:r>
          </a:p>
          <a:p>
            <a:pPr>
              <a:buClr>
                <a:srgbClr val="9966FF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1960-1980-х років,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урізноманітнення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Clr>
                <a:srgbClr val="9966FF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пов’язувати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літературний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історичними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9966FF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ознайомитись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науковими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дослідженнями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9966FF"/>
              </a:buCl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фія Ротару і ВІА 'Червона рута'. Водогра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Архітектура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образотворче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мистецтво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70-х років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художньо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вирізняються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Палац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(1970,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архітектор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Маринченко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технічної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(1971,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архітектори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 Новиков, Ю.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Броєв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надбаннях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народу в 60—80-ті роки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гідне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посідало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образотворче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досягло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нового,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вищого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дістали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"Ранок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Сибіру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В.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Чеканюка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Незабутнє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1943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А.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Пламеницького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"Урожай" А.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Сафаргаліна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Вистояли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В.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Пузиркова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Неходженими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стежками" О.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Хмельницького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скульптурні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твори М.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Рябініна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Білостоцького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Бородая,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графічні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аркуші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Якутовича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Пащенка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Мироненка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 Базилевича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nform.org.ua/up/plc.jpg"/>
          <p:cNvPicPr>
            <a:picLocks noChangeAspect="1" noChangeArrowheads="1"/>
          </p:cNvPicPr>
          <p:nvPr/>
        </p:nvPicPr>
        <p:blipFill>
          <a:blip r:embed="rId3" cstate="print"/>
          <a:srcRect t="7560" b="9281"/>
          <a:stretch>
            <a:fillRect/>
          </a:stretch>
        </p:blipFill>
        <p:spPr bwMode="auto">
          <a:xfrm>
            <a:off x="4860032" y="4221088"/>
            <a:ext cx="3810000" cy="2448272"/>
          </a:xfrm>
          <a:prstGeom prst="rect">
            <a:avLst/>
          </a:prstGeom>
          <a:noFill/>
        </p:spPr>
      </p:pic>
      <p:pic>
        <p:nvPicPr>
          <p:cNvPr id="32772" name="Picture 4" descr="http://tf1.mosfont.ru/photo/01/31/96/131969.jpg"/>
          <p:cNvPicPr>
            <a:picLocks noChangeAspect="1" noChangeArrowheads="1"/>
          </p:cNvPicPr>
          <p:nvPr/>
        </p:nvPicPr>
        <p:blipFill>
          <a:blip r:embed="rId4" cstate="print"/>
          <a:srcRect t="4761" r="24637" b="31239"/>
          <a:stretch>
            <a:fillRect/>
          </a:stretch>
        </p:blipFill>
        <p:spPr bwMode="auto">
          <a:xfrm>
            <a:off x="395536" y="4221088"/>
            <a:ext cx="424847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876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1960-1980-х роках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була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підпорядкована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комуністичного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подолати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відставання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Заходом, тому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збільшувала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видатки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Будувалися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нові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садки.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контролювався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комуністичною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партією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комуністичної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236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24944"/>
            <a:ext cx="3888432" cy="3639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33265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Велика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приділялася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продовженим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днем, а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розширенню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шкіл-інтернатів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охопити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молоді,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розширили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мережу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вечірніх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заочних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Так, у 1965 р. без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відриву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здобували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1262 тис.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роботи, для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восьмирічної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організовано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скороченим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ovetskaya-shk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852936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 1976 р. в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здійснено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загальнообов'язкової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Розширювалась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мережа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позашкільних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створювались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нові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палаци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будинки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піонерів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і клуби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юних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техніків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юних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натуралістів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залізниці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флотилії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екскурсійно-туристські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приділялось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різним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формам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оздоровленню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— у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позаміських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міських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шкільних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колгоспних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піонерських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таборах. У 60-ті роки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літніми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оздоровчими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заходами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охоплювалося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кількісні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у 60—80-ті роки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засвідчували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освіченості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випускників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почав 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знижуватись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айонний будинок піонері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4536504" cy="316835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5400" b="1" dirty="0" smtClean="0"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Наука</a:t>
            </a:r>
            <a:endParaRPr lang="ru-RU" sz="5400" b="1" dirty="0">
              <a:solidFill>
                <a:srgbClr val="660066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У 60—80-ті роки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наука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істотно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реформувалась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. Так, на середину 60-х років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розгалужену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мережу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науково-дослідних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збільшувалась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Базовим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центром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була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наук УРСР. </a:t>
            </a:r>
            <a:r>
              <a:rPr lang="ru-RU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установи АН УРСР </a:t>
            </a:r>
            <a:r>
              <a:rPr lang="ru-RU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функціонували</a:t>
            </a:r>
            <a:r>
              <a:rPr lang="ru-RU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Харкові</a:t>
            </a:r>
            <a:r>
              <a:rPr lang="ru-RU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Донецьку</a:t>
            </a:r>
            <a:r>
              <a:rPr lang="ru-RU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Дніпропетровську</a:t>
            </a:r>
            <a:r>
              <a:rPr lang="ru-RU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Одесі</a:t>
            </a:r>
            <a:r>
              <a:rPr lang="ru-RU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Українськими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вченими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істориками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філософами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філологами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літературознавцями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мистецтвознавцями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в 60—80-ті роки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опубліковано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розробок</a:t>
            </a:r>
            <a:r>
              <a:rPr lang="ru-RU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29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861048"/>
            <a:ext cx="36004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Нестандартно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підходили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народу та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історики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Апанович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Я.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Дзира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О.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Коман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Бойко,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філософ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Є.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Пронюк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літературознавці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Дзюба, Л.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Махновець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Науковими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колективами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видано низку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фундаментальних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історії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держави і права,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археології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які,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втім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дістали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однозначної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raychevskiy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2132856"/>
            <a:ext cx="2808312" cy="4212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A5002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120904081219216032_f0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348880"/>
            <a:ext cx="2941527" cy="4104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6600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Брайчевський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глибоких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розвідок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давнього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"Коли і як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", "К происхождению древнерусских городов".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125-8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355804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rajch_Kyiv_19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484783"/>
            <a:ext cx="3744416" cy="508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Серед них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багатотомні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РСР», 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РСР», «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Археологія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РСР», та </a:t>
            </a:r>
            <a:r>
              <a:rPr lang="ru-RU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stUkrRSR_t1kn1_1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88840"/>
            <a:ext cx="3336491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SU_VolObl_19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988840"/>
            <a:ext cx="3384376" cy="467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75963869_2_644x461_arheologya-ukransko-rsr-v-troh-tomah-fotografii.jpg"/>
          <p:cNvPicPr>
            <a:picLocks noChangeAspect="1"/>
          </p:cNvPicPr>
          <p:nvPr/>
        </p:nvPicPr>
        <p:blipFill>
          <a:blip r:embed="rId5" cstate="print"/>
          <a:srcRect t="13119" r="2889" b="31125"/>
          <a:stretch>
            <a:fillRect/>
          </a:stretch>
        </p:blipFill>
        <p:spPr>
          <a:xfrm>
            <a:off x="2411760" y="4221088"/>
            <a:ext cx="5688632" cy="24482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1575</Words>
  <Application>Microsoft Office PowerPoint</Application>
  <PresentationFormat>Экран (4:3)</PresentationFormat>
  <Paragraphs>55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Культура 1970-х – 1980-х років</vt:lpstr>
      <vt:lpstr>Слайд 2</vt:lpstr>
      <vt:lpstr>Освіта</vt:lpstr>
      <vt:lpstr>Слайд 4</vt:lpstr>
      <vt:lpstr>Слайд 5</vt:lpstr>
      <vt:lpstr>Наука</vt:lpstr>
      <vt:lpstr>Слайд 7</vt:lpstr>
      <vt:lpstr>Слайд 8</vt:lpstr>
      <vt:lpstr>Слайд 9</vt:lpstr>
      <vt:lpstr>Слайд 10</vt:lpstr>
      <vt:lpstr>Слайд 11</vt:lpstr>
      <vt:lpstr>Література</vt:lpstr>
      <vt:lpstr>Слайд 13</vt:lpstr>
      <vt:lpstr>Слайд 14</vt:lpstr>
      <vt:lpstr>Кіно</vt:lpstr>
      <vt:lpstr>Слайд 16</vt:lpstr>
      <vt:lpstr>Театр</vt:lpstr>
      <vt:lpstr>Музика</vt:lpstr>
      <vt:lpstr>Слайд 19</vt:lpstr>
      <vt:lpstr>Слайд 20</vt:lpstr>
      <vt:lpstr>Архітектура та образотворче мистецтво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1970-х – 1980-х років</dc:title>
  <dc:creator>Home</dc:creator>
  <cp:lastModifiedBy>Home</cp:lastModifiedBy>
  <cp:revision>29</cp:revision>
  <dcterms:created xsi:type="dcterms:W3CDTF">2014-01-25T16:52:21Z</dcterms:created>
  <dcterms:modified xsi:type="dcterms:W3CDTF">2014-01-25T21:02:51Z</dcterms:modified>
</cp:coreProperties>
</file>