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77" r:id="rId3"/>
    <p:sldId id="267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8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E9E9D-C9C9-4FAE-A523-F6A6C225D6D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73560-B12F-43C1-BDAE-BB76D572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7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714999"/>
            <a:ext cx="5248672" cy="1033406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Степаненко Лина</a:t>
            </a: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60648"/>
            <a:ext cx="5812892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 </a:t>
            </a:r>
            <a:r>
              <a:rPr lang="ru-RU" sz="54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універсал</a:t>
            </a:r>
            <a:endParaRPr lang="ru-RU" sz="5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50" name="Picture 10" descr="http://uateka.com/uploads/article/2011/07/12/6160db9312f62ef22eab3c1908b23f44e777c6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90" y="1863361"/>
            <a:ext cx="5867805" cy="39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520280"/>
          </a:xfrm>
        </p:spPr>
        <p:txBody>
          <a:bodyPr>
            <a:normAutofit/>
          </a:bodyPr>
          <a:lstStyle/>
          <a:p>
            <a:r>
              <a:rPr lang="en-US" sz="2400" dirty="0"/>
              <a:t>IV </a:t>
            </a:r>
            <a:r>
              <a:rPr lang="ru-RU" sz="2400" dirty="0" err="1"/>
              <a:t>Універсал</a:t>
            </a:r>
            <a:r>
              <a:rPr lang="ru-RU" sz="2400" dirty="0"/>
              <a:t> </a:t>
            </a:r>
            <a:r>
              <a:rPr lang="ru-RU" sz="2400" dirty="0" err="1"/>
              <a:t>закінчувався</a:t>
            </a:r>
            <a:r>
              <a:rPr lang="ru-RU" sz="2400" dirty="0"/>
              <a:t> </a:t>
            </a:r>
            <a:r>
              <a:rPr lang="ru-RU" sz="2400" dirty="0" err="1"/>
              <a:t>актуальним</a:t>
            </a:r>
            <a:r>
              <a:rPr lang="ru-RU" sz="2400" dirty="0"/>
              <a:t> </a:t>
            </a:r>
            <a:r>
              <a:rPr lang="ru-RU" sz="2400" dirty="0" err="1"/>
              <a:t>закликом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"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громадян</a:t>
            </a:r>
            <a:r>
              <a:rPr lang="ru-RU" sz="2400" dirty="0"/>
              <a:t> </a:t>
            </a:r>
            <a:r>
              <a:rPr lang="ru-RU" sz="2400" dirty="0" err="1"/>
              <a:t>самостійної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Народньої</a:t>
            </a:r>
            <a:r>
              <a:rPr lang="ru-RU" sz="2400" dirty="0"/>
              <a:t> </a:t>
            </a:r>
            <a:r>
              <a:rPr lang="ru-RU" sz="2400" dirty="0" err="1"/>
              <a:t>Республіки</a:t>
            </a:r>
            <a:r>
              <a:rPr lang="ru-RU" sz="2400" dirty="0"/>
              <a:t> </a:t>
            </a:r>
            <a:r>
              <a:rPr lang="ru-RU" sz="2400" dirty="0" err="1"/>
              <a:t>кличемо</a:t>
            </a:r>
            <a:r>
              <a:rPr lang="ru-RU" sz="2400" dirty="0"/>
              <a:t> </a:t>
            </a:r>
            <a:r>
              <a:rPr lang="ru-RU" sz="2400" dirty="0" err="1"/>
              <a:t>непохитно</a:t>
            </a:r>
            <a:r>
              <a:rPr lang="ru-RU" sz="2400" dirty="0"/>
              <a:t> </a:t>
            </a:r>
            <a:r>
              <a:rPr lang="ru-RU" sz="2400" dirty="0" err="1"/>
              <a:t>стояти</a:t>
            </a:r>
            <a:r>
              <a:rPr lang="ru-RU" sz="2400" dirty="0"/>
              <a:t> на </a:t>
            </a:r>
            <a:r>
              <a:rPr lang="ru-RU" sz="2400" dirty="0" err="1"/>
              <a:t>сторожі</a:t>
            </a:r>
            <a:r>
              <a:rPr lang="ru-RU" sz="2400" dirty="0"/>
              <a:t> </a:t>
            </a:r>
            <a:r>
              <a:rPr lang="ru-RU" sz="2400" dirty="0" err="1"/>
              <a:t>добутої</a:t>
            </a:r>
            <a:r>
              <a:rPr lang="ru-RU" sz="2400" dirty="0"/>
              <a:t> </a:t>
            </a:r>
            <a:r>
              <a:rPr lang="ru-RU" sz="2400" dirty="0" err="1"/>
              <a:t>волі</a:t>
            </a:r>
            <a:r>
              <a:rPr lang="ru-RU" sz="2400" dirty="0"/>
              <a:t> та прав </a:t>
            </a:r>
            <a:r>
              <a:rPr lang="ru-RU" sz="2400" dirty="0" err="1"/>
              <a:t>нашого</a:t>
            </a:r>
            <a:r>
              <a:rPr lang="ru-RU" sz="2400" dirty="0"/>
              <a:t> народу і </a:t>
            </a:r>
            <a:r>
              <a:rPr lang="ru-RU" sz="2400" dirty="0" err="1"/>
              <a:t>всіма</a:t>
            </a:r>
            <a:r>
              <a:rPr lang="ru-RU" sz="2400" dirty="0"/>
              <a:t> силами </a:t>
            </a:r>
            <a:r>
              <a:rPr lang="ru-RU" sz="2400" dirty="0" err="1"/>
              <a:t>боронити</a:t>
            </a:r>
            <a:r>
              <a:rPr lang="ru-RU" sz="2400" dirty="0"/>
              <a:t> свою долю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ворогів</a:t>
            </a:r>
            <a:r>
              <a:rPr lang="ru-RU" sz="2400" dirty="0"/>
              <a:t> </a:t>
            </a:r>
            <a:r>
              <a:rPr lang="ru-RU" sz="2400" dirty="0" err="1"/>
              <a:t>селянсько-робітничої</a:t>
            </a:r>
            <a:r>
              <a:rPr lang="ru-RU" sz="2400" dirty="0"/>
              <a:t> </a:t>
            </a:r>
            <a:r>
              <a:rPr lang="ru-RU" sz="2400" dirty="0" err="1"/>
              <a:t>самостійної</a:t>
            </a:r>
            <a:r>
              <a:rPr lang="ru-RU" sz="2400" dirty="0"/>
              <a:t> </a:t>
            </a:r>
            <a:r>
              <a:rPr lang="ru-RU" sz="2400" dirty="0" err="1"/>
              <a:t>Республіки</a:t>
            </a:r>
            <a:r>
              <a:rPr lang="ru-RU" sz="2400" dirty="0"/>
              <a:t>."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1055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211"/>
            <a:ext cx="4214019" cy="629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071329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¤ III </a:t>
            </a:r>
            <a:r>
              <a:rPr lang="ru-RU" sz="2400" b="1" dirty="0"/>
              <a:t>і IV </a:t>
            </a:r>
            <a:r>
              <a:rPr lang="ru-RU" sz="2400" b="1" dirty="0" err="1"/>
              <a:t>Універсали</a:t>
            </a:r>
            <a:r>
              <a:rPr lang="ru-RU" sz="2400" b="1" dirty="0"/>
              <a:t> поставлено на </a:t>
            </a:r>
            <a:r>
              <a:rPr lang="ru-RU" sz="2400" b="1" dirty="0" err="1"/>
              <a:t>голосування</a:t>
            </a:r>
            <a:r>
              <a:rPr lang="ru-RU" sz="2400" b="1" dirty="0"/>
              <a:t> членами </a:t>
            </a:r>
            <a:r>
              <a:rPr lang="ru-RU" sz="2400" b="1" dirty="0" err="1"/>
              <a:t>Малої</a:t>
            </a:r>
            <a:r>
              <a:rPr lang="ru-RU" sz="2400" b="1" dirty="0"/>
              <a:t> Ради, </a:t>
            </a:r>
            <a:r>
              <a:rPr lang="ru-RU" sz="2400" b="1" dirty="0" err="1"/>
              <a:t>чим</a:t>
            </a:r>
            <a:r>
              <a:rPr lang="ru-RU" sz="2400" b="1" dirty="0"/>
              <a:t> </a:t>
            </a:r>
            <a:r>
              <a:rPr lang="ru-RU" sz="2400" b="1" dirty="0" err="1"/>
              <a:t>надано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законопроектів</a:t>
            </a:r>
            <a:r>
              <a:rPr lang="ru-RU" sz="2400" b="1" dirty="0" smtClean="0"/>
              <a:t>.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¤ </a:t>
            </a:r>
            <a:r>
              <a:rPr lang="ru-RU" sz="2400" b="1" dirty="0" err="1" smtClean="0"/>
              <a:t>Директорія</a:t>
            </a:r>
            <a:r>
              <a:rPr lang="ru-RU" sz="2400" b="1" dirty="0" smtClean="0"/>
              <a:t> </a:t>
            </a:r>
            <a:r>
              <a:rPr lang="ru-RU" sz="2400" b="1" dirty="0"/>
              <a:t>УНР не </a:t>
            </a:r>
            <a:r>
              <a:rPr lang="ru-RU" sz="2400" b="1" dirty="0" err="1"/>
              <a:t>зберегла</a:t>
            </a:r>
            <a:r>
              <a:rPr lang="ru-RU" sz="2400" b="1" dirty="0"/>
              <a:t> практику </a:t>
            </a:r>
            <a:r>
              <a:rPr lang="ru-RU" sz="2400" b="1" dirty="0" err="1"/>
              <a:t>оголошення</a:t>
            </a:r>
            <a:r>
              <a:rPr lang="ru-RU" sz="2400" b="1" dirty="0"/>
              <a:t> </a:t>
            </a:r>
            <a:r>
              <a:rPr lang="ru-RU" sz="2400" b="1" dirty="0" err="1"/>
              <a:t>Універсалів</a:t>
            </a:r>
            <a:r>
              <a:rPr lang="ru-RU" sz="2400" b="1" dirty="0"/>
              <a:t>. </a:t>
            </a:r>
            <a:r>
              <a:rPr lang="ru-RU" sz="2400" b="1" dirty="0" err="1"/>
              <a:t>Замість</a:t>
            </a:r>
            <a:r>
              <a:rPr lang="ru-RU" sz="2400" b="1" dirty="0"/>
              <a:t> </a:t>
            </a:r>
            <a:r>
              <a:rPr lang="ru-RU" sz="2400" b="1" dirty="0" err="1"/>
              <a:t>Універсалів</a:t>
            </a:r>
            <a:r>
              <a:rPr lang="ru-RU" sz="2400" b="1" dirty="0"/>
              <a:t> почали </a:t>
            </a:r>
            <a:r>
              <a:rPr lang="ru-RU" sz="2400" b="1" dirty="0" err="1"/>
              <a:t>видавати</a:t>
            </a:r>
            <a:r>
              <a:rPr lang="ru-RU" sz="2400" b="1" dirty="0"/>
              <a:t> </a:t>
            </a:r>
            <a:r>
              <a:rPr lang="ru-RU" sz="2400" b="1" dirty="0" err="1"/>
              <a:t>декларації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0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7" y="836712"/>
            <a:ext cx="343766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3" y="3140968"/>
            <a:ext cx="4990313" cy="329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http://mesta.kiev.ua/uploads/posts/2011-02/1297802420_un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81" y="476671"/>
            <a:ext cx="2586060" cy="25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>
                <a:solidFill>
                  <a:schemeClr val="bg1"/>
                </a:solidFill>
                <a:effectLst/>
              </a:rPr>
              <a:t>Перший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Генеральний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Секретаріат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/>
              </a:rPr>
              <a:t>УЦР.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err="1" smtClean="0">
                <a:solidFill>
                  <a:schemeClr val="bg1"/>
                </a:solidFill>
                <a:effectLst/>
              </a:rPr>
              <a:t>Сидять</a:t>
            </a:r>
            <a:r>
              <a:rPr lang="ru-RU" sz="2000" i="1" dirty="0" smtClean="0">
                <a:solidFill>
                  <a:schemeClr val="bg1"/>
                </a:solidFill>
                <a:effectLst/>
              </a:rPr>
              <a:t>(справа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наліво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): С. Петлюра, С.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Єфремов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, В. Винниченко, Х.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Барановський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, І. Стешенко. Стоять: Б.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Мартос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, М.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Стасюк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, П.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Христюк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.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1" y="1412776"/>
            <a:ext cx="76200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smoothness="1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Михайло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rebuchet MS"/>
              </a:rPr>
              <a:t>Грушевський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 і Симон Петлюра на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rebuchet MS"/>
              </a:rPr>
              <a:t>урочистому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rebuchet MS"/>
              </a:rPr>
              <a:t>проголошенні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effectLst/>
                <a:latin typeface="Trebuchet MS"/>
              </a:rPr>
              <a:t>Універсалу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rebuchet MS"/>
              </a:rPr>
              <a:t> 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УЦР на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rebuchet MS"/>
              </a:rPr>
              <a:t>Софійському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rebuchet MS"/>
              </a:rPr>
              <a:t>майдані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 у </a:t>
            </a:r>
            <a:r>
              <a:rPr lang="ru-RU" sz="2000" i="1" dirty="0" err="1" smtClean="0">
                <a:solidFill>
                  <a:srgbClr val="000000"/>
                </a:solidFill>
                <a:effectLst/>
                <a:latin typeface="Trebuchet MS"/>
              </a:rPr>
              <a:t>Києві</a:t>
            </a:r>
            <a:endParaRPr lang="ru-RU" sz="2000" dirty="0"/>
          </a:p>
        </p:txBody>
      </p:sp>
      <p:pic>
        <p:nvPicPr>
          <p:cNvPr id="9218" name="Picture 2" descr="http://incognita.day.kiev.ua/img/nb/hrush_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88832" cy="52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Універсал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проголошений</a:t>
            </a:r>
            <a:r>
              <a:rPr lang="ru-RU" dirty="0"/>
              <a:t> 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редакції</a:t>
            </a:r>
            <a:r>
              <a:rPr lang="ru-RU" dirty="0"/>
              <a:t> на </a:t>
            </a:r>
            <a:r>
              <a:rPr lang="ru-RU" dirty="0" err="1"/>
              <a:t>засіданні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Ради </a:t>
            </a:r>
            <a:r>
              <a:rPr lang="ru-RU" dirty="0" err="1"/>
              <a:t>вночі</a:t>
            </a:r>
            <a:r>
              <a:rPr lang="ru-RU" dirty="0"/>
              <a:t> 12(25).1.1918. </a:t>
            </a:r>
            <a:endParaRPr lang="ru-RU" dirty="0" smtClean="0"/>
          </a:p>
          <a:p>
            <a:r>
              <a:rPr lang="ru-RU" dirty="0" err="1" smtClean="0"/>
              <a:t>Опублікований</a:t>
            </a:r>
            <a:r>
              <a:rPr lang="ru-RU" dirty="0" smtClean="0"/>
              <a:t> </a:t>
            </a:r>
            <a:r>
              <a:rPr lang="ru-RU" dirty="0" err="1"/>
              <a:t>українською</a:t>
            </a:r>
            <a:r>
              <a:rPr lang="ru-RU" dirty="0"/>
              <a:t>, </a:t>
            </a:r>
            <a:r>
              <a:rPr lang="ru-RU" dirty="0" err="1"/>
              <a:t>російською</a:t>
            </a:r>
            <a:r>
              <a:rPr lang="ru-RU" dirty="0"/>
              <a:t>, </a:t>
            </a:r>
            <a:r>
              <a:rPr lang="ru-RU" dirty="0" err="1"/>
              <a:t>польською</a:t>
            </a:r>
            <a:r>
              <a:rPr lang="ru-RU" dirty="0"/>
              <a:t> і </a:t>
            </a:r>
            <a:r>
              <a:rPr lang="ru-RU" dirty="0" err="1"/>
              <a:t>єврейською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 в газетах та </a:t>
            </a:r>
            <a:r>
              <a:rPr lang="ru-RU" dirty="0" err="1"/>
              <a:t>афішах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en-US" dirty="0"/>
              <a:t>IV </a:t>
            </a:r>
            <a:r>
              <a:rPr lang="ru-RU" dirty="0"/>
              <a:t>У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зреалізовані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повалення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УЦР і </a:t>
            </a:r>
            <a:r>
              <a:rPr lang="ru-RU" dirty="0" err="1"/>
              <a:t>встановлення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режиму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П.Скоропадського</a:t>
            </a:r>
            <a:r>
              <a:rPr lang="ru-RU" dirty="0"/>
              <a:t> (29.4.1918). </a:t>
            </a:r>
            <a:endParaRPr lang="ru-RU" dirty="0" smtClean="0"/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антигетьманського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в </a:t>
            </a:r>
            <a:r>
              <a:rPr lang="ru-RU" dirty="0" err="1"/>
              <a:t>листопаді-грудні</a:t>
            </a:r>
            <a:r>
              <a:rPr lang="ru-RU" dirty="0"/>
              <a:t> 1918,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стало </a:t>
            </a:r>
            <a:r>
              <a:rPr lang="ru-RU" dirty="0" err="1"/>
              <a:t>відновлення</a:t>
            </a:r>
            <a:r>
              <a:rPr lang="ru-RU" dirty="0"/>
              <a:t> УНР, </a:t>
            </a:r>
            <a:r>
              <a:rPr lang="ru-RU" dirty="0" err="1"/>
              <a:t>Директорія</a:t>
            </a:r>
            <a:r>
              <a:rPr lang="ru-RU" dirty="0"/>
              <a:t> УНР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Універсалів</a:t>
            </a:r>
            <a:r>
              <a:rPr lang="ru-RU" dirty="0"/>
              <a:t> </a:t>
            </a:r>
            <a:r>
              <a:rPr lang="ru-RU" dirty="0" err="1"/>
              <a:t>практикувала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Декларацій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9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029137"/>
            <a:ext cx="652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33" b="97000" l="275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" t="21624" r="2667" b="3328"/>
          <a:stretch/>
        </p:blipFill>
        <p:spPr bwMode="auto">
          <a:xfrm>
            <a:off x="2710542" y="3254829"/>
            <a:ext cx="3614057" cy="2144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2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План: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70916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УЦР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Головне завдання Універсалів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Універсал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0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8" y="2060848"/>
            <a:ext cx="80962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УЦР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7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58813"/>
            <a:ext cx="8662987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Завдання Універсалу</a:t>
            </a:r>
            <a:endParaRPr lang="ru-RU" dirty="0"/>
          </a:p>
        </p:txBody>
      </p:sp>
      <p:pic>
        <p:nvPicPr>
          <p:cNvPr id="7" name="Picture 2" descr="http://posibnyky.vntu.edu.ua/e_pidr/m3/m3_8.files/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1"/>
            <a:ext cx="8029575" cy="29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4 Універсал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/>
          </a:bodyPr>
          <a:lstStyle/>
          <a:p>
            <a:r>
              <a:rPr lang="vi-VN" b="1" dirty="0"/>
              <a:t>Четве́ртий Універса́л Украї́нської Центра́льної ради — державно-правовий акт, універсал Української Центральної Ради, що проголошував незалежність Української Народної Республіки від Росії. Прийнятий 9 (22) січня 1918 року в Києві.</a:t>
            </a:r>
            <a:endParaRPr lang="ru-RU" dirty="0"/>
          </a:p>
        </p:txBody>
      </p:sp>
      <p:pic>
        <p:nvPicPr>
          <p:cNvPr id="3076" name="Picture 4" descr="Coat of Arms of UNR-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06" y="2060848"/>
            <a:ext cx="3574125" cy="37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2448272"/>
          </a:xfrm>
        </p:spPr>
        <p:txBody>
          <a:bodyPr/>
          <a:lstStyle/>
          <a:p>
            <a:r>
              <a:rPr lang="ru-RU" dirty="0" err="1"/>
              <a:t>Універсал</a:t>
            </a:r>
            <a:r>
              <a:rPr lang="ru-RU" dirty="0"/>
              <a:t> проголосив УНР «</a:t>
            </a:r>
            <a:r>
              <a:rPr lang="ru-RU" dirty="0" err="1"/>
              <a:t>самостійною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кого </a:t>
            </a:r>
            <a:r>
              <a:rPr lang="ru-RU" dirty="0" err="1"/>
              <a:t>незалежною</a:t>
            </a:r>
            <a:r>
              <a:rPr lang="ru-RU" dirty="0"/>
              <a:t>, </a:t>
            </a:r>
            <a:r>
              <a:rPr lang="ru-RU" dirty="0" err="1"/>
              <a:t>вільною</a:t>
            </a:r>
            <a:r>
              <a:rPr lang="ru-RU" dirty="0"/>
              <a:t> суверенною державою </a:t>
            </a:r>
            <a:r>
              <a:rPr lang="ru-RU" dirty="0" err="1"/>
              <a:t>українського</a:t>
            </a:r>
            <a:r>
              <a:rPr lang="ru-RU" dirty="0"/>
              <a:t> народу», а </a:t>
            </a:r>
            <a:r>
              <a:rPr lang="ru-RU" dirty="0" err="1"/>
              <a:t>виконавчий</a:t>
            </a:r>
            <a:r>
              <a:rPr lang="ru-RU" dirty="0"/>
              <a:t> орган, </a:t>
            </a:r>
            <a:r>
              <a:rPr lang="ru-RU" dirty="0" err="1"/>
              <a:t>Генеральний</a:t>
            </a:r>
            <a:r>
              <a:rPr lang="ru-RU" dirty="0"/>
              <a:t> </a:t>
            </a:r>
            <a:r>
              <a:rPr lang="ru-RU" dirty="0" err="1"/>
              <a:t>Секретаріат</a:t>
            </a:r>
            <a:r>
              <a:rPr lang="ru-RU" dirty="0"/>
              <a:t> — Радою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83081"/>
            <a:ext cx="5184576" cy="39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замінив</a:t>
            </a:r>
            <a:r>
              <a:rPr lang="ru-RU" dirty="0"/>
              <a:t> </a:t>
            </a:r>
            <a:r>
              <a:rPr lang="ru-RU" dirty="0" err="1"/>
              <a:t>постійну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 </a:t>
            </a:r>
            <a:r>
              <a:rPr lang="ru-RU" dirty="0" err="1"/>
              <a:t>міліцією</a:t>
            </a:r>
            <a:r>
              <a:rPr lang="ru-RU" dirty="0"/>
              <a:t>, </a:t>
            </a:r>
            <a:r>
              <a:rPr lang="ru-RU" dirty="0" err="1"/>
              <a:t>доручив</a:t>
            </a:r>
            <a:r>
              <a:rPr lang="ru-RU" dirty="0"/>
              <a:t> провести </a:t>
            </a:r>
            <a:r>
              <a:rPr lang="ru-RU" dirty="0" err="1"/>
              <a:t>вибори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рад — </a:t>
            </a:r>
            <a:r>
              <a:rPr lang="ru-RU" dirty="0" err="1"/>
              <a:t>волосних</a:t>
            </a:r>
            <a:r>
              <a:rPr lang="ru-RU" dirty="0"/>
              <a:t>, </a:t>
            </a:r>
            <a:r>
              <a:rPr lang="ru-RU" dirty="0" err="1"/>
              <a:t>повітових</a:t>
            </a:r>
            <a:r>
              <a:rPr lang="ru-RU" dirty="0"/>
              <a:t> і </a:t>
            </a:r>
            <a:r>
              <a:rPr lang="ru-RU" dirty="0" err="1"/>
              <a:t>місцевих</a:t>
            </a:r>
            <a:r>
              <a:rPr lang="ru-RU" dirty="0"/>
              <a:t>, установив </a:t>
            </a:r>
            <a:r>
              <a:rPr lang="ru-RU" dirty="0" err="1"/>
              <a:t>монополію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контроль над банками, </a:t>
            </a:r>
            <a:r>
              <a:rPr lang="ru-RU" dirty="0" err="1"/>
              <a:t>підтвердив</a:t>
            </a:r>
            <a:r>
              <a:rPr lang="ru-RU" dirty="0"/>
              <a:t> закон про передачу </a:t>
            </a:r>
            <a:r>
              <a:rPr lang="ru-RU" dirty="0" err="1"/>
              <a:t>землі</a:t>
            </a:r>
            <a:r>
              <a:rPr lang="ru-RU" dirty="0"/>
              <a:t> селянам без </a:t>
            </a:r>
            <a:r>
              <a:rPr lang="ru-RU" dirty="0" err="1"/>
              <a:t>викупу</a:t>
            </a:r>
            <a:r>
              <a:rPr lang="ru-RU" dirty="0"/>
              <a:t>, </a:t>
            </a:r>
            <a:r>
              <a:rPr lang="ru-RU" dirty="0" err="1"/>
              <a:t>прийнявши</a:t>
            </a:r>
            <a:r>
              <a:rPr lang="ru-RU" dirty="0"/>
              <a:t> за основу </a:t>
            </a:r>
            <a:r>
              <a:rPr lang="ru-RU" dirty="0" err="1"/>
              <a:t>скасування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і </a:t>
            </a:r>
            <a:r>
              <a:rPr lang="ru-RU" dirty="0" err="1"/>
              <a:t>соціалізацію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Доручив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розпочаті</a:t>
            </a:r>
            <a:r>
              <a:rPr lang="ru-RU" dirty="0"/>
              <a:t> переговори з </a:t>
            </a:r>
            <a:r>
              <a:rPr lang="ru-RU" dirty="0" err="1"/>
              <a:t>Центральними</a:t>
            </a:r>
            <a:r>
              <a:rPr lang="ru-RU" dirty="0"/>
              <a:t> державами і довести до </a:t>
            </a:r>
            <a:r>
              <a:rPr lang="ru-RU" dirty="0" err="1"/>
              <a:t>підписання</a:t>
            </a:r>
            <a:r>
              <a:rPr lang="ru-RU" dirty="0"/>
              <a:t> миру; закликав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УНР до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більшовиками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1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Умови Універсалу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Умови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IV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Універсалу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УНР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проголошується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незалежною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вільною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суверенною державою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українського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народу;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усіма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сусідніми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країнами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УНР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прагне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жити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мирі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злагоді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Влада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належить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народу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імені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якого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допоки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зберуться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українські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Установчі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збори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буде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правити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ЦР;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Піддано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жорстокій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критиці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політику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більшовиків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яка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веде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громадянської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війни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УЦР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зобов'язується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вести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боротьбу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проти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прибічників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більшовиків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УЦР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зобов'язувалась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негайно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почати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мирні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переговори 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Німеччиною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УЦР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планує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земельну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реформу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інтересах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селян;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Держава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встановити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контроль над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торгівлею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банками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1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416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План:</vt:lpstr>
      <vt:lpstr>УЦР</vt:lpstr>
      <vt:lpstr>Презентация PowerPoint</vt:lpstr>
      <vt:lpstr>Презентация PowerPoint</vt:lpstr>
      <vt:lpstr>4 Універсал</vt:lpstr>
      <vt:lpstr>Презентация PowerPoint</vt:lpstr>
      <vt:lpstr>Презентация PowerPoint</vt:lpstr>
      <vt:lpstr>Умови Універсалу</vt:lpstr>
      <vt:lpstr>Презентация PowerPoint</vt:lpstr>
      <vt:lpstr>Презентация PowerPoint</vt:lpstr>
      <vt:lpstr>Презентация PowerPoint</vt:lpstr>
      <vt:lpstr>Перший Генеральний Секретаріат УЦР. Сидять(справа наліво): С. Петлюра, С. Єфремов, В. Винниченко, Х. Барановський, І. Стешенко. Стоять: Б. Мартос, М. Стасюк, П. Христюк. </vt:lpstr>
      <vt:lpstr>Михайло Грушевський і Симон Петлюра на урочистому проголошенні Універсалу УЦР на Софійському майдані у Києві</vt:lpstr>
      <vt:lpstr>Висновки: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17</cp:revision>
  <dcterms:created xsi:type="dcterms:W3CDTF">2012-11-17T17:00:44Z</dcterms:created>
  <dcterms:modified xsi:type="dcterms:W3CDTF">2012-11-17T19:25:43Z</dcterms:modified>
</cp:coreProperties>
</file>