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2"/>
  </p:sldMasterIdLst>
  <p:notesMasterIdLst>
    <p:notesMasterId r:id="rId34"/>
  </p:notesMasterIdLst>
  <p:sldIdLst>
    <p:sldId id="256" r:id="rId3"/>
    <p:sldId id="259" r:id="rId4"/>
    <p:sldId id="260" r:id="rId5"/>
    <p:sldId id="261" r:id="rId6"/>
    <p:sldId id="265" r:id="rId7"/>
    <p:sldId id="266" r:id="rId8"/>
    <p:sldId id="262" r:id="rId9"/>
    <p:sldId id="286" r:id="rId10"/>
    <p:sldId id="285" r:id="rId11"/>
    <p:sldId id="263" r:id="rId12"/>
    <p:sldId id="264" r:id="rId13"/>
    <p:sldId id="267" r:id="rId14"/>
    <p:sldId id="268" r:id="rId15"/>
    <p:sldId id="269" r:id="rId16"/>
    <p:sldId id="270" r:id="rId17"/>
    <p:sldId id="287" r:id="rId18"/>
    <p:sldId id="288" r:id="rId19"/>
    <p:sldId id="271" r:id="rId20"/>
    <p:sldId id="278" r:id="rId21"/>
    <p:sldId id="272" r:id="rId22"/>
    <p:sldId id="276" r:id="rId23"/>
    <p:sldId id="279" r:id="rId24"/>
    <p:sldId id="273" r:id="rId25"/>
    <p:sldId id="274" r:id="rId26"/>
    <p:sldId id="275" r:id="rId27"/>
    <p:sldId id="277" r:id="rId28"/>
    <p:sldId id="280" r:id="rId29"/>
    <p:sldId id="289" r:id="rId30"/>
    <p:sldId id="281" r:id="rId31"/>
    <p:sldId id="282" r:id="rId32"/>
    <p:sldId id="28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86067" autoAdjust="0"/>
  </p:normalViewPr>
  <p:slideViewPr>
    <p:cSldViewPr>
      <p:cViewPr>
        <p:scale>
          <a:sx n="71" d="100"/>
          <a:sy n="71" d="100"/>
        </p:scale>
        <p:origin x="-4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DF77A3-608E-4136-B3F2-AD4CEF82041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6D44A2-503C-408F-A4DA-A21DBAA17CC1}">
      <dgm:prSet phldrT="[Текст]" custT="1"/>
      <dgm:spPr/>
      <dgm:t>
        <a:bodyPr/>
        <a:lstStyle/>
        <a:p>
          <a:pPr algn="just"/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 26 серпня  1657 року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FFF0360-6C18-497E-9966-BC53F1C8EAA2}" type="parTrans" cxnId="{8F261B2D-3715-4146-B71B-7D3CAD4D7FB3}">
      <dgm:prSet/>
      <dgm:spPr/>
      <dgm:t>
        <a:bodyPr/>
        <a:lstStyle/>
        <a:p>
          <a:endParaRPr lang="ru-RU"/>
        </a:p>
      </dgm:t>
    </dgm:pt>
    <dgm:pt modelId="{B14CB823-E87C-4CD0-808A-E8AD0D6379EF}" type="sibTrans" cxnId="{8F261B2D-3715-4146-B71B-7D3CAD4D7FB3}">
      <dgm:prSet/>
      <dgm:spPr/>
      <dgm:t>
        <a:bodyPr/>
        <a:lstStyle/>
        <a:p>
          <a:endParaRPr lang="ru-RU"/>
        </a:p>
      </dgm:t>
    </dgm:pt>
    <dgm:pt modelId="{A54EAAEA-CAAB-44E9-B69C-226524B5F4D5}">
      <dgm:prSet phldrT="[Текст]" custT="1"/>
      <dgm:spPr/>
      <dgm:t>
        <a:bodyPr/>
        <a:lstStyle/>
        <a:p>
          <a:pPr algn="just"/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Старшинська рада в Чигирині обрала до повноліття Юрія Хмельницького гетьманом Івана Виговського.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0A2838A-5E4B-42E8-A6A9-3E0B7CEB5695}" type="parTrans" cxnId="{A56318FA-18AF-43CB-84CF-D3D65DDBF02A}">
      <dgm:prSet/>
      <dgm:spPr/>
      <dgm:t>
        <a:bodyPr/>
        <a:lstStyle/>
        <a:p>
          <a:endParaRPr lang="ru-RU"/>
        </a:p>
      </dgm:t>
    </dgm:pt>
    <dgm:pt modelId="{C5CA4C84-A99A-42A8-B5ED-04300E975D14}" type="sibTrans" cxnId="{A56318FA-18AF-43CB-84CF-D3D65DDBF02A}">
      <dgm:prSet/>
      <dgm:spPr/>
      <dgm:t>
        <a:bodyPr/>
        <a:lstStyle/>
        <a:p>
          <a:endParaRPr lang="ru-RU"/>
        </a:p>
      </dgm:t>
    </dgm:pt>
    <dgm:pt modelId="{4D9F6319-092B-4F87-A081-C992C3CA25A5}">
      <dgm:prSet phldrT="[Текст]" custT="1"/>
      <dgm:spPr/>
      <dgm:t>
        <a:bodyPr/>
        <a:lstStyle/>
        <a:p>
          <a:pPr algn="just"/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21 жовтня 1657 року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464AC5F-A803-4DDD-8522-5BCF57524135}" type="parTrans" cxnId="{7BB88511-BC0B-4EE1-B053-6C387217214A}">
      <dgm:prSet/>
      <dgm:spPr/>
      <dgm:t>
        <a:bodyPr/>
        <a:lstStyle/>
        <a:p>
          <a:endParaRPr lang="ru-RU"/>
        </a:p>
      </dgm:t>
    </dgm:pt>
    <dgm:pt modelId="{C1D7383F-2478-4F54-A3EE-6FF66A7AF296}" type="sibTrans" cxnId="{7BB88511-BC0B-4EE1-B053-6C387217214A}">
      <dgm:prSet/>
      <dgm:spPr/>
      <dgm:t>
        <a:bodyPr/>
        <a:lstStyle/>
        <a:p>
          <a:endParaRPr lang="ru-RU"/>
        </a:p>
      </dgm:t>
    </dgm:pt>
    <dgm:pt modelId="{91B76B64-BE7C-4ECB-8A50-FD5D035ED22C}">
      <dgm:prSet phldrT="[Текст]" custT="1"/>
      <dgm:spPr/>
      <dgm:t>
        <a:bodyPr/>
        <a:lstStyle/>
        <a:p>
          <a:pPr algn="just"/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Козацька Рада в Корсуні обрала повноправним гетьманом Івана Виговського. Представники від Запорозької Січі були відсутні.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1183C60-54D8-48AE-B0EE-016AEE894784}" type="parTrans" cxnId="{B2A8168E-D12F-4794-A3AF-220ACDE391D9}">
      <dgm:prSet/>
      <dgm:spPr/>
      <dgm:t>
        <a:bodyPr/>
        <a:lstStyle/>
        <a:p>
          <a:endParaRPr lang="ru-RU"/>
        </a:p>
      </dgm:t>
    </dgm:pt>
    <dgm:pt modelId="{FC43030F-C4EA-42F4-AB95-2F777AB8793C}" type="sibTrans" cxnId="{B2A8168E-D12F-4794-A3AF-220ACDE391D9}">
      <dgm:prSet/>
      <dgm:spPr/>
      <dgm:t>
        <a:bodyPr/>
        <a:lstStyle/>
        <a:p>
          <a:endParaRPr lang="ru-RU"/>
        </a:p>
      </dgm:t>
    </dgm:pt>
    <dgm:pt modelId="{3CC62556-74BD-4D5F-9B6F-83A31B79079F}">
      <dgm:prSet phldrT="[Текст]" custT="1"/>
      <dgm:spPr/>
      <dgm:t>
        <a:bodyPr/>
        <a:lstStyle/>
        <a:p>
          <a:pPr algn="just"/>
          <a:r>
            <a:rPr lang="uk-UA" sz="2400" dirty="0" smtClean="0">
              <a:latin typeface="Times New Roman" pitchFamily="18" charset="0"/>
              <a:cs typeface="Times New Roman" pitchFamily="18" charset="0"/>
            </a:rPr>
            <a:t>7 лютого 1658 року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03389CF3-B7CB-4513-BED5-B10DC0EAC6A9}" type="parTrans" cxnId="{9811864C-41B9-4712-9477-42497967EDBE}">
      <dgm:prSet/>
      <dgm:spPr/>
      <dgm:t>
        <a:bodyPr/>
        <a:lstStyle/>
        <a:p>
          <a:endParaRPr lang="ru-RU"/>
        </a:p>
      </dgm:t>
    </dgm:pt>
    <dgm:pt modelId="{BBFB3C19-69BA-4236-B968-5B13FC7094A8}" type="sibTrans" cxnId="{9811864C-41B9-4712-9477-42497967EDBE}">
      <dgm:prSet/>
      <dgm:spPr/>
      <dgm:t>
        <a:bodyPr/>
        <a:lstStyle/>
        <a:p>
          <a:endParaRPr lang="ru-RU"/>
        </a:p>
      </dgm:t>
    </dgm:pt>
    <dgm:pt modelId="{55B32339-B15A-467B-97BD-8858D7F053C7}">
      <dgm:prSet phldrT="[Текст]" custT="1"/>
      <dgm:spPr/>
      <dgm:t>
        <a:bodyPr/>
        <a:lstStyle/>
        <a:p>
          <a:pPr algn="just"/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В Переяславі нова козацька рада підтвердила обрання Івана Виговського на посаді гетьмана України.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039E606-DCE3-4A12-993E-0A938180D73C}" type="parTrans" cxnId="{432DA81D-CA48-4B38-8AB9-C780B3CF3774}">
      <dgm:prSet/>
      <dgm:spPr/>
      <dgm:t>
        <a:bodyPr/>
        <a:lstStyle/>
        <a:p>
          <a:endParaRPr lang="ru-RU"/>
        </a:p>
      </dgm:t>
    </dgm:pt>
    <dgm:pt modelId="{49B5B520-7702-4B71-A64F-1F942ADA9928}" type="sibTrans" cxnId="{432DA81D-CA48-4B38-8AB9-C780B3CF3774}">
      <dgm:prSet/>
      <dgm:spPr/>
      <dgm:t>
        <a:bodyPr/>
        <a:lstStyle/>
        <a:p>
          <a:endParaRPr lang="ru-RU"/>
        </a:p>
      </dgm:t>
    </dgm:pt>
    <dgm:pt modelId="{E4C7087D-75DC-44CA-B0C8-E393467B4D31}" type="pres">
      <dgm:prSet presAssocID="{4FDF77A3-608E-4136-B3F2-AD4CEF8204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706F1D-841A-48EE-A21F-E95DCB98493E}" type="pres">
      <dgm:prSet presAssocID="{686D44A2-503C-408F-A4DA-A21DBAA17CC1}" presName="linNode" presStyleCnt="0"/>
      <dgm:spPr/>
    </dgm:pt>
    <dgm:pt modelId="{510B58A4-A44B-4BEF-B197-818B95491603}" type="pres">
      <dgm:prSet presAssocID="{686D44A2-503C-408F-A4DA-A21DBAA17CC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85778-8578-429E-8A91-3171DD0F5C17}" type="pres">
      <dgm:prSet presAssocID="{686D44A2-503C-408F-A4DA-A21DBAA17CC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AB9E0-54BF-4621-9295-B00313237A30}" type="pres">
      <dgm:prSet presAssocID="{B14CB823-E87C-4CD0-808A-E8AD0D6379EF}" presName="sp" presStyleCnt="0"/>
      <dgm:spPr/>
    </dgm:pt>
    <dgm:pt modelId="{4B404E04-EA62-49C2-A1FB-AA8CF6DD4789}" type="pres">
      <dgm:prSet presAssocID="{4D9F6319-092B-4F87-A081-C992C3CA25A5}" presName="linNode" presStyleCnt="0"/>
      <dgm:spPr/>
    </dgm:pt>
    <dgm:pt modelId="{469FD730-8761-489E-8624-3142314A3F50}" type="pres">
      <dgm:prSet presAssocID="{4D9F6319-092B-4F87-A081-C992C3CA25A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C5E9A-2540-449D-80D3-171A2B53FE93}" type="pres">
      <dgm:prSet presAssocID="{4D9F6319-092B-4F87-A081-C992C3CA25A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B8E95-C99F-44E5-AF3A-B4E0C106460B}" type="pres">
      <dgm:prSet presAssocID="{C1D7383F-2478-4F54-A3EE-6FF66A7AF296}" presName="sp" presStyleCnt="0"/>
      <dgm:spPr/>
    </dgm:pt>
    <dgm:pt modelId="{A856A2E3-D1EE-4283-90F9-7859C9388A86}" type="pres">
      <dgm:prSet presAssocID="{3CC62556-74BD-4D5F-9B6F-83A31B79079F}" presName="linNode" presStyleCnt="0"/>
      <dgm:spPr/>
    </dgm:pt>
    <dgm:pt modelId="{C10D8D9C-56AA-42DE-838A-B32D0A70845D}" type="pres">
      <dgm:prSet presAssocID="{3CC62556-74BD-4D5F-9B6F-83A31B79079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157AB-931F-4336-8831-60637F97EF57}" type="pres">
      <dgm:prSet presAssocID="{3CC62556-74BD-4D5F-9B6F-83A31B79079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A8168E-D12F-4794-A3AF-220ACDE391D9}" srcId="{4D9F6319-092B-4F87-A081-C992C3CA25A5}" destId="{91B76B64-BE7C-4ECB-8A50-FD5D035ED22C}" srcOrd="0" destOrd="0" parTransId="{C1183C60-54D8-48AE-B0EE-016AEE894784}" sibTransId="{FC43030F-C4EA-42F4-AB95-2F777AB8793C}"/>
    <dgm:cxn modelId="{4C5DF82D-BA86-4D9B-B4C7-EB5A15BDF374}" type="presOf" srcId="{3CC62556-74BD-4D5F-9B6F-83A31B79079F}" destId="{C10D8D9C-56AA-42DE-838A-B32D0A70845D}" srcOrd="0" destOrd="0" presId="urn:microsoft.com/office/officeart/2005/8/layout/vList5"/>
    <dgm:cxn modelId="{4ABF04DF-03A2-4DD9-9729-5C57055990F3}" type="presOf" srcId="{91B76B64-BE7C-4ECB-8A50-FD5D035ED22C}" destId="{A5FC5E9A-2540-449D-80D3-171A2B53FE93}" srcOrd="0" destOrd="0" presId="urn:microsoft.com/office/officeart/2005/8/layout/vList5"/>
    <dgm:cxn modelId="{8F261B2D-3715-4146-B71B-7D3CAD4D7FB3}" srcId="{4FDF77A3-608E-4136-B3F2-AD4CEF820416}" destId="{686D44A2-503C-408F-A4DA-A21DBAA17CC1}" srcOrd="0" destOrd="0" parTransId="{8FFF0360-6C18-497E-9966-BC53F1C8EAA2}" sibTransId="{B14CB823-E87C-4CD0-808A-E8AD0D6379EF}"/>
    <dgm:cxn modelId="{1E57167A-6074-40B6-A601-D0703919C807}" type="presOf" srcId="{55B32339-B15A-467B-97BD-8858D7F053C7}" destId="{0B3157AB-931F-4336-8831-60637F97EF57}" srcOrd="0" destOrd="0" presId="urn:microsoft.com/office/officeart/2005/8/layout/vList5"/>
    <dgm:cxn modelId="{D46C9572-4699-4383-83FA-DFF3264AD62D}" type="presOf" srcId="{4FDF77A3-608E-4136-B3F2-AD4CEF820416}" destId="{E4C7087D-75DC-44CA-B0C8-E393467B4D31}" srcOrd="0" destOrd="0" presId="urn:microsoft.com/office/officeart/2005/8/layout/vList5"/>
    <dgm:cxn modelId="{47015A84-F9A1-425C-9630-4C7BA3698226}" type="presOf" srcId="{4D9F6319-092B-4F87-A081-C992C3CA25A5}" destId="{469FD730-8761-489E-8624-3142314A3F50}" srcOrd="0" destOrd="0" presId="urn:microsoft.com/office/officeart/2005/8/layout/vList5"/>
    <dgm:cxn modelId="{9811864C-41B9-4712-9477-42497967EDBE}" srcId="{4FDF77A3-608E-4136-B3F2-AD4CEF820416}" destId="{3CC62556-74BD-4D5F-9B6F-83A31B79079F}" srcOrd="2" destOrd="0" parTransId="{03389CF3-B7CB-4513-BED5-B10DC0EAC6A9}" sibTransId="{BBFB3C19-69BA-4236-B968-5B13FC7094A8}"/>
    <dgm:cxn modelId="{432DA81D-CA48-4B38-8AB9-C780B3CF3774}" srcId="{3CC62556-74BD-4D5F-9B6F-83A31B79079F}" destId="{55B32339-B15A-467B-97BD-8858D7F053C7}" srcOrd="0" destOrd="0" parTransId="{3039E606-DCE3-4A12-993E-0A938180D73C}" sibTransId="{49B5B520-7702-4B71-A64F-1F942ADA9928}"/>
    <dgm:cxn modelId="{7BB88511-BC0B-4EE1-B053-6C387217214A}" srcId="{4FDF77A3-608E-4136-B3F2-AD4CEF820416}" destId="{4D9F6319-092B-4F87-A081-C992C3CA25A5}" srcOrd="1" destOrd="0" parTransId="{F464AC5F-A803-4DDD-8522-5BCF57524135}" sibTransId="{C1D7383F-2478-4F54-A3EE-6FF66A7AF296}"/>
    <dgm:cxn modelId="{B0887FDF-88CA-4FD2-9D62-20B5D6EBD380}" type="presOf" srcId="{686D44A2-503C-408F-A4DA-A21DBAA17CC1}" destId="{510B58A4-A44B-4BEF-B197-818B95491603}" srcOrd="0" destOrd="0" presId="urn:microsoft.com/office/officeart/2005/8/layout/vList5"/>
    <dgm:cxn modelId="{A56318FA-18AF-43CB-84CF-D3D65DDBF02A}" srcId="{686D44A2-503C-408F-A4DA-A21DBAA17CC1}" destId="{A54EAAEA-CAAB-44E9-B69C-226524B5F4D5}" srcOrd="0" destOrd="0" parTransId="{10A2838A-5E4B-42E8-A6A9-3E0B7CEB5695}" sibTransId="{C5CA4C84-A99A-42A8-B5ED-04300E975D14}"/>
    <dgm:cxn modelId="{95AAD839-8F64-4487-A489-C5780A2F0057}" type="presOf" srcId="{A54EAAEA-CAAB-44E9-B69C-226524B5F4D5}" destId="{D6085778-8578-429E-8A91-3171DD0F5C17}" srcOrd="0" destOrd="0" presId="urn:microsoft.com/office/officeart/2005/8/layout/vList5"/>
    <dgm:cxn modelId="{2047893E-D7B7-4B81-90B4-1B84BAF02AA3}" type="presParOf" srcId="{E4C7087D-75DC-44CA-B0C8-E393467B4D31}" destId="{34706F1D-841A-48EE-A21F-E95DCB98493E}" srcOrd="0" destOrd="0" presId="urn:microsoft.com/office/officeart/2005/8/layout/vList5"/>
    <dgm:cxn modelId="{B4C42E1D-EB27-4974-8CE9-4C71889E6408}" type="presParOf" srcId="{34706F1D-841A-48EE-A21F-E95DCB98493E}" destId="{510B58A4-A44B-4BEF-B197-818B95491603}" srcOrd="0" destOrd="0" presId="urn:microsoft.com/office/officeart/2005/8/layout/vList5"/>
    <dgm:cxn modelId="{04133481-6C83-47E6-A42E-67BDA6716CA2}" type="presParOf" srcId="{34706F1D-841A-48EE-A21F-E95DCB98493E}" destId="{D6085778-8578-429E-8A91-3171DD0F5C17}" srcOrd="1" destOrd="0" presId="urn:microsoft.com/office/officeart/2005/8/layout/vList5"/>
    <dgm:cxn modelId="{BBE61351-D014-4F6B-8F0B-3A4855B83C49}" type="presParOf" srcId="{E4C7087D-75DC-44CA-B0C8-E393467B4D31}" destId="{CD0AB9E0-54BF-4621-9295-B00313237A30}" srcOrd="1" destOrd="0" presId="urn:microsoft.com/office/officeart/2005/8/layout/vList5"/>
    <dgm:cxn modelId="{39248D29-6105-40F5-8D81-AD89E09BD59B}" type="presParOf" srcId="{E4C7087D-75DC-44CA-B0C8-E393467B4D31}" destId="{4B404E04-EA62-49C2-A1FB-AA8CF6DD4789}" srcOrd="2" destOrd="0" presId="urn:microsoft.com/office/officeart/2005/8/layout/vList5"/>
    <dgm:cxn modelId="{3FAFC2D5-C479-4D4B-BF8B-EE723E74C460}" type="presParOf" srcId="{4B404E04-EA62-49C2-A1FB-AA8CF6DD4789}" destId="{469FD730-8761-489E-8624-3142314A3F50}" srcOrd="0" destOrd="0" presId="urn:microsoft.com/office/officeart/2005/8/layout/vList5"/>
    <dgm:cxn modelId="{6B7E8BF2-D178-4FF5-852C-850AE9AB3F93}" type="presParOf" srcId="{4B404E04-EA62-49C2-A1FB-AA8CF6DD4789}" destId="{A5FC5E9A-2540-449D-80D3-171A2B53FE93}" srcOrd="1" destOrd="0" presId="urn:microsoft.com/office/officeart/2005/8/layout/vList5"/>
    <dgm:cxn modelId="{FC0DF8E0-030E-4FE3-885C-B76F6DA8FD8F}" type="presParOf" srcId="{E4C7087D-75DC-44CA-B0C8-E393467B4D31}" destId="{480B8E95-C99F-44E5-AF3A-B4E0C106460B}" srcOrd="3" destOrd="0" presId="urn:microsoft.com/office/officeart/2005/8/layout/vList5"/>
    <dgm:cxn modelId="{A1F540B5-DBDF-4E5A-813D-214F617788B7}" type="presParOf" srcId="{E4C7087D-75DC-44CA-B0C8-E393467B4D31}" destId="{A856A2E3-D1EE-4283-90F9-7859C9388A86}" srcOrd="4" destOrd="0" presId="urn:microsoft.com/office/officeart/2005/8/layout/vList5"/>
    <dgm:cxn modelId="{B6BE3702-B297-4BE1-BDC6-D7750DCFB400}" type="presParOf" srcId="{A856A2E3-D1EE-4283-90F9-7859C9388A86}" destId="{C10D8D9C-56AA-42DE-838A-B32D0A70845D}" srcOrd="0" destOrd="0" presId="urn:microsoft.com/office/officeart/2005/8/layout/vList5"/>
    <dgm:cxn modelId="{0990ED00-7E0F-4168-9AA0-6EB470148875}" type="presParOf" srcId="{A856A2E3-D1EE-4283-90F9-7859C9388A86}" destId="{0B3157AB-931F-4336-8831-60637F97EF57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9CDA7-2592-4C04-911F-FC2B0609284B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89DC5-ADD8-415D-9B5E-F82F26BDD0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89DC5-ADD8-415D-9B5E-F82F26BDD0B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89DC5-ADD8-415D-9B5E-F82F26BDD0B1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89DC5-ADD8-415D-9B5E-F82F26BDD0B1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89DC5-ADD8-415D-9B5E-F82F26BDD0B1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83453-07CD-4C03-9425-31D384EE36B5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83453-07CD-4C03-9425-31D384EE36B5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83453-07CD-4C03-9425-31D384EE36B5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83453-07CD-4C03-9425-31D384EE36B5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83453-07CD-4C03-9425-31D384EE36B5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83453-07CD-4C03-9425-31D384EE36B5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83453-07CD-4C03-9425-31D384EE36B5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83453-07CD-4C03-9425-31D384EE36B5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83453-07CD-4C03-9425-31D384EE36B5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83453-07CD-4C03-9425-31D384EE36B5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83453-07CD-4C03-9425-31D384EE36B5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8F83453-07CD-4C03-9425-31D384EE36B5}" type="datetimeFigureOut">
              <a:rPr lang="ru-RU" smtClean="0"/>
              <a:pPr/>
              <a:t>09.02.2012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3651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Українські землі в 60-80 – ті роки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ст.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Гетьман Іван Виговський, його зовнішня та внутрішня політика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3714753"/>
            <a:ext cx="2990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Вчитель  історії</a:t>
            </a:r>
            <a:r>
              <a:rPr lang="ru-RU" dirty="0" smtClean="0"/>
              <a:t> </a:t>
            </a:r>
          </a:p>
          <a:p>
            <a:r>
              <a:rPr lang="uk-UA" dirty="0" smtClean="0"/>
              <a:t>Нововолинської  ЗОШ № 4</a:t>
            </a:r>
          </a:p>
          <a:p>
            <a:r>
              <a:rPr lang="uk-UA" dirty="0" smtClean="0"/>
              <a:t>С </a:t>
            </a:r>
            <a:r>
              <a:rPr lang="uk-UA" dirty="0" err="1" smtClean="0"/>
              <a:t>ліпчук</a:t>
            </a:r>
            <a:r>
              <a:rPr lang="uk-UA" dirty="0" smtClean="0"/>
              <a:t>  Олександр  Аркадійович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1736" y="5715016"/>
            <a:ext cx="508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Нововолинськ  - 2012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effectLst/>
                <a:latin typeface="Times New Roman" pitchFamily="18" charset="0"/>
                <a:cs typeface="Times New Roman" pitchFamily="18" charset="0"/>
              </a:rPr>
              <a:t>Становище Української держави на момент смерті Б. Хмельницького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 Московсько-українські відносини загострилися </a:t>
            </a:r>
          </a:p>
          <a:p>
            <a:pPr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внаслідок ігнорування царським урядом інтересів </a:t>
            </a:r>
          </a:p>
          <a:p>
            <a:pPr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України.</a:t>
            </a:r>
          </a:p>
          <a:p>
            <a:pPr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2. Унаслідок невдалої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україно-трансільванскої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воєнної</a:t>
            </a:r>
          </a:p>
          <a:p>
            <a:pPr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кампанії 1657 р. проти Речі Посполитої не вдалося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об’-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єднати всі українські землі в межах козацької України.</a:t>
            </a:r>
          </a:p>
          <a:p>
            <a:pPr algn="just"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Соціальні наслідки національно-визвольної війни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9496" indent="-457200" algn="just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Тривала війна викликала різке погіршення </a:t>
            </a:r>
          </a:p>
          <a:p>
            <a:pPr marL="539496" indent="-45720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матеріального становища селянства і козаків.</a:t>
            </a:r>
          </a:p>
          <a:p>
            <a:pPr marL="539496" indent="-457200" algn="just">
              <a:buAutoNum type="arabicPeriod" startAt="2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Чимало козаків, що не отримували платні за </a:t>
            </a:r>
          </a:p>
          <a:p>
            <a:pPr marL="539496" indent="-45720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службу, зосереджувалися на Запорозькій Січі,</a:t>
            </a:r>
          </a:p>
          <a:p>
            <a:pPr marL="539496" indent="-45720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яка перетворилася на осередок можливого </a:t>
            </a:r>
          </a:p>
          <a:p>
            <a:pPr marL="539496" indent="-45720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соціального вибуху.  </a:t>
            </a:r>
          </a:p>
          <a:p>
            <a:pPr marL="539496" indent="-45720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уроку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1. Обрання гетьманом Івана Виговського.</a:t>
            </a:r>
          </a:p>
          <a:p>
            <a:pPr marL="596646" indent="-514350"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2. Внутрішня і зовнішня політика І.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Виговсько-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Початок „ Руїни ”. Гадяцький договір.</a:t>
            </a:r>
          </a:p>
          <a:p>
            <a:pPr marL="596646" indent="-514350"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3. Україно – московська війна 1658 – 1659 рр.</a:t>
            </a:r>
          </a:p>
          <a:p>
            <a:pPr marL="596646" indent="-514350"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Конотопська битва.</a:t>
            </a:r>
          </a:p>
          <a:p>
            <a:pPr marL="596646" indent="-514350"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4. Останні роки життя І. Виговського.</a:t>
            </a:r>
          </a:p>
          <a:p>
            <a:pPr marL="596646" indent="-514350"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5. Іван Виговський у пам’яті українців.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Обрання Івана Виговського гетьманом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Рішення Корсунської козацької ради від 21 жовтня 1657 року в сфері зовнішньої політики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9496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Корсунську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раду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прибули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Швеції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Австрії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Туреччини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Семигороду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Молдавії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Волощини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39496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оформлено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союзний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Швецією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підготовлений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Богдана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Хмельницького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9496" indent="-457200" algn="just">
              <a:buAutoNum type="arabicPeriod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З Польщею, від якої Україну відділяла нейтральна смуга між Случчю і Горинню,  було укладено перемир'я.</a:t>
            </a:r>
          </a:p>
          <a:p>
            <a:pPr marL="539496" indent="-457200" algn="just">
              <a:buAutoNum type="arabicPeriod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Виговський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поновив союз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Кримським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ханством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Туреччиною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продовжуючи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політику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Богдана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Хмельницького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Кримського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ханства.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  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Московською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державою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Виговського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сформу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льована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лаконічно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„Нехай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Великоросія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Великоросією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військо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непереможне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політика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могли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сподобатись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Москві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9496" indent="-457200" algn="just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Прорахунки у соціально – економічній політиці Івана Виговського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9496" indent="-457200" algn="just"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Гетьман усіляко підтримував козацьку старшину і</a:t>
            </a:r>
          </a:p>
          <a:p>
            <a:pPr marL="539496" indent="-45720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шляхту, нехтуючи при цьому інтересами простих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коза-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9496" indent="-457200" algn="just">
              <a:buNone/>
            </a:pP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ків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селян, міщан.</a:t>
            </a:r>
          </a:p>
          <a:p>
            <a:pPr marL="539496" indent="-45720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2. Згубним для Української держави стало те, що для</a:t>
            </a:r>
          </a:p>
          <a:p>
            <a:pPr marL="539496" indent="-45720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боротьби з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антигетьманськими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виступами Виговський </a:t>
            </a:r>
          </a:p>
          <a:p>
            <a:pPr marL="539496" indent="-45720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почав шукати підтримки Москви, а також скористався</a:t>
            </a:r>
          </a:p>
          <a:p>
            <a:pPr marL="539496" indent="-45720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допомогою кримського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хана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9496" indent="-457200" algn="just"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Громадянська війна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uk-UA" dirty="0" smtClean="0"/>
              <a:t>-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найгостріша форма політичної боротьби, що являє собою збройну сутичку між класами і соціальними групами, націями задля досягнення певних політичних цілей, головною з яких є досягнення повноти державної влади.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b="1" dirty="0" smtClean="0"/>
              <a:t>Руїна – </a:t>
            </a:r>
            <a:r>
              <a:rPr lang="uk-UA" sz="1800" dirty="0" smtClean="0"/>
              <a:t>термін, який позначає процес занепаду й спустошення України в результаті громадянської війни, гострої боротьби старшини за владу й постійної агресії сусідніх держав.</a:t>
            </a:r>
            <a:endParaRPr lang="ru-RU" sz="1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1435100" y="1524000"/>
          <a:ext cx="36576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Період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1657 – 1687 рр.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Територія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Лівобережна та Правобережна Україна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Зміст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Розпад Української держави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5276850" y="1524000"/>
          <a:ext cx="36576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Період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1663 – 1687 рр.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Територія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Правобережна Україна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Зміст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Спустошення Правобережної України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Формування внутріполітичної опозиції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Корсунській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1657 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виявилася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різниця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політичній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орієнтації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козацької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старшини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полковники,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Пушкар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рішуче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виступали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підтримку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московського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протекторату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полковники Тетеря,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Гуляницький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Дорошенко,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згодом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зайняли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антицаристську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позицію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Корсунській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висловилися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московську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орієнтацію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відстоювали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автономії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Московської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Прорахунки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гетьмана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спричинили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1657 р.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розпочалися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козацькі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заворушення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очолили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отаман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запорожців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Барабаш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полтавський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полковник Мартин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Пушкар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Керівники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повстанців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звернулися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московського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уряду,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офіційно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втручався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стосунки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повстанцями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підтримував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матеріально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допомагав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Внутрішня політика Івана Виговського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внутрішньою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політикою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Виговський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прагнув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задовольнити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передусім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інтереси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старшинської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верхівки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покозаченої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шляхти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діяв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володарів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західних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держав. 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Щедрі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дарунки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земельних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наділів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привілеїв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можновладцям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спричинили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невдоволення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незаможного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козацтва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селянства.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i="1" dirty="0" smtClean="0">
                <a:effectLst/>
                <a:latin typeface="Times New Roman" pitchFamily="18" charset="0"/>
                <a:cs typeface="Times New Roman" pitchFamily="18" charset="0"/>
              </a:rPr>
              <a:t>Тема уроку.</a:t>
            </a:r>
            <a:r>
              <a:rPr lang="ru-RU" dirty="0" smtClean="0"/>
              <a:t> </a:t>
            </a:r>
            <a:r>
              <a:rPr lang="uk-UA" sz="3200" dirty="0" smtClean="0">
                <a:effectLst/>
                <a:latin typeface="Times New Roman" pitchFamily="18" charset="0"/>
                <a:cs typeface="Times New Roman" pitchFamily="18" charset="0"/>
              </a:rPr>
              <a:t>Іван Виговський, його внутрішня та зовнішня політика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b="1" i="1" dirty="0" smtClean="0"/>
              <a:t>… На  безсмертну славу заслужив, гетьман наш.</a:t>
            </a:r>
            <a:endParaRPr lang="ru-RU" dirty="0" smtClean="0"/>
          </a:p>
          <a:p>
            <a:pPr>
              <a:buNone/>
            </a:pPr>
            <a:r>
              <a:rPr lang="uk-UA" b="1" i="1" dirty="0" smtClean="0"/>
              <a:t>Ні, вона у забутті, певно не постане;</a:t>
            </a:r>
            <a:endParaRPr lang="ru-RU" dirty="0" smtClean="0"/>
          </a:p>
          <a:p>
            <a:pPr>
              <a:buNone/>
            </a:pPr>
            <a:r>
              <a:rPr lang="uk-UA" b="1" i="1" dirty="0" smtClean="0"/>
              <a:t>не впадеш у глибину забуття </a:t>
            </a:r>
            <a:r>
              <a:rPr lang="uk-UA" b="1" i="1" dirty="0" err="1" smtClean="0"/>
              <a:t>безличну</a:t>
            </a:r>
            <a:r>
              <a:rPr lang="uk-UA" b="1" i="1" dirty="0" smtClean="0"/>
              <a:t>,</a:t>
            </a:r>
            <a:endParaRPr lang="ru-RU" dirty="0" smtClean="0"/>
          </a:p>
          <a:p>
            <a:pPr algn="just">
              <a:buNone/>
            </a:pPr>
            <a:r>
              <a:rPr lang="uk-UA" b="1" i="1" dirty="0" smtClean="0"/>
              <a:t>не загинеш у літах –</a:t>
            </a:r>
            <a:endParaRPr lang="ru-RU" dirty="0" smtClean="0"/>
          </a:p>
          <a:p>
            <a:pPr algn="just">
              <a:buNone/>
            </a:pPr>
            <a:r>
              <a:rPr lang="uk-UA" b="1" i="1" dirty="0" smtClean="0"/>
              <a:t> маєш славу вічну…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" name="Содержимое 9" descr="20_che_0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93642" y="1524000"/>
            <a:ext cx="3224015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dirty="0" smtClean="0">
                <a:effectLst/>
                <a:latin typeface="Times New Roman" pitchFamily="18" charset="0"/>
                <a:cs typeface="Times New Roman" pitchFamily="18" charset="0"/>
              </a:rPr>
              <a:t>Повстання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1658 року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Барабаш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Пушкар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підняли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заколот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законно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обраного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гетьмана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Пушкар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зібрав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Полтавщині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великій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званих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дейнеків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повстанців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приєдналися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запорожці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чолі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Барабашем.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Виговський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шукав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мирного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порозуміння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опозицією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казав,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хоче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про-</a:t>
            </a:r>
          </a:p>
          <a:p>
            <a:pPr algn="just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ливати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вгамувало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повстанців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Заколот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поширився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Подністров'я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40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повстанців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чолі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Пушкарем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Барабашем</a:t>
            </a:r>
          </a:p>
          <a:p>
            <a:pPr algn="just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виступили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Виговського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розбили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направлені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гетьманом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війсь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just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проводом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полковників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Богуна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Сербина.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Вигов -</a:t>
            </a:r>
          </a:p>
          <a:p>
            <a:pPr algn="just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ський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мобілізував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полки,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козаків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приєднавши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союзників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— татар (40-тисячну орду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чолі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Карач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беєм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). В облогу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взята Полтава,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тижні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велися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15</a:t>
            </a:r>
          </a:p>
          <a:p>
            <a:pPr algn="just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бунтівників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розбили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їхнього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боку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полягло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тисяч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них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Мартин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Пушкар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Якова Барабаша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повісили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Полтава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спалена.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Стосунки з Московською державою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Гетьман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Виговський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намагався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уникнути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ускладнень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відносинах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Москвою. </a:t>
            </a:r>
          </a:p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До царя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відправлено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посольство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повідомленням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обрання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гетьмана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Москві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довго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зволікали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визнанням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Виговського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гетьманом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вимагаючи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поступок,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Переяслава,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Ніжина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Чернігова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московських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залог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чолі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воєводами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дало б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Москві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втручатися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внутрішні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обмежило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залежність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Вимагалося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повторних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виборів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участю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царських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Виговський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мусив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погодитися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царськими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вимогами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сподіваючись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тому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зазіхання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Москви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припиняться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лютневої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ради 1658 р.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Переяславі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підтвердила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обрання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Виговського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гетьманом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воєводи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отримали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дозвіл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прибути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Причини Гадяцького договору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Подвійна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Москви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задля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розпалювала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заколот Пушкаря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продемонстру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вала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прагнення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московсь-кого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уряду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підкорити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змусило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Виговського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вкотре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замислитися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пошуком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союзника.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довгих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вагань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вирішив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звернутися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Посполитої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Гадячі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1658 р.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Гетьманською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Польщею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укладено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дістав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Гадяцького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Гадяцький договір 16 вересня 1658 року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умовами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незалежна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держава,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Князівство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Руське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входила 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рівних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правах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Польщею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Литвою до складу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федерації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Територію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Великого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Князівства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Руського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складали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київське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брацлавське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чернігівське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воєводства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законодавча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влада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належала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національним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зборам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депутатів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обиралися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земель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князівства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Виконавчу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владу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здійснював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гетьман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обирався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довічно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затверджувався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королем.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кандидатів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гетьмана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здійснювати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спільно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стани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козацтво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шляхта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духовенство.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Гетьман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очолював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збройні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У Великому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Князівстві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Руському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встановлювалися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державні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посади канцлера,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маршалка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підскарбія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вищий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судовий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трибунал.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діловодство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мало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вестися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українською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передбачалося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монетний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двір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карбування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власної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монети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мала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складатися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30 тис.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козаків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10 тис.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найманого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гетьманом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Польським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військам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заборонялося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перебувати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князівства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воєнних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польські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знаходились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переходили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командування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гетьмана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Гарантувалися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права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привілеї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козацтва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подання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гетьмана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щороку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сто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козаків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кожного полку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прийматися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шляхетського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стану.</a:t>
            </a:r>
          </a:p>
          <a:p>
            <a:pPr algn="just">
              <a:buNone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Православні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віруючі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зрівнювались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правах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католиками.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Греко-католицька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церква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зберігалася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не могла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поширюватись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спільному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сенаті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Посполитої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застати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православному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митрополитові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київському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п'ятьом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православним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єпископам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Угода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передбачала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закріплення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Києво-Могилянським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колегіумом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академічного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статусу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зрівняння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 правах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Краківським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університетом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князівства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передбачалося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заснування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православної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академії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середніх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колегіумів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фундування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необхідній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початкових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шкіл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друкарень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>
                <a:effectLst/>
                <a:latin typeface="Times New Roman" pitchFamily="18" charset="0"/>
                <a:cs typeface="Times New Roman" pitchFamily="18" charset="0"/>
              </a:rPr>
              <a:t>Річ Посполита Трьох народів</a:t>
            </a: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20_che_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071546"/>
            <a:ext cx="8143900" cy="57864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effectLst/>
                <a:latin typeface="Times New Roman" pitchFamily="18" charset="0"/>
                <a:cs typeface="Times New Roman" pitchFamily="18" charset="0"/>
              </a:rPr>
              <a:t>Юрій Немирич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Юрій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Немирич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видатний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державний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політичний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діяч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Походив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старовинної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шляхетської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родини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Київщині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належав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найбагатших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аристократів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Посполитої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блискучу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навчаючись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університетах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Лейдена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Амстердама, Оксфорда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Кембриджа.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Завершуючи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Сорбонні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юнак видав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Парижі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латинською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власний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Розвідка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Московитинську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війну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",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порівняв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політичний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устрій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Московського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царства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Посполитої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Богдана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Хмельницького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Немирич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перейшов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липні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1657 р., 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тижнів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гетьмана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обрання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Виговського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гетьманство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одразу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помічником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порадником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Брав участь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підготовці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Гадяцького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договору.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договору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посісти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канцлера Великого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князівства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Руського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ages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1500174"/>
            <a:ext cx="4000497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Причина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московсько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– української війни 1658 – 1659 рр.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Основною причиною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україно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pPr algn="ctr">
              <a:buNone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московської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1658-1659 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несумісність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підходів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гетьманського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царського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урядів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подальшого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двосторонніх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Україно – московська війна 1658 – 1659 рр. Конотопська битва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прагнучи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наймогутнішою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потугою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сході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у православному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бажала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загарбати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навпаки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прагнула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зміцнити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державність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захистом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Москви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без реального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включення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російський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владний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простір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московсько-української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1658-1659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розгортались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навесні-влітку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1659 р. </a:t>
            </a:r>
          </a:p>
          <a:p>
            <a:pPr lvl="0"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1659 р.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100-тисячна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російська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армія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чолі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князем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О.Трубецьким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рушила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зупинено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Конотопом,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боронили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козаки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Чернігівського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Ніжинського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полку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командуванням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ніжинського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полковника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Григорія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Гуляницького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місяці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козаки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тримали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облогу. </a:t>
            </a:r>
          </a:p>
          <a:p>
            <a:pPr lvl="0"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Виговський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готувався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вирішального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бою.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Гетьман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домовився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кримським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ханом 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40-тисячної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орди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загалом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60 тис.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вояків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Незабаром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союзницьке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військо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виступило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оточеним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Головна битва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відбулася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1659 р. в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с.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Соснівки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Конотопом.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закінчилася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нищівною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поразкою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московського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Самійло Величко про Конотопську битву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Старшинський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літописець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Самійло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Величко,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описуючи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шанси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порятунку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московської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битві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підкреслив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«З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поразки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утекти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хіба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той,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...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крилаті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Цвіт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московської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кінноти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відбув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щасливі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походи 1654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1655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загинув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один день…,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зазначав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російський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історик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Сергій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Соловйов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–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жалібній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одежі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вийшов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Олексій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Михайлович до народу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охопив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Москву...».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Описуючи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резонанс,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спричинила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столиці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поразка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московської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армії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побоїщі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вищезгаданий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історик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писав: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царська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Москва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затремтіла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безпеку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наказу царя люди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поспішали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земляні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укріплення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Москви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пішла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чутка,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виїздить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Волгу, у Ярославль...».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Кінець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гетьманування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effectLst/>
                <a:latin typeface="Times New Roman" pitchFamily="18" charset="0"/>
                <a:cs typeface="Times New Roman" pitchFamily="18" charset="0"/>
              </a:rPr>
              <a:t>Виговського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Гучна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перемога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Конотопом не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поклала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край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розбратові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Поміж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єдності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подальшої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долі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Батьківщини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Незалежну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кожне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угрупування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розуміло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по-своєму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обстоюючи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передусім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власні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інтереси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/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Отож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одразу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Конотопської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битви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вибухнуло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антиурядове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повстання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чолі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поставлено 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Юрія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Хмельницького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7290" y="357166"/>
            <a:ext cx="74295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i="1" u="sng" dirty="0" smtClean="0">
                <a:latin typeface="Times New Roman" pitchFamily="18" charset="0"/>
                <a:cs typeface="Times New Roman" pitchFamily="18" charset="0"/>
              </a:rPr>
              <a:t>Мета уроку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: дати оцінку правління гетьмана І. Виговського; пояснити причини і наслідки московсько-української війни 1658-1659 рр.; з’ясувати причини  громадянської війни, що спалахнула в Україні й призвела до її розколу на Правобережну і Лівобережну Гетьманщину; виховувати почуття патріотизму, інтересу і поваги до історичного минулого України.</a:t>
            </a:r>
          </a:p>
          <a:p>
            <a:pPr algn="just"/>
            <a:r>
              <a:rPr lang="uk-UA" sz="2400" i="1" u="sng" dirty="0" smtClean="0">
                <a:latin typeface="Times New Roman" pitchFamily="18" charset="0"/>
                <a:cs typeface="Times New Roman" pitchFamily="18" charset="0"/>
              </a:rPr>
              <a:t>Тип уроку: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вивчення нового матеріалу.</a:t>
            </a:r>
          </a:p>
          <a:p>
            <a:pPr algn="just"/>
            <a:r>
              <a:rPr lang="uk-UA" sz="2400" i="1" u="sng" dirty="0" smtClean="0">
                <a:latin typeface="Times New Roman" pitchFamily="18" charset="0"/>
                <a:cs typeface="Times New Roman" pitchFamily="18" charset="0"/>
              </a:rPr>
              <a:t>Обладнання: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підручник, стінна карта, атлас, ілюстрований матеріал.</a:t>
            </a:r>
          </a:p>
          <a:p>
            <a:pPr algn="just"/>
            <a:r>
              <a:rPr lang="uk-UA" sz="2400" i="1" u="sng" dirty="0" smtClean="0">
                <a:latin typeface="Times New Roman" pitchFamily="18" charset="0"/>
                <a:cs typeface="Times New Roman" pitchFamily="18" charset="0"/>
              </a:rPr>
              <a:t>Основні поняття і терміни: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Гадяцький договір,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московсько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 українська війна, громадянська війна, Руїна.</a:t>
            </a:r>
            <a:endParaRPr lang="ru-RU" sz="24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effectLst/>
                <a:latin typeface="Times New Roman" pitchFamily="18" charset="0"/>
                <a:cs typeface="Times New Roman" pitchFamily="18" charset="0"/>
              </a:rPr>
              <a:t>Причини </a:t>
            </a:r>
            <a:r>
              <a:rPr lang="ru-RU" sz="4000" b="1" dirty="0" err="1" smtClean="0">
                <a:effectLst/>
                <a:latin typeface="Times New Roman" pitchFamily="18" charset="0"/>
                <a:cs typeface="Times New Roman" pitchFamily="18" charset="0"/>
              </a:rPr>
              <a:t>повстання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Рядові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козаки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селяни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підтримали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боячись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запровадженням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Гадяцького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трактату повернуться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національно-релігійні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утиски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панщина. </a:t>
            </a:r>
          </a:p>
          <a:p>
            <a:pPr lvl="0"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повстанців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збільшували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послаблення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Москви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ймовірного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союзника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боротьбі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повстанців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прилучалися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мешканці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Лівобережжя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лякала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можлива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Московії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розгорталася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вересні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1659 р.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Германівкою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Київщині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зібралася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козацька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рада. </a:t>
            </a:r>
          </a:p>
          <a:p>
            <a:pPr lvl="0"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Козаки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відмовилися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визнати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Гадяцький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трактат,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виступили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союзу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польським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королем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висловили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недовіру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гетьманові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Виговському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ради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Виговський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бажаючи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нового лиха,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заподіяла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громадянська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війна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зрікся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булави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подався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рідну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Волинь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перебувала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владою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польського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короля,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гетьманом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обрано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Юрія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Хмельницького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Останні роки життя І. Виговського.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10000"/>
          </a:bodyPr>
          <a:lstStyle/>
          <a:p>
            <a:pPr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Король щедро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обдарував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Виговського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утратив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гетьманство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Настановив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київським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воєводою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сенатором,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подарував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двоє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староста: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Любомиль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Холмщині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25 селами та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Барське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Поділлі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королівських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дарувань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входила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маєтність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Галичині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коло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Жидачева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селами Руда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Стриї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Волиця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Кохавина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Після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Чуднівського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погрому царського війська Шереметьєва та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підписання Юрком Хмельницьким і старшиною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Слободищенського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трактату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Польщею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Виговському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нарешті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повернуто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жінку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Олену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Остапом.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Виговські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оселилися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Стриї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перебралися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інший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ближче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козацької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Виговський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віддалятися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політичного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уболівав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рідного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краю. </a:t>
            </a: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Основні дати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1657 – 1659 рр. – період гетьманування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І. Виговського;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16 вересня 1658 року – ухвалення угоди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в Гадячі щодо союзу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з Польщею;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1658 – 1659 рр. – московсько-українська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війна;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24 - 28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1659 р. – Конотопська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битва.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Історичний диктант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9496" indent="-45720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 Вказати хронологічні рамки Національно –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визволь-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39496" indent="-457200" algn="just">
              <a:buNone/>
            </a:pP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ної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війни?</a:t>
            </a:r>
          </a:p>
          <a:p>
            <a:pPr marL="539496" indent="-45720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2.  Хто Національно – визвольну війну очолив?</a:t>
            </a:r>
          </a:p>
          <a:p>
            <a:pPr marL="539496" indent="-45720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3. Національно – визвольна війна українського народу</a:t>
            </a:r>
          </a:p>
          <a:p>
            <a:pPr marL="539496" indent="-45720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була проти якої держави?</a:t>
            </a:r>
          </a:p>
          <a:p>
            <a:pPr marL="539496" indent="-45720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4. З якою державою Б. Хмельницький заключив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дого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marL="539496" indent="-45720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вір у 1654 році ?</a:t>
            </a:r>
          </a:p>
          <a:p>
            <a:pPr marL="539496" indent="-45720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5. Які назви отримав договір 1654 року?</a:t>
            </a:r>
          </a:p>
          <a:p>
            <a:pPr marL="539496" indent="-45720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6. Хто із соратників Б. Хмельницького приймав участь</a:t>
            </a:r>
          </a:p>
          <a:p>
            <a:pPr marL="539496" indent="-45720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підготовці договору 1654 року?</a:t>
            </a:r>
          </a:p>
          <a:p>
            <a:pPr marL="539496" indent="-457200"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7. Хто був Генеральним писарем в цей час?</a:t>
            </a:r>
          </a:p>
          <a:p>
            <a:pPr marL="539496" indent="-457200" algn="just">
              <a:buNone/>
            </a:pP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Відповіді до історичного диктанту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357298"/>
            <a:ext cx="7498080" cy="4800600"/>
          </a:xfrm>
        </p:spPr>
        <p:txBody>
          <a:bodyPr>
            <a:normAutofit/>
          </a:bodyPr>
          <a:lstStyle/>
          <a:p>
            <a:pPr marL="596646" indent="-514350" algn="just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1648 – 1657 рр.</a:t>
            </a:r>
          </a:p>
          <a:p>
            <a:pPr marL="596646" indent="-514350" algn="just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Богдан Хмельницький</a:t>
            </a:r>
          </a:p>
          <a:p>
            <a:pPr marL="596646" indent="-514350" algn="just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Речі Посполитої</a:t>
            </a:r>
          </a:p>
          <a:p>
            <a:pPr marL="596646" indent="-514350" algn="just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Московською державою</a:t>
            </a:r>
          </a:p>
          <a:p>
            <a:pPr marL="596646" indent="-514350" algn="just">
              <a:buAutoNum type="arabicPeriod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Березневі статті, Московські статті, </a:t>
            </a:r>
          </a:p>
          <a:p>
            <a:pPr marL="596646" indent="-514350"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статті Богдана Хмельницького</a:t>
            </a:r>
          </a:p>
          <a:p>
            <a:pPr marL="596646" indent="-514350" algn="just">
              <a:buAutoNum type="arabicPeriod" startAt="6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Іван Виговський, Павло Тетеря, Самійло</a:t>
            </a:r>
          </a:p>
          <a:p>
            <a:pPr marL="596646" indent="-514350"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Зарудний</a:t>
            </a:r>
          </a:p>
          <a:p>
            <a:pPr marL="596646" indent="-514350" algn="just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7.   Іван Виговський</a:t>
            </a:r>
          </a:p>
          <a:p>
            <a:pPr marL="596646" indent="-514350" algn="just"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/>
              <a:t>І. </a:t>
            </a:r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Етап актуалізації знань, мотивації навчальної  діяльності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Евристична бесіда. Постановка проблеми</a:t>
            </a:r>
          </a:p>
          <a:p>
            <a:pPr marL="539496" indent="-45720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1. У якому становищі перебувала Українська держава</a:t>
            </a:r>
          </a:p>
          <a:p>
            <a:pPr marL="539496" indent="-45720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на момент смерті Б. Хмельницького?</a:t>
            </a:r>
          </a:p>
          <a:p>
            <a:pPr marL="539496" indent="-45720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2. Якими були соціальні наслідки національно-виз – </a:t>
            </a:r>
          </a:p>
          <a:p>
            <a:pPr marL="539496" indent="-45720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вольної війни?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effectLst/>
                <a:latin typeface="Times New Roman" pitchFamily="18" charset="0"/>
                <a:cs typeface="Times New Roman" pitchFamily="18" charset="0"/>
              </a:rPr>
              <a:t>Українська козацька держава за гетьмана Богдана Хмельницького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8072462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effectLst/>
                <a:latin typeface="Times New Roman" pitchFamily="18" charset="0"/>
                <a:cs typeface="Times New Roman" pitchFamily="18" charset="0"/>
              </a:rPr>
              <a:t>Українська козацька держава за гетьмана Івана Виговського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47800"/>
            <a:ext cx="800102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19A8E1-C6EB-4260-AC68-A497561CCE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985</TotalTime>
  <Words>2246</Words>
  <Application>Microsoft Office PowerPoint</Application>
  <PresentationFormat>Экран (4:3)</PresentationFormat>
  <Paragraphs>199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Солнцестояние</vt:lpstr>
      <vt:lpstr>Українські землі в 60-80 – ті роки XVII ст.</vt:lpstr>
      <vt:lpstr>Тема уроку. Іван Виговський, його внутрішня та зовнішня політика</vt:lpstr>
      <vt:lpstr>Слайд 3</vt:lpstr>
      <vt:lpstr>Основні дати</vt:lpstr>
      <vt:lpstr>Історичний диктант</vt:lpstr>
      <vt:lpstr>Відповіді до історичного диктанту</vt:lpstr>
      <vt:lpstr>І. Етап актуалізації знань, мотивації навчальної  діяльності</vt:lpstr>
      <vt:lpstr>Українська козацька держава за гетьмана Богдана Хмельницького</vt:lpstr>
      <vt:lpstr>Українська козацька держава за гетьмана Івана Виговського</vt:lpstr>
      <vt:lpstr>Становище Української держави на момент смерті Б. Хмельницького</vt:lpstr>
      <vt:lpstr>Соціальні наслідки національно-визвольної війни</vt:lpstr>
      <vt:lpstr>План уроку</vt:lpstr>
      <vt:lpstr>Обрання Івана Виговського гетьманом</vt:lpstr>
      <vt:lpstr>Рішення Корсунської козацької ради від 21 жовтня 1657 року в сфері зовнішньої політики</vt:lpstr>
      <vt:lpstr>Прорахунки у соціально – економічній політиці Івана Виговського</vt:lpstr>
      <vt:lpstr>Громадянська війна</vt:lpstr>
      <vt:lpstr>Руїна – термін, який позначає процес занепаду й спустошення України в результаті громадянської війни, гострої боротьби старшини за владу й постійної агресії сусідніх держав.</vt:lpstr>
      <vt:lpstr>Формування внутріполітичної опозиції</vt:lpstr>
      <vt:lpstr>Внутрішня політика Івана Виговського</vt:lpstr>
      <vt:lpstr>Повстання 1658 року</vt:lpstr>
      <vt:lpstr>Стосунки з Московською державою</vt:lpstr>
      <vt:lpstr>Причини Гадяцького договору</vt:lpstr>
      <vt:lpstr>Гадяцький договір 16 вересня 1658 року</vt:lpstr>
      <vt:lpstr>Річ Посполита Трьох народів</vt:lpstr>
      <vt:lpstr>Юрій Немирич</vt:lpstr>
      <vt:lpstr>Причина московсько – української війни 1658 – 1659 рр.</vt:lpstr>
      <vt:lpstr>Україно – московська війна 1658 – 1659 рр. Конотопська битва</vt:lpstr>
      <vt:lpstr>Самійло Величко про Конотопську битву</vt:lpstr>
      <vt:lpstr>Кінець гетьманування Івана Виговського </vt:lpstr>
      <vt:lpstr>Причини повстання </vt:lpstr>
      <vt:lpstr>Останні роки життя І. Виговського.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Українські землі в 60-80 – ті роки XVII ст.</dc:title>
  <dc:subject/>
  <dc:creator>Admin</dc:creator>
  <cp:keywords/>
  <dc:description/>
  <cp:lastModifiedBy>Admin</cp:lastModifiedBy>
  <cp:revision>101</cp:revision>
  <dcterms:created xsi:type="dcterms:W3CDTF">2012-01-02T13:48:37Z</dcterms:created>
  <dcterms:modified xsi:type="dcterms:W3CDTF">2012-02-09T20:26:33Z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TC103899619990</vt:lpwstr>
  </property>
</Properties>
</file>