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1"/>
  </p:notesMasterIdLst>
  <p:handoutMasterIdLst>
    <p:handoutMasterId r:id="rId22"/>
  </p:handoutMasterIdLst>
  <p:sldIdLst>
    <p:sldId id="273" r:id="rId2"/>
    <p:sldId id="257" r:id="rId3"/>
    <p:sldId id="258" r:id="rId4"/>
    <p:sldId id="256" r:id="rId5"/>
    <p:sldId id="259" r:id="rId6"/>
    <p:sldId id="270" r:id="rId7"/>
    <p:sldId id="271" r:id="rId8"/>
    <p:sldId id="260" r:id="rId9"/>
    <p:sldId id="261" r:id="rId10"/>
    <p:sldId id="262" r:id="rId11"/>
    <p:sldId id="264" r:id="rId12"/>
    <p:sldId id="263" r:id="rId13"/>
    <p:sldId id="265" r:id="rId14"/>
    <p:sldId id="266" r:id="rId15"/>
    <p:sldId id="267" r:id="rId16"/>
    <p:sldId id="268" r:id="rId17"/>
    <p:sldId id="269" r:id="rId18"/>
    <p:sldId id="272" r:id="rId19"/>
    <p:sldId id="274"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00"/>
    <a:srgbClr val="FF3300"/>
    <a:srgbClr val="FFFFFF"/>
    <a:srgbClr val="006600"/>
    <a:srgbClr val="008000"/>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65" y="-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Batang" pitchFamily="18" charset="-127"/>
              </a:defRPr>
            </a:lvl1pPr>
          </a:lstStyle>
          <a:p>
            <a:endParaRPr lang="ru-RU"/>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atang" pitchFamily="18" charset="-127"/>
              </a:defRPr>
            </a:lvl1pPr>
          </a:lstStyle>
          <a:p>
            <a:endParaRPr lang="ru-RU"/>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Batang" pitchFamily="18" charset="-127"/>
              </a:defRPr>
            </a:lvl1pPr>
          </a:lstStyle>
          <a:p>
            <a:endParaRPr lang="ru-RU"/>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atang" pitchFamily="18" charset="-127"/>
              </a:defRPr>
            </a:lvl1pPr>
          </a:lstStyle>
          <a:p>
            <a:fld id="{1CBDD035-98A6-47C8-A796-9935D6964CB5}" type="slidenum">
              <a:rPr lang="ru-RU"/>
              <a:pPr/>
              <a:t>‹#›</a:t>
            </a:fld>
            <a:endParaRPr lang="ru-RU"/>
          </a:p>
        </p:txBody>
      </p:sp>
    </p:spTree>
    <p:extLst>
      <p:ext uri="{BB962C8B-B14F-4D97-AF65-F5344CB8AC3E}">
        <p14:creationId xmlns:p14="http://schemas.microsoft.com/office/powerpoint/2010/main" val="391759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Batang" pitchFamily="18" charset="-127"/>
              </a:defRPr>
            </a:lvl1pPr>
          </a:lstStyle>
          <a:p>
            <a:endParaRPr lang="ru-RU"/>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atang" pitchFamily="18" charset="-127"/>
              </a:defRPr>
            </a:lvl1pPr>
          </a:lstStyle>
          <a:p>
            <a:endParaRPr lang="ru-RU"/>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Batang" pitchFamily="18" charset="-127"/>
              </a:defRPr>
            </a:lvl1pPr>
          </a:lstStyle>
          <a:p>
            <a:endParaRPr lang="ru-RU"/>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atang" pitchFamily="18" charset="-127"/>
              </a:defRPr>
            </a:lvl1pPr>
          </a:lstStyle>
          <a:p>
            <a:fld id="{CFADD185-A469-416B-B241-6402D5109DA3}" type="slidenum">
              <a:rPr lang="ru-RU"/>
              <a:pPr/>
              <a:t>‹#›</a:t>
            </a:fld>
            <a:endParaRPr lang="ru-RU"/>
          </a:p>
        </p:txBody>
      </p:sp>
    </p:spTree>
    <p:extLst>
      <p:ext uri="{BB962C8B-B14F-4D97-AF65-F5344CB8AC3E}">
        <p14:creationId xmlns:p14="http://schemas.microsoft.com/office/powerpoint/2010/main" val="41530445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Batang" pitchFamily="18" charset="-127"/>
        <a:ea typeface="+mn-ea"/>
        <a:cs typeface="Arial" charset="0"/>
      </a:defRPr>
    </a:lvl1pPr>
    <a:lvl2pPr marL="457200" algn="l" rtl="0" fontAlgn="base">
      <a:spcBef>
        <a:spcPct val="30000"/>
      </a:spcBef>
      <a:spcAft>
        <a:spcPct val="0"/>
      </a:spcAft>
      <a:defRPr sz="1200" kern="1200">
        <a:solidFill>
          <a:schemeClr val="tx1"/>
        </a:solidFill>
        <a:latin typeface="Batang" pitchFamily="18" charset="-127"/>
        <a:ea typeface="+mn-ea"/>
        <a:cs typeface="Arial" charset="0"/>
      </a:defRPr>
    </a:lvl2pPr>
    <a:lvl3pPr marL="914400" algn="l" rtl="0" fontAlgn="base">
      <a:spcBef>
        <a:spcPct val="30000"/>
      </a:spcBef>
      <a:spcAft>
        <a:spcPct val="0"/>
      </a:spcAft>
      <a:defRPr sz="1200" kern="1200">
        <a:solidFill>
          <a:schemeClr val="tx1"/>
        </a:solidFill>
        <a:latin typeface="Batang" pitchFamily="18" charset="-127"/>
        <a:ea typeface="+mn-ea"/>
        <a:cs typeface="Arial" charset="0"/>
      </a:defRPr>
    </a:lvl3pPr>
    <a:lvl4pPr marL="1371600" algn="l" rtl="0" fontAlgn="base">
      <a:spcBef>
        <a:spcPct val="30000"/>
      </a:spcBef>
      <a:spcAft>
        <a:spcPct val="0"/>
      </a:spcAft>
      <a:defRPr sz="1200" kern="1200">
        <a:solidFill>
          <a:schemeClr val="tx1"/>
        </a:solidFill>
        <a:latin typeface="Batang" pitchFamily="18" charset="-127"/>
        <a:ea typeface="+mn-ea"/>
        <a:cs typeface="Arial" charset="0"/>
      </a:defRPr>
    </a:lvl4pPr>
    <a:lvl5pPr marL="1828800" algn="l" rtl="0" fontAlgn="base">
      <a:spcBef>
        <a:spcPct val="30000"/>
      </a:spcBef>
      <a:spcAft>
        <a:spcPct val="0"/>
      </a:spcAft>
      <a:defRPr sz="1200" kern="1200">
        <a:solidFill>
          <a:schemeClr val="tx1"/>
        </a:solidFill>
        <a:latin typeface="Batang" pitchFamily="18" charset="-127"/>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1ACE5-DE5C-42A7-B761-EF8A5C9DCDBB}" type="slidenum">
              <a:rPr lang="ru-RU"/>
              <a:pPr/>
              <a:t>2</a:t>
            </a:fld>
            <a:endParaRPr 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8B764-D78F-4162-A893-F7FBD721186F}" type="slidenum">
              <a:rPr lang="ru-RU"/>
              <a:pPr/>
              <a:t>11</a:t>
            </a:fld>
            <a:endParaRPr lang="ru-RU"/>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B787C-21E4-465A-A3E7-2C2722BE2832}" type="slidenum">
              <a:rPr lang="ru-RU"/>
              <a:pPr/>
              <a:t>12</a:t>
            </a:fld>
            <a:endParaRPr lang="ru-R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D6245-444C-41EF-AFFD-EC01AD8FEFC3}" type="slidenum">
              <a:rPr lang="ru-RU"/>
              <a:pPr/>
              <a:t>13</a:t>
            </a:fld>
            <a:endParaRPr lang="ru-RU"/>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8A36D-B13A-441D-A9C1-305C71298BFA}" type="slidenum">
              <a:rPr lang="ru-RU"/>
              <a:pPr/>
              <a:t>14</a:t>
            </a:fld>
            <a:endParaRPr lang="ru-RU"/>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DDB3A-EE23-4579-8872-6DA3B1679826}" type="slidenum">
              <a:rPr lang="ru-RU"/>
              <a:pPr/>
              <a:t>15</a:t>
            </a:fld>
            <a:endParaRPr lang="ru-RU"/>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6B644-28ED-4653-93BA-0449A21621CF}" type="slidenum">
              <a:rPr lang="ru-RU"/>
              <a:pPr/>
              <a:t>16</a:t>
            </a:fld>
            <a:endParaRPr lang="ru-RU"/>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3578D-23AC-40A6-8C6A-28253C915D29}" type="slidenum">
              <a:rPr lang="ru-RU"/>
              <a:pPr/>
              <a:t>17</a:t>
            </a:fld>
            <a:endParaRPr lang="ru-RU"/>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302B9-FCD4-4E00-B5E0-36A022C2E8EE}" type="slidenum">
              <a:rPr lang="ru-RU"/>
              <a:pPr/>
              <a:t>18</a:t>
            </a:fld>
            <a:endParaRPr lang="ru-RU"/>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9FB15-A6FF-42A2-9DDC-B14477842058}" type="slidenum">
              <a:rPr lang="ru-RU"/>
              <a:pPr/>
              <a:t>3</a:t>
            </a:fld>
            <a:endParaRPr lang="ru-RU"/>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D43B5-759E-4C5D-8424-A4D65B7FDDC1}" type="slidenum">
              <a:rPr lang="ru-RU"/>
              <a:pPr/>
              <a:t>4</a:t>
            </a:fld>
            <a:endParaRPr lang="ru-RU"/>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7E8FA-B894-4101-BA91-9E9C1C35D3D1}" type="slidenum">
              <a:rPr lang="ru-RU"/>
              <a:pPr/>
              <a:t>5</a:t>
            </a:fld>
            <a:endParaRPr lang="ru-RU"/>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10E90-67B9-4FDA-A4DA-114608393D22}" type="slidenum">
              <a:rPr lang="ru-RU"/>
              <a:pPr/>
              <a:t>6</a:t>
            </a:fld>
            <a:endParaRPr lang="ru-RU"/>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02EE7-8203-489E-842B-73669EF3F94E}" type="slidenum">
              <a:rPr lang="ru-RU"/>
              <a:pPr/>
              <a:t>7</a:t>
            </a:fld>
            <a:endParaRPr lang="ru-RU"/>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806DA-9C3D-4E61-9849-A5220787E1B7}" type="slidenum">
              <a:rPr lang="ru-RU"/>
              <a:pPr/>
              <a:t>8</a:t>
            </a:fld>
            <a:endParaRPr lang="ru-RU"/>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BAF7D-1031-4F5E-9121-C7BF4DC86E1D}" type="slidenum">
              <a:rPr lang="ru-RU"/>
              <a:pPr/>
              <a:t>9</a:t>
            </a:fld>
            <a:endParaRPr lang="ru-RU"/>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EFFD9-149E-4CD6-8A40-DA4426954215}" type="slidenum">
              <a:rPr lang="ru-RU"/>
              <a:pPr/>
              <a:t>10</a:t>
            </a:fld>
            <a:endParaRPr lang="ru-RU"/>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1422400"/>
            <a:ext cx="9148763" cy="5435600"/>
            <a:chOff x="0" y="896"/>
            <a:chExt cx="5762" cy="3424"/>
          </a:xfrm>
        </p:grpSpPr>
        <p:grpSp>
          <p:nvGrpSpPr>
            <p:cNvPr id="59395" name="Group 3"/>
            <p:cNvGrpSpPr>
              <a:grpSpLocks/>
            </p:cNvGrpSpPr>
            <p:nvPr userDrawn="1"/>
          </p:nvGrpSpPr>
          <p:grpSpPr bwMode="auto">
            <a:xfrm>
              <a:off x="20" y="896"/>
              <a:ext cx="5742" cy="3424"/>
              <a:chOff x="20" y="896"/>
              <a:chExt cx="5742" cy="3424"/>
            </a:xfrm>
          </p:grpSpPr>
          <p:sp>
            <p:nvSpPr>
              <p:cNvPr id="5939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939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939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939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940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940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940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940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940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940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940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940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940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59409" name="Group 17"/>
            <p:cNvGrpSpPr>
              <a:grpSpLocks/>
            </p:cNvGrpSpPr>
            <p:nvPr userDrawn="1"/>
          </p:nvGrpSpPr>
          <p:grpSpPr bwMode="auto">
            <a:xfrm>
              <a:off x="0" y="2291"/>
              <a:ext cx="1385" cy="1702"/>
              <a:chOff x="0" y="2291"/>
              <a:chExt cx="1385" cy="1702"/>
            </a:xfrm>
          </p:grpSpPr>
          <p:sp>
            <p:nvSpPr>
              <p:cNvPr id="5941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1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1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1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1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2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2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2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3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3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3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3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3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3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3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3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3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3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4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4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4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4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4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4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4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4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4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4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5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5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5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5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5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5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5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5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5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5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6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7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7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7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7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5947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5947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5947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7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7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7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5948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8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5948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8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8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9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9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5949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9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9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9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5949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9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9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5949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5950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5950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5950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5950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5950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5950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5950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5950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5950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5950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5951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5951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5951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5951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5952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5952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5952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5952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5952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5953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5953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5953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5953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5953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5953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5953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5953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5953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5953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5954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5954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5954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5954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595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5954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59546" name="Rectangle 154"/>
          <p:cNvSpPr>
            <a:spLocks noGrp="1" noChangeArrowheads="1"/>
          </p:cNvSpPr>
          <p:nvPr>
            <p:ph type="subTitle" sz="quarter" idx="1"/>
          </p:nvPr>
        </p:nvSpPr>
        <p:spPr>
          <a:xfrm>
            <a:off x="1371600" y="3886200"/>
            <a:ext cx="6400800" cy="1752600"/>
          </a:xfrm>
        </p:spPr>
        <p:txBody>
          <a:bodyPr/>
          <a:lstStyle>
            <a:lvl1pPr marL="0" indent="0" algn="ctr">
              <a:buFont typeface="Batang" pitchFamily="18" charset="-127"/>
              <a:buNone/>
              <a:defRPr/>
            </a:lvl1pPr>
          </a:lstStyle>
          <a:p>
            <a:r>
              <a:rPr lang="ru-RU"/>
              <a:t>Образец подзаголовка</a:t>
            </a:r>
          </a:p>
        </p:txBody>
      </p:sp>
      <p:sp>
        <p:nvSpPr>
          <p:cNvPr id="5954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5954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5954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A6C2C6A9-2372-4CFB-A34B-C9673AB593EE}"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AD71520-6778-4B03-8358-234DE7F7282F}"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8775" y="228600"/>
            <a:ext cx="2135188" cy="587057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303213" y="228600"/>
            <a:ext cx="6253162" cy="587057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FFA97A6-4EF5-4A9C-A1DF-87CD23EA5307}"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303213" y="1600200"/>
            <a:ext cx="4194175" cy="44989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649788" y="1600200"/>
            <a:ext cx="4194175" cy="44989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a:xfrm>
            <a:off x="303213" y="6245225"/>
            <a:ext cx="2287587"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90763" cy="476250"/>
          </a:xfrm>
        </p:spPr>
        <p:txBody>
          <a:bodyPr/>
          <a:lstStyle>
            <a:lvl1pPr>
              <a:defRPr/>
            </a:lvl1pPr>
          </a:lstStyle>
          <a:p>
            <a:fld id="{8E2FA5EF-310B-478E-B442-0D8A0775345F}"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Текст 2"/>
          <p:cNvSpPr>
            <a:spLocks noGrp="1"/>
          </p:cNvSpPr>
          <p:nvPr>
            <p:ph type="body" sz="half" idx="1"/>
          </p:nvPr>
        </p:nvSpPr>
        <p:spPr>
          <a:xfrm>
            <a:off x="303213" y="1600200"/>
            <a:ext cx="4194175" cy="44989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9788" y="1600200"/>
            <a:ext cx="4194175" cy="44989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a:xfrm>
            <a:off x="303213" y="6245225"/>
            <a:ext cx="2287587"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90763" cy="476250"/>
          </a:xfrm>
        </p:spPr>
        <p:txBody>
          <a:bodyPr/>
          <a:lstStyle>
            <a:lvl1pPr>
              <a:defRPr/>
            </a:lvl1pPr>
          </a:lstStyle>
          <a:p>
            <a:fld id="{47A46408-F390-4A48-83B8-36302D61CA97}"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Содержимое 2"/>
          <p:cNvSpPr>
            <a:spLocks noGrp="1"/>
          </p:cNvSpPr>
          <p:nvPr>
            <p:ph sz="quarter" idx="1"/>
          </p:nvPr>
        </p:nvSpPr>
        <p:spPr>
          <a:xfrm>
            <a:off x="303213" y="1600200"/>
            <a:ext cx="4194175"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303213" y="3925888"/>
            <a:ext cx="4194175"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half" idx="3"/>
          </p:nvPr>
        </p:nvSpPr>
        <p:spPr>
          <a:xfrm>
            <a:off x="4649788" y="1600200"/>
            <a:ext cx="4194175" cy="44989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Дата 5"/>
          <p:cNvSpPr>
            <a:spLocks noGrp="1"/>
          </p:cNvSpPr>
          <p:nvPr>
            <p:ph type="dt" sz="half" idx="10"/>
          </p:nvPr>
        </p:nvSpPr>
        <p:spPr>
          <a:xfrm>
            <a:off x="303213" y="6245225"/>
            <a:ext cx="2287587"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290763" cy="476250"/>
          </a:xfrm>
        </p:spPr>
        <p:txBody>
          <a:bodyPr/>
          <a:lstStyle>
            <a:lvl1pPr>
              <a:defRPr/>
            </a:lvl1pPr>
          </a:lstStyle>
          <a:p>
            <a:fld id="{C04AE9C9-E0B1-44BF-BF12-7D717BCB62D5}"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Рисунок SmartArt 2"/>
          <p:cNvSpPr>
            <a:spLocks noGrp="1"/>
          </p:cNvSpPr>
          <p:nvPr>
            <p:ph type="dgm" idx="1"/>
          </p:nvPr>
        </p:nvSpPr>
        <p:spPr>
          <a:xfrm>
            <a:off x="303213" y="1600200"/>
            <a:ext cx="8540750" cy="4498975"/>
          </a:xfrm>
        </p:spPr>
        <p:txBody>
          <a:bodyPr/>
          <a:lstStyle/>
          <a:p>
            <a:endParaRPr lang="ru-RU"/>
          </a:p>
        </p:txBody>
      </p:sp>
      <p:sp>
        <p:nvSpPr>
          <p:cNvPr id="4" name="Дата 3"/>
          <p:cNvSpPr>
            <a:spLocks noGrp="1"/>
          </p:cNvSpPr>
          <p:nvPr>
            <p:ph type="dt" sz="half" idx="10"/>
          </p:nvPr>
        </p:nvSpPr>
        <p:spPr>
          <a:xfrm>
            <a:off x="303213" y="6245225"/>
            <a:ext cx="2287587"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290763" cy="476250"/>
          </a:xfrm>
        </p:spPr>
        <p:txBody>
          <a:bodyPr/>
          <a:lstStyle>
            <a:lvl1pPr>
              <a:defRPr/>
            </a:lvl1pPr>
          </a:lstStyle>
          <a:p>
            <a:fld id="{A8BE372D-55F1-4800-998E-5C495745E5BF}"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Содержимое 2"/>
          <p:cNvSpPr>
            <a:spLocks noGrp="1"/>
          </p:cNvSpPr>
          <p:nvPr>
            <p:ph sz="quarter" idx="1"/>
          </p:nvPr>
        </p:nvSpPr>
        <p:spPr>
          <a:xfrm>
            <a:off x="303213" y="1600200"/>
            <a:ext cx="4194175"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49788" y="1600200"/>
            <a:ext cx="4194175"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half" idx="3"/>
          </p:nvPr>
        </p:nvSpPr>
        <p:spPr>
          <a:xfrm>
            <a:off x="303213" y="3925888"/>
            <a:ext cx="8540750"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Дата 5"/>
          <p:cNvSpPr>
            <a:spLocks noGrp="1"/>
          </p:cNvSpPr>
          <p:nvPr>
            <p:ph type="dt" sz="half" idx="10"/>
          </p:nvPr>
        </p:nvSpPr>
        <p:spPr>
          <a:xfrm>
            <a:off x="303213" y="6245225"/>
            <a:ext cx="2287587"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290763" cy="476250"/>
          </a:xfrm>
        </p:spPr>
        <p:txBody>
          <a:bodyPr/>
          <a:lstStyle>
            <a:lvl1pPr>
              <a:defRPr/>
            </a:lvl1pPr>
          </a:lstStyle>
          <a:p>
            <a:fld id="{C9D10F78-5B95-4F57-82F5-C39EC2BE19DA}"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303213" y="1600200"/>
            <a:ext cx="8540750"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303213" y="3925888"/>
            <a:ext cx="8540750"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a:xfrm>
            <a:off x="303213" y="6245225"/>
            <a:ext cx="2287587"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90763" cy="476250"/>
          </a:xfrm>
        </p:spPr>
        <p:txBody>
          <a:bodyPr/>
          <a:lstStyle>
            <a:lvl1pPr>
              <a:defRPr/>
            </a:lvl1pPr>
          </a:lstStyle>
          <a:p>
            <a:fld id="{5FFAE620-91F1-47BE-A83E-AF08C4E310B0}"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3" y="228600"/>
            <a:ext cx="8540750" cy="1143000"/>
          </a:xfrm>
        </p:spPr>
        <p:txBody>
          <a:bodyPr/>
          <a:lstStyle/>
          <a:p>
            <a:r>
              <a:rPr lang="en-US"/>
              <a:t>Образец заголовка</a:t>
            </a:r>
            <a:endParaRPr lang="ru-RU"/>
          </a:p>
        </p:txBody>
      </p:sp>
      <p:sp>
        <p:nvSpPr>
          <p:cNvPr id="3" name="Текст 2"/>
          <p:cNvSpPr>
            <a:spLocks noGrp="1"/>
          </p:cNvSpPr>
          <p:nvPr>
            <p:ph type="body" sz="half" idx="1"/>
          </p:nvPr>
        </p:nvSpPr>
        <p:spPr>
          <a:xfrm>
            <a:off x="303213" y="1600200"/>
            <a:ext cx="8540750"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303213" y="3925888"/>
            <a:ext cx="8540750"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a:xfrm>
            <a:off x="303213" y="6245225"/>
            <a:ext cx="2287587"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90763" cy="476250"/>
          </a:xfrm>
        </p:spPr>
        <p:txBody>
          <a:bodyPr/>
          <a:lstStyle>
            <a:lvl1pPr>
              <a:defRPr/>
            </a:lvl1pPr>
          </a:lstStyle>
          <a:p>
            <a:fld id="{0136B239-F273-4D36-A6DA-AF3267198ECD}"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303213" y="228600"/>
            <a:ext cx="8540750" cy="1143000"/>
          </a:xfrm>
        </p:spPr>
        <p:txBody>
          <a:bodyPr/>
          <a:lstStyle/>
          <a:p>
            <a:r>
              <a:rPr lang="en-US"/>
              <a:t>Образец заголовка</a:t>
            </a:r>
            <a:endParaRPr lang="ru-RU"/>
          </a:p>
        </p:txBody>
      </p:sp>
      <p:sp>
        <p:nvSpPr>
          <p:cNvPr id="3" name="Содержимое 2"/>
          <p:cNvSpPr>
            <a:spLocks noGrp="1"/>
          </p:cNvSpPr>
          <p:nvPr>
            <p:ph sz="quarter" idx="1"/>
          </p:nvPr>
        </p:nvSpPr>
        <p:spPr>
          <a:xfrm>
            <a:off x="303213" y="1600200"/>
            <a:ext cx="4194175"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49788" y="1600200"/>
            <a:ext cx="4194175" cy="21732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Содержимое 4"/>
          <p:cNvSpPr>
            <a:spLocks noGrp="1"/>
          </p:cNvSpPr>
          <p:nvPr>
            <p:ph sz="quarter" idx="3"/>
          </p:nvPr>
        </p:nvSpPr>
        <p:spPr>
          <a:xfrm>
            <a:off x="303213" y="3925888"/>
            <a:ext cx="4194175"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Содержимое 5"/>
          <p:cNvSpPr>
            <a:spLocks noGrp="1"/>
          </p:cNvSpPr>
          <p:nvPr>
            <p:ph sz="quarter" idx="4"/>
          </p:nvPr>
        </p:nvSpPr>
        <p:spPr>
          <a:xfrm>
            <a:off x="4649788" y="3925888"/>
            <a:ext cx="4194175" cy="2173287"/>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a:xfrm>
            <a:off x="303213" y="6245225"/>
            <a:ext cx="2287587"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290763" cy="476250"/>
          </a:xfrm>
        </p:spPr>
        <p:txBody>
          <a:bodyPr/>
          <a:lstStyle>
            <a:lvl1pPr>
              <a:defRPr/>
            </a:lvl1pPr>
          </a:lstStyle>
          <a:p>
            <a:fld id="{51018A3F-A929-4664-B57D-9CC2B0C1501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F994E78-8486-4E14-8CB8-6A00DABB2AD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909886-1042-47A8-BFC4-63AE234C29E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303213"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9788"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5DC30A-8497-4EC3-B19D-335C64A604E9}"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65ECC77-5C75-42A9-83A6-B91F4145564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B432CBA-D780-4F32-9254-3843C893ECB3}"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A8F304B-AD44-4416-8929-A78A92B275DD}"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F39ED11-46CF-4FCD-9140-A8E2C46444B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BF7FBC-0D80-4244-A524-D647DE9645C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422400"/>
            <a:ext cx="9148763" cy="5435600"/>
            <a:chOff x="0" y="896"/>
            <a:chExt cx="5762" cy="3424"/>
          </a:xfrm>
        </p:grpSpPr>
        <p:grpSp>
          <p:nvGrpSpPr>
            <p:cNvPr id="58371" name="Group 3"/>
            <p:cNvGrpSpPr>
              <a:grpSpLocks/>
            </p:cNvGrpSpPr>
            <p:nvPr userDrawn="1"/>
          </p:nvGrpSpPr>
          <p:grpSpPr bwMode="auto">
            <a:xfrm>
              <a:off x="20" y="896"/>
              <a:ext cx="5742" cy="3424"/>
              <a:chOff x="20" y="896"/>
              <a:chExt cx="5742" cy="3424"/>
            </a:xfrm>
          </p:grpSpPr>
          <p:sp>
            <p:nvSpPr>
              <p:cNvPr id="5837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837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837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837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837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5837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837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5837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838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838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838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838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5838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58385" name="Group 17"/>
            <p:cNvGrpSpPr>
              <a:grpSpLocks/>
            </p:cNvGrpSpPr>
            <p:nvPr userDrawn="1"/>
          </p:nvGrpSpPr>
          <p:grpSpPr bwMode="auto">
            <a:xfrm>
              <a:off x="0" y="2291"/>
              <a:ext cx="1385" cy="1702"/>
              <a:chOff x="0" y="2291"/>
              <a:chExt cx="1385" cy="1702"/>
            </a:xfrm>
          </p:grpSpPr>
          <p:sp>
            <p:nvSpPr>
              <p:cNvPr id="5838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5838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5838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5838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5839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5839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5839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0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1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1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1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2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2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2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2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3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3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4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5845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5845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5845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5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5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5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5845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5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5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5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5846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6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6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6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7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7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7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5847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7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8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5848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5848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5848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5848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5848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5848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5848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8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8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9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9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9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9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5849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5849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5849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5849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49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49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5850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50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50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50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5850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5850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5850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5850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5850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5850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5851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5851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5851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5851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5851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5851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5851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5851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5851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5851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585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58521" name="Rectangle 153"/>
          <p:cNvSpPr>
            <a:spLocks noGrp="1" noRot="1" noChangeArrowheads="1"/>
          </p:cNvSpPr>
          <p:nvPr>
            <p:ph type="title"/>
          </p:nvPr>
        </p:nvSpPr>
        <p:spPr bwMode="auto">
          <a:xfrm>
            <a:off x="303213"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8522" name="Rectangle 154"/>
          <p:cNvSpPr>
            <a:spLocks noGrp="1" noChangeArrowheads="1"/>
          </p:cNvSpPr>
          <p:nvPr>
            <p:ph type="dt" sz="half" idx="2"/>
          </p:nvPr>
        </p:nvSpPr>
        <p:spPr bwMode="auto">
          <a:xfrm>
            <a:off x="303213" y="6245225"/>
            <a:ext cx="22875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Batang" pitchFamily="18" charset="-127"/>
              </a:defRPr>
            </a:lvl1pPr>
          </a:lstStyle>
          <a:p>
            <a:endParaRPr lang="ru-RU"/>
          </a:p>
        </p:txBody>
      </p:sp>
      <p:sp>
        <p:nvSpPr>
          <p:cNvPr id="5852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Batang" pitchFamily="18" charset="-127"/>
              </a:defRPr>
            </a:lvl1pPr>
          </a:lstStyle>
          <a:p>
            <a:endParaRPr lang="ru-RU"/>
          </a:p>
        </p:txBody>
      </p:sp>
      <p:sp>
        <p:nvSpPr>
          <p:cNvPr id="58524" name="Rectangle 156"/>
          <p:cNvSpPr>
            <a:spLocks noGrp="1" noChangeArrowheads="1"/>
          </p:cNvSpPr>
          <p:nvPr>
            <p:ph type="sldNum" sz="quarter" idx="4"/>
          </p:nvPr>
        </p:nvSpPr>
        <p:spPr bwMode="auto">
          <a:xfrm>
            <a:off x="6553200" y="6245225"/>
            <a:ext cx="22907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Batang" pitchFamily="18" charset="-127"/>
              </a:defRPr>
            </a:lvl1pPr>
          </a:lstStyle>
          <a:p>
            <a:fld id="{EE4754C6-CD7A-4B7B-8A0D-C6184E36BE13}" type="slidenum">
              <a:rPr lang="ru-RU"/>
              <a:pPr/>
              <a:t>‹#›</a:t>
            </a:fld>
            <a:endParaRPr lang="ru-RU"/>
          </a:p>
        </p:txBody>
      </p:sp>
      <p:sp>
        <p:nvSpPr>
          <p:cNvPr id="58525" name="Rectangle 157"/>
          <p:cNvSpPr>
            <a:spLocks noGrp="1" noRot="1" noChangeArrowheads="1"/>
          </p:cNvSpPr>
          <p:nvPr>
            <p:ph type="body" idx="1"/>
          </p:nvPr>
        </p:nvSpPr>
        <p:spPr bwMode="auto">
          <a:xfrm>
            <a:off x="303213"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Batang" pitchFamily="18" charset="-127"/>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Batang" pitchFamily="18" charset="-127"/>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Batang" pitchFamily="18" charset="-127"/>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Batang" pitchFamily="18" charset="-127"/>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Batang" pitchFamily="18" charset="-127"/>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Batang" pitchFamily="18" charset="-127"/>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Batang" pitchFamily="18" charset="-127"/>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video" Target="file:///C:\Program%20Files\Microsoft%20Office\video\stahan.avi"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Program%20Files\Microsoft%20Office\video\solovki.avi"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ideo" Target="file:///C:\Program%20Files\Microsoft%20Office\video\Shaht.avi"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243421" y="1916832"/>
            <a:ext cx="8540750" cy="1760537"/>
          </a:xfrm>
        </p:spPr>
        <p:txBody>
          <a:bodyPr/>
          <a:lstStyle/>
          <a:p>
            <a:r>
              <a:rPr lang="ru-RU" sz="4800" dirty="0"/>
              <a:t>ІНДУСТРІАЛІЗАЦІЯ</a:t>
            </a:r>
            <a:r>
              <a:rPr lang="en-US" sz="4800" dirty="0"/>
              <a:t/>
            </a:r>
            <a:br>
              <a:rPr lang="en-US" sz="4800" dirty="0"/>
            </a:br>
            <a:r>
              <a:rPr lang="ru-RU" sz="4800" dirty="0"/>
              <a:t>В УССР У 20-30-х </a:t>
            </a:r>
            <a:r>
              <a:rPr lang="ru-RU" sz="4800" dirty="0" err="1"/>
              <a:t>рр</a:t>
            </a:r>
            <a:r>
              <a:rPr lang="ru-RU" sz="4800" dirty="0"/>
              <a:t>. ХХ ст.</a:t>
            </a:r>
          </a:p>
        </p:txBody>
      </p:sp>
      <p:sp>
        <p:nvSpPr>
          <p:cNvPr id="130051" name="Rectangle 3"/>
          <p:cNvSpPr>
            <a:spLocks noGrp="1" noRot="1" noChangeArrowheads="1"/>
          </p:cNvSpPr>
          <p:nvPr>
            <p:ph type="body" idx="1"/>
          </p:nvPr>
        </p:nvSpPr>
        <p:spPr>
          <a:xfrm>
            <a:off x="1187624" y="260648"/>
            <a:ext cx="6861175" cy="1330325"/>
          </a:xfrm>
        </p:spPr>
        <p:txBody>
          <a:bodyPr/>
          <a:lstStyle/>
          <a:p>
            <a:pPr marL="0" indent="0" algn="ctr">
              <a:buNone/>
            </a:pPr>
            <a:r>
              <a:rPr lang="ru-RU" sz="1800" dirty="0" err="1">
                <a:effectLst/>
              </a:rPr>
              <a:t>Комунальний</a:t>
            </a:r>
            <a:r>
              <a:rPr lang="ru-RU" sz="1800" dirty="0">
                <a:effectLst/>
              </a:rPr>
              <a:t> заклад «</a:t>
            </a:r>
            <a:r>
              <a:rPr lang="ru-RU" sz="1800" dirty="0" err="1">
                <a:effectLst/>
              </a:rPr>
              <a:t>Навчально-виховне</a:t>
            </a:r>
            <a:r>
              <a:rPr lang="ru-RU" sz="1800" dirty="0">
                <a:effectLst/>
              </a:rPr>
              <a:t> </a:t>
            </a:r>
            <a:r>
              <a:rPr lang="ru-RU" sz="1800" dirty="0" err="1">
                <a:effectLst/>
              </a:rPr>
              <a:t>об’єднання</a:t>
            </a:r>
            <a:r>
              <a:rPr lang="ru-RU" sz="1800" dirty="0">
                <a:effectLst/>
              </a:rPr>
              <a:t> </a:t>
            </a:r>
            <a:r>
              <a:rPr lang="ru-RU" sz="1800" dirty="0" err="1">
                <a:effectLst/>
              </a:rPr>
              <a:t>природничо-економіко-правовий</a:t>
            </a:r>
            <a:r>
              <a:rPr lang="ru-RU" sz="1800" dirty="0">
                <a:effectLst/>
              </a:rPr>
              <a:t> </a:t>
            </a:r>
            <a:r>
              <a:rPr lang="ru-RU" sz="1800" dirty="0" err="1">
                <a:effectLst/>
              </a:rPr>
              <a:t>ліцей</a:t>
            </a:r>
            <a:r>
              <a:rPr lang="ru-RU" sz="1800" dirty="0">
                <a:effectLst/>
              </a:rPr>
              <a:t> – </a:t>
            </a:r>
            <a:r>
              <a:rPr lang="ru-RU" sz="1800" dirty="0" err="1">
                <a:effectLst/>
              </a:rPr>
              <a:t>спеціалізована</a:t>
            </a:r>
            <a:r>
              <a:rPr lang="ru-RU" sz="1800" dirty="0">
                <a:effectLst/>
              </a:rPr>
              <a:t> школа І-ІІІ </a:t>
            </a:r>
            <a:r>
              <a:rPr lang="ru-RU" sz="1800" dirty="0" err="1">
                <a:effectLst/>
              </a:rPr>
              <a:t>ступенів</a:t>
            </a:r>
            <a:r>
              <a:rPr lang="ru-RU" sz="1800" dirty="0">
                <a:effectLst/>
              </a:rPr>
              <a:t> № 8 – </a:t>
            </a:r>
            <a:r>
              <a:rPr lang="ru-RU" sz="1800" dirty="0" err="1">
                <a:effectLst/>
              </a:rPr>
              <a:t>позашкільний</a:t>
            </a:r>
            <a:r>
              <a:rPr lang="ru-RU" sz="1800" dirty="0">
                <a:effectLst/>
              </a:rPr>
              <a:t> центр </a:t>
            </a:r>
            <a:r>
              <a:rPr lang="ru-RU" sz="1800" dirty="0" err="1">
                <a:effectLst/>
              </a:rPr>
              <a:t>Кіровоградської</a:t>
            </a:r>
            <a:r>
              <a:rPr lang="ru-RU" sz="1800" dirty="0">
                <a:effectLst/>
              </a:rPr>
              <a:t> </a:t>
            </a:r>
            <a:r>
              <a:rPr lang="ru-RU" sz="1800" dirty="0" err="1">
                <a:effectLst/>
              </a:rPr>
              <a:t>міської</a:t>
            </a:r>
            <a:r>
              <a:rPr lang="ru-RU" sz="1800" dirty="0">
                <a:effectLst/>
              </a:rPr>
              <a:t> ради </a:t>
            </a:r>
            <a:r>
              <a:rPr lang="ru-RU" sz="1800" dirty="0" err="1">
                <a:effectLst/>
              </a:rPr>
              <a:t>Кіровоградської</a:t>
            </a:r>
            <a:r>
              <a:rPr lang="ru-RU" sz="1800" dirty="0">
                <a:effectLst/>
              </a:rPr>
              <a:t> </a:t>
            </a:r>
            <a:r>
              <a:rPr lang="ru-RU" sz="1800" dirty="0" err="1">
                <a:effectLst/>
              </a:rPr>
              <a:t>області</a:t>
            </a:r>
            <a:r>
              <a:rPr lang="uk-UA" sz="1800" dirty="0">
                <a:effectLst/>
              </a:rPr>
              <a:t>»</a:t>
            </a:r>
          </a:p>
          <a:p>
            <a:pPr marL="0" indent="0">
              <a:buFont typeface="Batang" pitchFamily="18" charset="-127"/>
              <a:buNone/>
            </a:pPr>
            <a:endParaRPr lang="ru-RU" b="1" i="1" dirty="0">
              <a:solidFill>
                <a:srgbClr val="FFCC00"/>
              </a:solidFill>
            </a:endParaRPr>
          </a:p>
        </p:txBody>
      </p:sp>
      <p:sp>
        <p:nvSpPr>
          <p:cNvPr id="4" name="Прямоугольник 3"/>
          <p:cNvSpPr/>
          <p:nvPr/>
        </p:nvSpPr>
        <p:spPr>
          <a:xfrm>
            <a:off x="5160814" y="4941167"/>
            <a:ext cx="3623357" cy="1608137"/>
          </a:xfrm>
          <a:prstGeom prst="rect">
            <a:avLst/>
          </a:prstGeom>
          <a:solidFill>
            <a:schemeClr val="accent1">
              <a:lumMod val="25000"/>
            </a:schemeClr>
          </a:solidFill>
          <a:ln w="57150"/>
        </p:spPr>
        <p:style>
          <a:lnRef idx="0">
            <a:schemeClr val="accent2"/>
          </a:lnRef>
          <a:fillRef idx="3">
            <a:schemeClr val="accent2"/>
          </a:fillRef>
          <a:effectRef idx="3">
            <a:schemeClr val="accent2"/>
          </a:effectRef>
          <a:fontRef idx="minor">
            <a:schemeClr val="lt1"/>
          </a:fontRef>
        </p:style>
        <p:txBody>
          <a:bodyPr anchor="ctr"/>
          <a:lstStyle/>
          <a:p>
            <a:pPr>
              <a:defRPr/>
            </a:pPr>
            <a:endParaRPr lang="ru-RU" sz="2000" b="1" i="1" dirty="0" smtClean="0"/>
          </a:p>
          <a:p>
            <a:pPr>
              <a:defRPr/>
            </a:pPr>
            <a:r>
              <a:rPr lang="ru-RU" sz="2000" b="1" i="1" dirty="0" err="1" smtClean="0"/>
              <a:t>Презентацію</a:t>
            </a:r>
            <a:r>
              <a:rPr lang="ru-RU" sz="2000" b="1" i="1" dirty="0" smtClean="0"/>
              <a:t> </a:t>
            </a:r>
            <a:r>
              <a:rPr lang="ru-RU" sz="2000" b="1" i="1" dirty="0" err="1" smtClean="0"/>
              <a:t>готувала</a:t>
            </a:r>
            <a:r>
              <a:rPr lang="ru-RU" sz="2000" b="1" i="1" dirty="0" smtClean="0"/>
              <a:t>:</a:t>
            </a:r>
            <a:br>
              <a:rPr lang="ru-RU" sz="2000" b="1" i="1" dirty="0" smtClean="0"/>
            </a:br>
            <a:r>
              <a:rPr lang="ru-RU" sz="2000" dirty="0" err="1" smtClean="0"/>
              <a:t>учениця</a:t>
            </a:r>
            <a:r>
              <a:rPr lang="ru-RU" sz="2000" dirty="0" smtClean="0"/>
              <a:t> 10 – Е </a:t>
            </a:r>
            <a:r>
              <a:rPr lang="ru-RU" sz="2000" dirty="0" err="1" smtClean="0"/>
              <a:t>класу</a:t>
            </a:r>
            <a:r>
              <a:rPr lang="ru-RU" sz="2000" dirty="0" smtClean="0"/>
              <a:t/>
            </a:r>
            <a:br>
              <a:rPr lang="ru-RU" sz="2000" dirty="0" smtClean="0"/>
            </a:br>
            <a:r>
              <a:rPr lang="ru-RU" sz="2000" dirty="0" err="1" smtClean="0"/>
              <a:t>Кіровогрдського</a:t>
            </a:r>
            <a:r>
              <a:rPr lang="ru-RU" sz="2000" dirty="0" smtClean="0"/>
              <a:t> НВО №8</a:t>
            </a:r>
            <a:r>
              <a:rPr lang="ru-RU" sz="2000" dirty="0"/>
              <a:t/>
            </a:r>
            <a:br>
              <a:rPr lang="ru-RU" sz="2000" dirty="0"/>
            </a:br>
            <a:r>
              <a:rPr lang="ru-RU" sz="2000" dirty="0" err="1"/>
              <a:t>Подколзіна</a:t>
            </a:r>
            <a:r>
              <a:rPr lang="ru-RU" sz="2000" dirty="0"/>
              <a:t> </a:t>
            </a:r>
            <a:r>
              <a:rPr lang="ru-RU" sz="2000" dirty="0" smtClean="0"/>
              <a:t>Анна</a:t>
            </a:r>
            <a:endParaRPr lang="ru-RU" sz="2000" dirty="0"/>
          </a:p>
          <a:p>
            <a:pPr>
              <a:defRPr/>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Rot="1" noChangeArrowheads="1"/>
          </p:cNvSpPr>
          <p:nvPr>
            <p:ph type="title"/>
          </p:nvPr>
        </p:nvSpPr>
        <p:spPr>
          <a:xfrm>
            <a:off x="179388" y="188913"/>
            <a:ext cx="8664575" cy="936625"/>
          </a:xfrm>
        </p:spPr>
        <p:txBody>
          <a:bodyPr/>
          <a:lstStyle/>
          <a:p>
            <a:r>
              <a:rPr lang="uk-UA" sz="2000" b="1">
                <a:solidFill>
                  <a:srgbClr val="FF9900"/>
                </a:solidFill>
              </a:rPr>
              <a:t>ТРУДОВИЙ ЕНТУЗІАЗМ СТАЄ ОДНИМ ІЗ НАРІЖНИХ КАМЕНІВ ІНДУСТРІАЛІЗАЦІЇ</a:t>
            </a:r>
            <a:endParaRPr lang="ru-RU" sz="2000" b="1">
              <a:solidFill>
                <a:srgbClr val="FF9900"/>
              </a:solidFill>
            </a:endParaRPr>
          </a:p>
        </p:txBody>
      </p:sp>
      <p:pic>
        <p:nvPicPr>
          <p:cNvPr id="74763" name="Picture 11" descr="USSR0013"/>
          <p:cNvPicPr>
            <a:picLocks noGrp="1" noChangeAspect="1" noChangeArrowheads="1"/>
          </p:cNvPicPr>
          <p:nvPr>
            <p:ph sz="half" idx="1"/>
          </p:nvPr>
        </p:nvPicPr>
        <p:blipFill>
          <a:blip r:embed="rId3"/>
          <a:srcRect/>
          <a:stretch>
            <a:fillRect/>
          </a:stretch>
        </p:blipFill>
        <p:spPr>
          <a:xfrm>
            <a:off x="323850" y="1412875"/>
            <a:ext cx="3979863" cy="5118100"/>
          </a:xfrm>
          <a:noFill/>
          <a:ln/>
        </p:spPr>
      </p:pic>
      <p:pic>
        <p:nvPicPr>
          <p:cNvPr id="74764" name="Picture 12" descr="USSR0012"/>
          <p:cNvPicPr>
            <a:picLocks noGrp="1" noChangeAspect="1" noChangeArrowheads="1"/>
          </p:cNvPicPr>
          <p:nvPr>
            <p:ph sz="half" idx="2"/>
          </p:nvPr>
        </p:nvPicPr>
        <p:blipFill>
          <a:blip r:embed="rId4"/>
          <a:srcRect/>
          <a:stretch>
            <a:fillRect/>
          </a:stretch>
        </p:blipFill>
        <p:spPr>
          <a:xfrm>
            <a:off x="4716463" y="3141663"/>
            <a:ext cx="4194175" cy="2908300"/>
          </a:xfrm>
          <a:noFill/>
          <a:ln/>
        </p:spPr>
      </p:pic>
      <p:pic>
        <p:nvPicPr>
          <p:cNvPr id="74765" name="Picture 13"/>
          <p:cNvPicPr>
            <a:picLocks noChangeAspect="1" noChangeArrowheads="1"/>
          </p:cNvPicPr>
          <p:nvPr/>
        </p:nvPicPr>
        <p:blipFill>
          <a:blip r:embed="rId5"/>
          <a:srcRect/>
          <a:stretch>
            <a:fillRect/>
          </a:stretch>
        </p:blipFill>
        <p:spPr bwMode="auto">
          <a:xfrm>
            <a:off x="7308850" y="908050"/>
            <a:ext cx="1727200" cy="2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Rot="1" noChangeArrowheads="1"/>
          </p:cNvSpPr>
          <p:nvPr>
            <p:ph type="title"/>
          </p:nvPr>
        </p:nvSpPr>
        <p:spPr>
          <a:xfrm>
            <a:off x="303213" y="228600"/>
            <a:ext cx="8540750" cy="823913"/>
          </a:xfrm>
        </p:spPr>
        <p:txBody>
          <a:bodyPr/>
          <a:lstStyle/>
          <a:p>
            <a:r>
              <a:rPr lang="uk-UA" sz="2000" b="1" dirty="0">
                <a:solidFill>
                  <a:srgbClr val="FF9900"/>
                </a:solidFill>
              </a:rPr>
              <a:t>ВИМОГИ ПЕРЕВИКОНУВАТИ ПЛАН СТОСУВАЛИСЯ ВСІХ ГАЛУЗЕЙ ПРОМИСЛОВОСТІ ТА КОЖНОГО РОБІТНИКА ОСОБИСТО</a:t>
            </a:r>
            <a:endParaRPr lang="ru-RU" sz="2000" b="1" dirty="0">
              <a:solidFill>
                <a:srgbClr val="FF9900"/>
              </a:solidFill>
            </a:endParaRPr>
          </a:p>
        </p:txBody>
      </p:sp>
      <p:pic>
        <p:nvPicPr>
          <p:cNvPr id="78855" name="Picture 7" descr="Даем сверх плана"/>
          <p:cNvPicPr>
            <a:picLocks noGrp="1" noChangeAspect="1" noChangeArrowheads="1"/>
          </p:cNvPicPr>
          <p:nvPr>
            <p:ph sz="half" idx="1"/>
          </p:nvPr>
        </p:nvPicPr>
        <p:blipFill>
          <a:blip r:embed="rId3"/>
          <a:srcRect/>
          <a:stretch>
            <a:fillRect/>
          </a:stretch>
        </p:blipFill>
        <p:spPr>
          <a:xfrm>
            <a:off x="468313" y="1268413"/>
            <a:ext cx="3816350" cy="5329237"/>
          </a:xfrm>
          <a:noFill/>
          <a:ln/>
        </p:spPr>
      </p:pic>
      <p:pic>
        <p:nvPicPr>
          <p:cNvPr id="78856" name="Picture 8" descr="POSTER28"/>
          <p:cNvPicPr>
            <a:picLocks noGrp="1" noChangeAspect="1" noChangeArrowheads="1"/>
          </p:cNvPicPr>
          <p:nvPr>
            <p:ph sz="half" idx="2"/>
          </p:nvPr>
        </p:nvPicPr>
        <p:blipFill>
          <a:blip r:embed="rId4"/>
          <a:srcRect/>
          <a:stretch>
            <a:fillRect/>
          </a:stretch>
        </p:blipFill>
        <p:spPr>
          <a:xfrm>
            <a:off x="5246688" y="1268413"/>
            <a:ext cx="3476625" cy="5329237"/>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Rot="1" noChangeArrowheads="1"/>
          </p:cNvSpPr>
          <p:nvPr>
            <p:ph type="title"/>
          </p:nvPr>
        </p:nvSpPr>
        <p:spPr>
          <a:xfrm>
            <a:off x="303213" y="228600"/>
            <a:ext cx="8540750" cy="752475"/>
          </a:xfrm>
        </p:spPr>
        <p:txBody>
          <a:bodyPr/>
          <a:lstStyle/>
          <a:p>
            <a:r>
              <a:rPr lang="uk-UA" sz="2000" dirty="0">
                <a:solidFill>
                  <a:srgbClr val="FF9900"/>
                </a:solidFill>
              </a:rPr>
              <a:t>НАЙБІЛЬША УВАГА ПАРТІЙНОГО КЕРІВНИЦТВА БУЛА СПРЯМОВАНА НА ОСНОВУ ІНДУСТРІАЛІЗАЦІЇ – </a:t>
            </a:r>
            <a:r>
              <a:rPr lang="uk-UA" sz="2000" b="1" dirty="0">
                <a:solidFill>
                  <a:srgbClr val="FF9900"/>
                </a:solidFill>
              </a:rPr>
              <a:t>ДОБУВНУ ПРОМИСЛОВІСТЬ</a:t>
            </a:r>
            <a:r>
              <a:rPr lang="uk-UA" sz="2000" dirty="0">
                <a:solidFill>
                  <a:srgbClr val="FF9900"/>
                </a:solidFill>
              </a:rPr>
              <a:t>.</a:t>
            </a:r>
            <a:endParaRPr lang="ru-RU" sz="2000" b="1" dirty="0">
              <a:solidFill>
                <a:srgbClr val="FF9900"/>
              </a:solidFill>
            </a:endParaRPr>
          </a:p>
        </p:txBody>
      </p:sp>
      <p:sp>
        <p:nvSpPr>
          <p:cNvPr id="76812" name="Rectangle 12"/>
          <p:cNvSpPr>
            <a:spLocks noGrp="1" noRot="1" noChangeArrowheads="1"/>
          </p:cNvSpPr>
          <p:nvPr>
            <p:ph type="body" sz="half" idx="2"/>
          </p:nvPr>
        </p:nvSpPr>
        <p:spPr>
          <a:xfrm>
            <a:off x="323850" y="5661025"/>
            <a:ext cx="8640763" cy="1081088"/>
          </a:xfrm>
        </p:spPr>
        <p:txBody>
          <a:bodyPr/>
          <a:lstStyle/>
          <a:p>
            <a:pPr marL="0" indent="265113" algn="just">
              <a:lnSpc>
                <a:spcPct val="80000"/>
              </a:lnSpc>
              <a:buFont typeface="Batang" pitchFamily="18" charset="-127"/>
              <a:buNone/>
            </a:pPr>
            <a:r>
              <a:rPr lang="uk-UA" sz="1200">
                <a:solidFill>
                  <a:srgbClr val="00CCFF"/>
                </a:solidFill>
                <a:latin typeface="Times New Roman" pitchFamily="18" charset="0"/>
              </a:rPr>
              <a:t>«Ми підходимо до питання про паливну кризу, тому що наша промисловість </a:t>
            </a:r>
            <a:r>
              <a:rPr lang="ru-RU" sz="1200">
                <a:solidFill>
                  <a:srgbClr val="00CCFF"/>
                </a:solidFill>
                <a:latin typeface="Times New Roman" pitchFamily="18" charset="0"/>
              </a:rPr>
              <a:t>зростає</a:t>
            </a:r>
            <a:r>
              <a:rPr lang="uk-UA" sz="1200">
                <a:solidFill>
                  <a:srgbClr val="00CCFF"/>
                </a:solidFill>
                <a:latin typeface="Times New Roman" pitchFamily="18" charset="0"/>
              </a:rPr>
              <a:t> швидше, ніж паливо. Ми наближаємося до того рівня, в якому знаходилася наша країна при буржуазному ладі, коли палива не вистачало, і ми вимушені були завозити його. Інакше кажучи, виходить, що баланс паливний не відповідає балансу промисловості, її потребам.</a:t>
            </a:r>
          </a:p>
          <a:p>
            <a:pPr marL="0" indent="265113" algn="just">
              <a:lnSpc>
                <a:spcPct val="80000"/>
              </a:lnSpc>
              <a:buFont typeface="Batang" pitchFamily="18" charset="-127"/>
              <a:buNone/>
            </a:pPr>
            <a:r>
              <a:rPr lang="uk-UA" sz="1200">
                <a:solidFill>
                  <a:srgbClr val="00CCFF"/>
                </a:solidFill>
                <a:latin typeface="Times New Roman" pitchFamily="18" charset="0"/>
              </a:rPr>
              <a:t>Звідси завдання </a:t>
            </a:r>
            <a:r>
              <a:rPr lang="uk-UA" sz="1200" u="sng">
                <a:solidFill>
                  <a:srgbClr val="00CCFF"/>
                </a:solidFill>
                <a:latin typeface="Times New Roman" pitchFamily="18" charset="0"/>
              </a:rPr>
              <a:t>посиленого розвитку нашого паливного господарства</a:t>
            </a:r>
            <a:r>
              <a:rPr lang="uk-UA" sz="1200">
                <a:solidFill>
                  <a:srgbClr val="00CCFF"/>
                </a:solidFill>
                <a:latin typeface="Times New Roman" pitchFamily="18" charset="0"/>
              </a:rPr>
              <a:t>».</a:t>
            </a:r>
          </a:p>
          <a:p>
            <a:pPr marL="0" indent="265113" algn="r">
              <a:lnSpc>
                <a:spcPct val="80000"/>
              </a:lnSpc>
              <a:buFont typeface="Batang" pitchFamily="18" charset="-127"/>
              <a:buNone/>
            </a:pPr>
            <a:r>
              <a:rPr lang="uk-UA" sz="1200">
                <a:latin typeface="Times New Roman" pitchFamily="18" charset="0"/>
              </a:rPr>
              <a:t>Й. СТАЛІН</a:t>
            </a:r>
            <a:endParaRPr lang="ru-RU" sz="1200">
              <a:latin typeface="Times New Roman" pitchFamily="18" charset="0"/>
            </a:endParaRPr>
          </a:p>
        </p:txBody>
      </p:sp>
      <p:pic>
        <p:nvPicPr>
          <p:cNvPr id="76814" name="stahan.avi">
            <a:hlinkClick r:id="" action="ppaction://media"/>
          </p:cNvPr>
          <p:cNvPicPr>
            <a:picLocks noGrp="1" noRot="1" noChangeAspect="1" noChangeArrowheads="1"/>
          </p:cNvPicPr>
          <p:nvPr>
            <p:ph sz="half" idx="1"/>
            <a:videoFile r:link="rId1"/>
          </p:nvPr>
        </p:nvPicPr>
        <p:blipFill>
          <a:blip r:embed="rId4"/>
          <a:srcRect/>
          <a:stretch>
            <a:fillRect/>
          </a:stretch>
        </p:blipFill>
        <p:spPr>
          <a:xfrm>
            <a:off x="1042988" y="1341438"/>
            <a:ext cx="5472112" cy="4105275"/>
          </a:xfrm>
        </p:spPr>
      </p:pic>
      <p:sp>
        <p:nvSpPr>
          <p:cNvPr id="76815" name="Rectangle 15"/>
          <p:cNvSpPr>
            <a:spLocks noRot="1" noChangeArrowheads="1"/>
          </p:cNvSpPr>
          <p:nvPr/>
        </p:nvSpPr>
        <p:spPr bwMode="auto">
          <a:xfrm>
            <a:off x="5940425" y="1628775"/>
            <a:ext cx="3025775" cy="1655763"/>
          </a:xfrm>
          <a:prstGeom prst="rect">
            <a:avLst/>
          </a:prstGeom>
          <a:noFill/>
          <a:ln w="9525">
            <a:noFill/>
            <a:miter lim="800000"/>
            <a:headEnd/>
            <a:tailEnd/>
          </a:ln>
          <a:effectLst/>
        </p:spPr>
        <p:txBody>
          <a:bodyPr/>
          <a:lstStyle/>
          <a:p>
            <a:pPr indent="265113" algn="r">
              <a:lnSpc>
                <a:spcPct val="80000"/>
              </a:lnSpc>
              <a:spcBef>
                <a:spcPct val="20000"/>
              </a:spcBef>
              <a:buClr>
                <a:schemeClr val="hlink"/>
              </a:buClr>
              <a:buSzPct val="80000"/>
              <a:buFont typeface="Batang" pitchFamily="18" charset="-127"/>
              <a:buNone/>
            </a:pPr>
            <a:endParaRPr lang="ru-RU" sz="1200">
              <a:effectLst>
                <a:outerShdw blurRad="38100" dist="38100" dir="2700000" algn="tl">
                  <a:srgbClr val="000000"/>
                </a:outerShdw>
              </a:effectLst>
              <a:latin typeface="Times New Roman" pitchFamily="18" charset="0"/>
            </a:endParaRPr>
          </a:p>
        </p:txBody>
      </p:sp>
      <p:sp>
        <p:nvSpPr>
          <p:cNvPr id="76816" name="Rectangle 16"/>
          <p:cNvSpPr>
            <a:spLocks noChangeArrowheads="1"/>
          </p:cNvSpPr>
          <p:nvPr/>
        </p:nvSpPr>
        <p:spPr bwMode="auto">
          <a:xfrm>
            <a:off x="6948488" y="2924175"/>
            <a:ext cx="1873250" cy="701675"/>
          </a:xfrm>
          <a:prstGeom prst="rect">
            <a:avLst/>
          </a:prstGeom>
          <a:noFill/>
          <a:ln w="9525">
            <a:noFill/>
            <a:miter lim="800000"/>
            <a:headEnd/>
            <a:tailEnd/>
          </a:ln>
          <a:effectLst/>
        </p:spPr>
        <p:txBody>
          <a:bodyPr>
            <a:spAutoFit/>
          </a:bodyPr>
          <a:lstStyle/>
          <a:p>
            <a:pPr algn="ctr"/>
            <a:r>
              <a:rPr lang="uk-UA" sz="2000" b="1">
                <a:effectLst>
                  <a:outerShdw blurRad="38100" dist="38100" dir="2700000" algn="tl">
                    <a:srgbClr val="000000"/>
                  </a:outerShdw>
                </a:effectLst>
              </a:rPr>
              <a:t>Олексій</a:t>
            </a:r>
          </a:p>
          <a:p>
            <a:pPr algn="ctr"/>
            <a:r>
              <a:rPr lang="uk-UA" sz="2000" b="1">
                <a:effectLst>
                  <a:outerShdw blurRad="38100" dist="38100" dir="2700000" algn="tl">
                    <a:srgbClr val="000000"/>
                  </a:outerShdw>
                </a:effectLst>
              </a:rPr>
              <a:t>Стаханов</a:t>
            </a:r>
            <a:endParaRPr lang="ru-RU" sz="20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8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6814"/>
                                        </p:tgtEl>
                                      </p:cBhvr>
                                    </p:cmd>
                                  </p:childTnLst>
                                </p:cTn>
                              </p:par>
                            </p:childTnLst>
                          </p:cTn>
                        </p:par>
                      </p:childTnLst>
                    </p:cTn>
                  </p:par>
                </p:childTnLst>
              </p:cTn>
              <p:nextCondLst>
                <p:cond evt="onClick" delay="0">
                  <p:tgtEl>
                    <p:spTgt spid="76814"/>
                  </p:tgtEl>
                </p:cond>
              </p:nextCondLst>
            </p:seq>
            <p:video>
              <p:cMediaNode>
                <p:cTn id="7" fill="hold" display="0">
                  <p:stCondLst>
                    <p:cond delay="indefinite"/>
                  </p:stCondLst>
                  <p:endCondLst>
                    <p:cond evt="onNext" delay="0">
                      <p:tgtEl>
                        <p:sldTgt/>
                      </p:tgtEl>
                    </p:cond>
                    <p:cond evt="onPrev" delay="0">
                      <p:tgtEl>
                        <p:sldTgt/>
                      </p:tgtEl>
                    </p:cond>
                  </p:endCondLst>
                </p:cTn>
                <p:tgtEl>
                  <p:spTgt spid="7681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22" name="Object 6"/>
          <p:cNvGraphicFramePr>
            <a:graphicFrameLocks noGrp="1" noChangeAspect="1"/>
          </p:cNvGraphicFramePr>
          <p:nvPr>
            <p:ph sz="quarter" idx="2"/>
          </p:nvPr>
        </p:nvGraphicFramePr>
        <p:xfrm>
          <a:off x="4140200" y="477838"/>
          <a:ext cx="4703763" cy="4749800"/>
        </p:xfrm>
        <a:graphic>
          <a:graphicData uri="http://schemas.openxmlformats.org/presentationml/2006/ole">
            <mc:AlternateContent xmlns:mc="http://schemas.openxmlformats.org/markup-compatibility/2006">
              <mc:Choice xmlns:v="urn:schemas-microsoft-com:vml" Requires="v">
                <p:oleObj spid="_x0000_s86027" name="Диаграмма" r:id="rId4" imgW="4705395" imgH="4752893" progId="MSGraph.Chart.5">
                  <p:embed followColorScheme="full"/>
                </p:oleObj>
              </mc:Choice>
              <mc:Fallback>
                <p:oleObj name="Диаграмма" r:id="rId4" imgW="4705395" imgH="4752893" progId="MSGraph.Chart.5">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77838"/>
                        <a:ext cx="4703763"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3" name="Rectangle 7"/>
          <p:cNvSpPr>
            <a:spLocks noGrp="1" noRot="1" noChangeArrowheads="1"/>
          </p:cNvSpPr>
          <p:nvPr>
            <p:ph type="body" sz="half" idx="3"/>
          </p:nvPr>
        </p:nvSpPr>
        <p:spPr>
          <a:xfrm>
            <a:off x="323850" y="5589588"/>
            <a:ext cx="8640763" cy="1150937"/>
          </a:xfrm>
        </p:spPr>
        <p:txBody>
          <a:bodyPr/>
          <a:lstStyle/>
          <a:p>
            <a:pPr marL="0" indent="265113" algn="just">
              <a:buFont typeface="Batang" pitchFamily="18" charset="-127"/>
              <a:buNone/>
            </a:pPr>
            <a:r>
              <a:rPr lang="uk-UA" sz="1200"/>
              <a:t>Середня заробітна плата в 1924 році становила 35 крб. (0,88 крб. в день), у 1925 році – 50 крб. (1,21 крб. в день). </a:t>
            </a:r>
          </a:p>
          <a:p>
            <a:pPr marL="0" indent="265113" algn="just">
              <a:buFont typeface="Batang" pitchFamily="18" charset="-127"/>
              <a:buNone/>
            </a:pPr>
            <a:r>
              <a:rPr lang="uk-UA" sz="1200"/>
              <a:t>У той же час доля заробітної плати в одиниці випущеної продукції знизилася з 21% до 20%, що свідчило про зростання експлуатації робітника державою. Ці цифри були цілком порівняними із аналогічними показниками в капіталістичних країнах.</a:t>
            </a:r>
          </a:p>
          <a:p>
            <a:pPr marL="0" indent="265113" algn="r">
              <a:buFont typeface="Batang" pitchFamily="18" charset="-127"/>
              <a:buNone/>
            </a:pPr>
            <a:r>
              <a:rPr lang="uk-UA" sz="1000"/>
              <a:t>* Дані озвучив Й.В. Сталін на </a:t>
            </a:r>
            <a:r>
              <a:rPr lang="en-US" sz="1000"/>
              <a:t>XIV</a:t>
            </a:r>
            <a:r>
              <a:rPr lang="uk-UA" sz="1000"/>
              <a:t> з</a:t>
            </a:r>
            <a:r>
              <a:rPr lang="en-US" sz="1000"/>
              <a:t>’</a:t>
            </a:r>
            <a:r>
              <a:rPr lang="uk-UA" sz="1000"/>
              <a:t>їзді ВКП(б) 18-31 грудня 1925 року</a:t>
            </a:r>
            <a:endParaRPr lang="ru-RU" sz="1000"/>
          </a:p>
        </p:txBody>
      </p:sp>
      <p:pic>
        <p:nvPicPr>
          <p:cNvPr id="86024" name="Picture 8" descr="USSR0028"/>
          <p:cNvPicPr>
            <a:picLocks noGrp="1" noChangeAspect="1" noChangeArrowheads="1"/>
          </p:cNvPicPr>
          <p:nvPr>
            <p:ph sz="quarter" idx="1"/>
          </p:nvPr>
        </p:nvPicPr>
        <p:blipFill>
          <a:blip r:embed="rId6"/>
          <a:srcRect/>
          <a:stretch>
            <a:fillRect/>
          </a:stretch>
        </p:blipFill>
        <p:spPr>
          <a:xfrm>
            <a:off x="251520" y="332656"/>
            <a:ext cx="3533775" cy="511175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title"/>
          </p:nvPr>
        </p:nvSpPr>
        <p:spPr>
          <a:xfrm>
            <a:off x="323528" y="332656"/>
            <a:ext cx="8540750" cy="752475"/>
          </a:xfrm>
        </p:spPr>
        <p:txBody>
          <a:bodyPr/>
          <a:lstStyle/>
          <a:p>
            <a:r>
              <a:rPr lang="uk-UA" sz="2000" b="1" dirty="0">
                <a:solidFill>
                  <a:srgbClr val="FF9900"/>
                </a:solidFill>
              </a:rPr>
              <a:t>ВЕЛИЧЕЗНИЙ ПОТЕНЦІАЛ ДЛЯ ІНДУСТРІАЛІЗАЦІЇ КРАЇНИ ВІДКРИВАЛО ВИКОРИСТАННЯ ДАРМОВОЇ РОБОЧОЇ СИЛИ – УВ</a:t>
            </a:r>
            <a:r>
              <a:rPr lang="en-US" sz="2000" b="1" dirty="0">
                <a:solidFill>
                  <a:srgbClr val="FF9900"/>
                </a:solidFill>
              </a:rPr>
              <a:t>’</a:t>
            </a:r>
            <a:r>
              <a:rPr lang="uk-UA" sz="2000" b="1" dirty="0">
                <a:solidFill>
                  <a:srgbClr val="FF9900"/>
                </a:solidFill>
              </a:rPr>
              <a:t>ЯЗНЕНИХ</a:t>
            </a:r>
            <a:endParaRPr lang="ru-RU" sz="2000" b="1" dirty="0">
              <a:solidFill>
                <a:srgbClr val="FF9900"/>
              </a:solidFill>
            </a:endParaRPr>
          </a:p>
        </p:txBody>
      </p:sp>
      <p:pic>
        <p:nvPicPr>
          <p:cNvPr id="88074" name="solovki.avi">
            <a:hlinkClick r:id="" action="ppaction://media"/>
          </p:cNvPr>
          <p:cNvPicPr>
            <a:picLocks noGrp="1" noRot="1" noChangeAspect="1" noChangeArrowheads="1"/>
          </p:cNvPicPr>
          <p:nvPr>
            <p:ph idx="1"/>
            <a:videoFile r:link="rId1"/>
          </p:nvPr>
        </p:nvPicPr>
        <p:blipFill>
          <a:blip r:embed="rId4"/>
          <a:srcRect/>
          <a:stretch>
            <a:fillRect/>
          </a:stretch>
        </p:blipFill>
        <p:spPr>
          <a:xfrm>
            <a:off x="1619250" y="1635125"/>
            <a:ext cx="5976938" cy="44831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0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8074"/>
                                        </p:tgtEl>
                                      </p:cBhvr>
                                    </p:cmd>
                                  </p:childTnLst>
                                </p:cTn>
                              </p:par>
                            </p:childTnLst>
                          </p:cTn>
                        </p:par>
                      </p:childTnLst>
                    </p:cTn>
                  </p:par>
                </p:childTnLst>
              </p:cTn>
              <p:nextCondLst>
                <p:cond evt="onClick" delay="0">
                  <p:tgtEl>
                    <p:spTgt spid="88074"/>
                  </p:tgtEl>
                </p:cond>
              </p:nextCondLst>
            </p:seq>
            <p:video>
              <p:cMediaNode>
                <p:cTn id="7" fill="hold" display="0">
                  <p:stCondLst>
                    <p:cond delay="indefinite"/>
                  </p:stCondLst>
                  <p:endCondLst>
                    <p:cond evt="onNext" delay="0">
                      <p:tgtEl>
                        <p:sldTgt/>
                      </p:tgtEl>
                    </p:cond>
                    <p:cond evt="onPrev" delay="0">
                      <p:tgtEl>
                        <p:sldTgt/>
                      </p:tgtEl>
                    </p:cond>
                  </p:endCondLst>
                </p:cTn>
                <p:tgtEl>
                  <p:spTgt spid="8807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uk-UA" sz="2000" b="1" dirty="0">
                <a:solidFill>
                  <a:srgbClr val="FF9900"/>
                </a:solidFill>
              </a:rPr>
              <a:t>НАРОЩУВАННЯ КЛАСОВОЇ БОРОТЬБИ В УМОВАХ ІНДУСТРІАЛІЗАЦІЇ КРАЇНИ</a:t>
            </a:r>
            <a:endParaRPr lang="ru-RU" sz="2000" b="1" dirty="0">
              <a:solidFill>
                <a:srgbClr val="FF9900"/>
              </a:solidFill>
            </a:endParaRPr>
          </a:p>
        </p:txBody>
      </p:sp>
      <p:sp>
        <p:nvSpPr>
          <p:cNvPr id="90115" name="Rectangle 3"/>
          <p:cNvSpPr>
            <a:spLocks noGrp="1" noRot="1" noChangeArrowheads="1"/>
          </p:cNvSpPr>
          <p:nvPr>
            <p:ph type="body" sz="half" idx="1"/>
          </p:nvPr>
        </p:nvSpPr>
        <p:spPr>
          <a:xfrm>
            <a:off x="252413" y="1600200"/>
            <a:ext cx="8591550" cy="2908300"/>
          </a:xfrm>
        </p:spPr>
        <p:txBody>
          <a:bodyPr/>
          <a:lstStyle/>
          <a:p>
            <a:pPr marL="0" indent="265113" algn="just">
              <a:lnSpc>
                <a:spcPct val="90000"/>
              </a:lnSpc>
              <a:buFont typeface="Batang" pitchFamily="18" charset="-127"/>
              <a:buNone/>
            </a:pPr>
            <a:r>
              <a:rPr lang="uk-UA" sz="1600">
                <a:solidFill>
                  <a:srgbClr val="00CCFF"/>
                </a:solidFill>
              </a:rPr>
              <a:t>Звичайно, нашу політику ніяк не можна вважати політикою розпалювання класової боротьби. Чому? Тому, що розпалювання класової боротьби веде до громадянської війни. Тому, що, якщо ми стоїмо біля стерна влади, оскільки ми зміцнили цю владу і командні висоти зосереджені в руках робочого класу, ми не зацікавлені в тому, щоб класова боротьба набувала форм громадянської війни.</a:t>
            </a:r>
          </a:p>
          <a:p>
            <a:pPr marL="0" indent="265113" algn="just">
              <a:lnSpc>
                <a:spcPct val="90000"/>
              </a:lnSpc>
              <a:buFont typeface="Batang" pitchFamily="18" charset="-127"/>
              <a:buNone/>
            </a:pPr>
            <a:r>
              <a:rPr lang="uk-UA" sz="1600">
                <a:solidFill>
                  <a:srgbClr val="00CCFF"/>
                </a:solidFill>
              </a:rPr>
              <a:t>Але </a:t>
            </a:r>
            <a:r>
              <a:rPr lang="uk-UA" sz="1600" u="sng">
                <a:solidFill>
                  <a:srgbClr val="00CCFF"/>
                </a:solidFill>
              </a:rPr>
              <a:t>це зовсім не означає, що тим самим  класова боротьба скасована, або що вона, ця сама класова боротьба, не загострюватиметься.</a:t>
            </a:r>
            <a:r>
              <a:rPr lang="uk-UA" sz="1600">
                <a:solidFill>
                  <a:srgbClr val="00CCFF"/>
                </a:solidFill>
              </a:rPr>
              <a:t> Це тим більше не означає, що класова боротьба не є нібито вирішальною силою нашого просування вперед. Ні, не означає.</a:t>
            </a:r>
            <a:r>
              <a:rPr lang="ru-RU" sz="1600">
                <a:solidFill>
                  <a:srgbClr val="00CCFF"/>
                </a:solidFill>
              </a:rPr>
              <a:t> </a:t>
            </a:r>
          </a:p>
          <a:p>
            <a:pPr marL="0" indent="265113" algn="r">
              <a:lnSpc>
                <a:spcPct val="90000"/>
              </a:lnSpc>
              <a:buFont typeface="Batang" pitchFamily="18" charset="-127"/>
              <a:buNone/>
            </a:pPr>
            <a:r>
              <a:rPr lang="uk-UA" sz="1200"/>
              <a:t>Й. СТАЛІН</a:t>
            </a:r>
            <a:endParaRPr lang="en-US" sz="1200"/>
          </a:p>
          <a:p>
            <a:pPr marL="0" indent="265113" algn="r">
              <a:lnSpc>
                <a:spcPct val="90000"/>
              </a:lnSpc>
              <a:buFont typeface="Batang" pitchFamily="18" charset="-127"/>
              <a:buNone/>
            </a:pPr>
            <a:endParaRPr lang="uk-UA" sz="1000"/>
          </a:p>
          <a:p>
            <a:pPr marL="0" indent="265113" algn="r">
              <a:lnSpc>
                <a:spcPct val="90000"/>
              </a:lnSpc>
              <a:buFont typeface="Batang" pitchFamily="18" charset="-127"/>
              <a:buNone/>
            </a:pPr>
            <a:r>
              <a:rPr lang="uk-UA" sz="1000"/>
              <a:t>Промова на пленумі ЦК ВКП(б) “Про індустріалізацію та хлібну проблему”</a:t>
            </a:r>
          </a:p>
          <a:p>
            <a:pPr marL="0" indent="265113" algn="r">
              <a:lnSpc>
                <a:spcPct val="90000"/>
              </a:lnSpc>
              <a:buFont typeface="Batang" pitchFamily="18" charset="-127"/>
              <a:buNone/>
            </a:pPr>
            <a:r>
              <a:rPr lang="uk-UA" sz="1000"/>
              <a:t>від 9 червня 1928 року</a:t>
            </a:r>
            <a:endParaRPr lang="ru-RU" sz="1600"/>
          </a:p>
        </p:txBody>
      </p:sp>
      <p:pic>
        <p:nvPicPr>
          <p:cNvPr id="90118" name="Picture 6" descr="Под знаменем Ленина-Сталина вперед, к победе коммунизма"/>
          <p:cNvPicPr>
            <a:picLocks noGrp="1" noChangeAspect="1" noChangeArrowheads="1"/>
          </p:cNvPicPr>
          <p:nvPr>
            <p:ph sz="half" idx="2"/>
          </p:nvPr>
        </p:nvPicPr>
        <p:blipFill>
          <a:blip r:embed="rId3"/>
          <a:srcRect/>
          <a:stretch>
            <a:fillRect/>
          </a:stretch>
        </p:blipFill>
        <p:spPr>
          <a:xfrm>
            <a:off x="323528" y="3789040"/>
            <a:ext cx="2088232" cy="2871319"/>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rrowheads="1"/>
          </p:cNvSpPr>
          <p:nvPr>
            <p:ph type="title" sz="quarter"/>
          </p:nvPr>
        </p:nvSpPr>
        <p:spPr>
          <a:xfrm>
            <a:off x="107950" y="228600"/>
            <a:ext cx="8928100" cy="679450"/>
          </a:xfrm>
        </p:spPr>
        <p:txBody>
          <a:bodyPr/>
          <a:lstStyle/>
          <a:p>
            <a:r>
              <a:rPr lang="uk-UA" sz="2000" b="1" dirty="0">
                <a:solidFill>
                  <a:srgbClr val="FF9900"/>
                </a:solidFill>
              </a:rPr>
              <a:t>АГІТКИ-ЗАКЛИКИ ДО ПИЛЬНОСТІ У ВИЯВЛЕННІ ШКІДНИКІВ, ЩО ПІДРИВАЮТЬ РОЗВИТОК ЕКОНОМІКИ</a:t>
            </a:r>
            <a:endParaRPr lang="ru-RU" sz="2000" b="1" dirty="0">
              <a:solidFill>
                <a:srgbClr val="FF9900"/>
              </a:solidFill>
            </a:endParaRPr>
          </a:p>
        </p:txBody>
      </p:sp>
      <p:pic>
        <p:nvPicPr>
          <p:cNvPr id="91146" name="Picture 10" descr="POSTER13"/>
          <p:cNvPicPr>
            <a:picLocks noGrp="1" noChangeAspect="1" noChangeArrowheads="1"/>
          </p:cNvPicPr>
          <p:nvPr>
            <p:ph sz="quarter" idx="2"/>
          </p:nvPr>
        </p:nvPicPr>
        <p:blipFill>
          <a:blip r:embed="rId3"/>
          <a:srcRect/>
          <a:stretch>
            <a:fillRect/>
          </a:stretch>
        </p:blipFill>
        <p:spPr>
          <a:xfrm>
            <a:off x="179512" y="1052736"/>
            <a:ext cx="2555875" cy="3671888"/>
          </a:xfrm>
          <a:noFill/>
          <a:ln/>
        </p:spPr>
      </p:pic>
      <p:pic>
        <p:nvPicPr>
          <p:cNvPr id="91148" name="Picture 12" descr="USSR0029"/>
          <p:cNvPicPr>
            <a:picLocks noGrp="1" noChangeAspect="1" noChangeArrowheads="1"/>
          </p:cNvPicPr>
          <p:nvPr>
            <p:ph sz="quarter" idx="4"/>
          </p:nvPr>
        </p:nvPicPr>
        <p:blipFill>
          <a:blip r:embed="rId4"/>
          <a:srcRect/>
          <a:stretch>
            <a:fillRect/>
          </a:stretch>
        </p:blipFill>
        <p:spPr>
          <a:xfrm>
            <a:off x="6227763" y="908050"/>
            <a:ext cx="2622550" cy="3606800"/>
          </a:xfrm>
          <a:noFill/>
          <a:ln/>
        </p:spPr>
      </p:pic>
      <p:pic>
        <p:nvPicPr>
          <p:cNvPr id="91151" name="Picture 15" descr="USSR0031"/>
          <p:cNvPicPr>
            <a:picLocks noGrp="1" noChangeAspect="1" noChangeArrowheads="1"/>
          </p:cNvPicPr>
          <p:nvPr>
            <p:ph sz="quarter" idx="1"/>
          </p:nvPr>
        </p:nvPicPr>
        <p:blipFill>
          <a:blip r:embed="rId5"/>
          <a:srcRect/>
          <a:stretch>
            <a:fillRect/>
          </a:stretch>
        </p:blipFill>
        <p:spPr>
          <a:xfrm>
            <a:off x="5294313" y="3213100"/>
            <a:ext cx="2120900" cy="3325813"/>
          </a:xfrm>
          <a:noFill/>
          <a:ln/>
        </p:spPr>
      </p:pic>
      <p:pic>
        <p:nvPicPr>
          <p:cNvPr id="91152" name="Picture 16" descr="USSR0032"/>
          <p:cNvPicPr>
            <a:picLocks noGrp="1" noChangeAspect="1" noChangeArrowheads="1"/>
          </p:cNvPicPr>
          <p:nvPr>
            <p:ph sz="quarter" idx="3"/>
          </p:nvPr>
        </p:nvPicPr>
        <p:blipFill>
          <a:blip r:embed="rId6"/>
          <a:srcRect/>
          <a:stretch>
            <a:fillRect/>
          </a:stretch>
        </p:blipFill>
        <p:spPr>
          <a:xfrm rot="670551">
            <a:off x="1905048" y="2509778"/>
            <a:ext cx="2790825" cy="3960813"/>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Rot="1" noChangeArrowheads="1"/>
          </p:cNvSpPr>
          <p:nvPr>
            <p:ph type="title"/>
          </p:nvPr>
        </p:nvSpPr>
        <p:spPr>
          <a:xfrm>
            <a:off x="303213" y="228600"/>
            <a:ext cx="8540750" cy="823913"/>
          </a:xfrm>
        </p:spPr>
        <p:txBody>
          <a:bodyPr/>
          <a:lstStyle/>
          <a:p>
            <a:r>
              <a:rPr lang="uk-UA" sz="2000" b="1" dirty="0">
                <a:solidFill>
                  <a:srgbClr val="FF9900"/>
                </a:solidFill>
              </a:rPr>
              <a:t>ОДНИМ З НАЙГУЧНІШИХ ПРОЦЕСІВ КІНЦЯ 20-х РОКІВ СТАЄ ШАХТИНСЬКА СПРАВА</a:t>
            </a:r>
            <a:endParaRPr lang="ru-RU" sz="2000" b="1" dirty="0">
              <a:solidFill>
                <a:srgbClr val="FF9900"/>
              </a:solidFill>
            </a:endParaRPr>
          </a:p>
        </p:txBody>
      </p:sp>
      <p:pic>
        <p:nvPicPr>
          <p:cNvPr id="93194" name="Shaht.avi">
            <a:hlinkClick r:id="" action="ppaction://media"/>
          </p:cNvPr>
          <p:cNvPicPr>
            <a:picLocks noGrp="1" noRot="1" noChangeAspect="1" noChangeArrowheads="1"/>
          </p:cNvPicPr>
          <p:nvPr>
            <p:ph sz="half" idx="1"/>
            <a:videoFile r:link="rId1"/>
          </p:nvPr>
        </p:nvPicPr>
        <p:blipFill>
          <a:blip r:embed="rId4"/>
          <a:srcRect/>
          <a:stretch>
            <a:fillRect/>
          </a:stretch>
        </p:blipFill>
        <p:spPr>
          <a:xfrm>
            <a:off x="179388" y="1052513"/>
            <a:ext cx="5184775" cy="3890962"/>
          </a:xfrm>
        </p:spPr>
      </p:pic>
      <p:sp>
        <p:nvSpPr>
          <p:cNvPr id="93195" name="Rectangle 11"/>
          <p:cNvSpPr>
            <a:spLocks noGrp="1" noRot="1" noChangeArrowheads="1"/>
          </p:cNvSpPr>
          <p:nvPr>
            <p:ph type="body" sz="half" idx="2"/>
          </p:nvPr>
        </p:nvSpPr>
        <p:spPr>
          <a:xfrm>
            <a:off x="107950" y="5013325"/>
            <a:ext cx="5256213" cy="1728788"/>
          </a:xfrm>
        </p:spPr>
        <p:txBody>
          <a:bodyPr/>
          <a:lstStyle/>
          <a:p>
            <a:pPr marL="0" indent="0" algn="ctr">
              <a:buFont typeface="Batang" pitchFamily="18" charset="-127"/>
              <a:buNone/>
            </a:pPr>
            <a:r>
              <a:rPr lang="uk-UA" sz="1400" b="1" dirty="0"/>
              <a:t>Інженери та техніки Донецького вугільного басейну </a:t>
            </a:r>
            <a:r>
              <a:rPr lang="uk-UA" sz="1400" b="1" dirty="0" err="1"/>
              <a:t>звинувачувалися</a:t>
            </a:r>
            <a:r>
              <a:rPr lang="uk-UA" sz="1400" b="1" dirty="0"/>
              <a:t>:</a:t>
            </a:r>
          </a:p>
          <a:p>
            <a:pPr marL="0" indent="0">
              <a:buFont typeface="Batang" pitchFamily="18" charset="-127"/>
              <a:buNone/>
            </a:pPr>
            <a:endParaRPr lang="uk-UA" sz="1000" dirty="0"/>
          </a:p>
          <a:p>
            <a:pPr marL="0" indent="0"/>
            <a:r>
              <a:rPr lang="uk-UA" sz="1200" dirty="0"/>
              <a:t> в свідомому шкідництві через організацію вибухів на шахтах;</a:t>
            </a:r>
          </a:p>
          <a:p>
            <a:pPr marL="0" indent="0"/>
            <a:r>
              <a:rPr lang="uk-UA" sz="1200" dirty="0"/>
              <a:t> в злочинних </a:t>
            </a:r>
            <a:r>
              <a:rPr lang="uk-UA" sz="1200" dirty="0" err="1"/>
              <a:t>зв</a:t>
            </a:r>
            <a:r>
              <a:rPr lang="en-US" sz="1200" dirty="0"/>
              <a:t>’</a:t>
            </a:r>
            <a:r>
              <a:rPr lang="uk-UA" sz="1200" dirty="0" err="1"/>
              <a:t>язках</a:t>
            </a:r>
            <a:r>
              <a:rPr lang="uk-UA" sz="1200" dirty="0"/>
              <a:t> з колишніми власниками шахт;</a:t>
            </a:r>
          </a:p>
          <a:p>
            <a:pPr marL="0" indent="0"/>
            <a:r>
              <a:rPr lang="uk-UA" sz="1200" dirty="0"/>
              <a:t> в закупівлі непотрібного імпортного обладнання та марнотратстві;</a:t>
            </a:r>
          </a:p>
          <a:p>
            <a:pPr marL="0" indent="0"/>
            <a:r>
              <a:rPr lang="uk-UA" sz="1200" dirty="0"/>
              <a:t> в порушенні техніки безпеки та КЗПП.</a:t>
            </a:r>
          </a:p>
        </p:txBody>
      </p:sp>
      <p:sp>
        <p:nvSpPr>
          <p:cNvPr id="93196" name="Rectangle 12"/>
          <p:cNvSpPr>
            <a:spLocks noChangeArrowheads="1"/>
          </p:cNvSpPr>
          <p:nvPr/>
        </p:nvSpPr>
        <p:spPr bwMode="auto">
          <a:xfrm>
            <a:off x="5580063" y="1484313"/>
            <a:ext cx="3311525" cy="1674812"/>
          </a:xfrm>
          <a:prstGeom prst="rect">
            <a:avLst/>
          </a:prstGeom>
          <a:noFill/>
          <a:ln w="9525">
            <a:noFill/>
            <a:miter lim="800000"/>
            <a:headEnd/>
            <a:tailEnd/>
          </a:ln>
          <a:effectLst/>
        </p:spPr>
        <p:txBody>
          <a:bodyPr>
            <a:spAutoFit/>
          </a:bodyPr>
          <a:lstStyle/>
          <a:p>
            <a:pPr algn="just"/>
            <a:r>
              <a:rPr lang="uk-UA" sz="1200" dirty="0">
                <a:solidFill>
                  <a:srgbClr val="00CCFF"/>
                </a:solidFill>
                <a:effectLst>
                  <a:outerShdw blurRad="38100" dist="38100" dir="2700000" algn="tl">
                    <a:srgbClr val="000000"/>
                  </a:outerShdw>
                </a:effectLst>
              </a:rPr>
              <a:t>“</a:t>
            </a:r>
            <a:r>
              <a:rPr lang="uk-UA" sz="1200" dirty="0" err="1">
                <a:solidFill>
                  <a:srgbClr val="00CCFF"/>
                </a:solidFill>
                <a:effectLst>
                  <a:outerShdw blurRad="38100" dist="38100" dir="2700000" algn="tl">
                    <a:srgbClr val="000000"/>
                  </a:outerShdw>
                </a:effectLst>
              </a:rPr>
              <a:t>Шахтинці</a:t>
            </a:r>
            <a:r>
              <a:rPr lang="uk-UA" sz="1200" dirty="0">
                <a:solidFill>
                  <a:srgbClr val="00CCFF"/>
                </a:solidFill>
                <a:effectLst>
                  <a:outerShdw blurRad="38100" dist="38100" dir="2700000" algn="tl">
                    <a:srgbClr val="000000"/>
                  </a:outerShdw>
                </a:effectLst>
              </a:rPr>
              <a:t>” сидять тепер в усіх галузях нашої промисловості. Багатьох з них виловлено, але далеко не всіх виловлено. Шкідництво буржуазної інтелігенції є однією з найнебезпечніших форм опору проти соціалізму, що розвивається.</a:t>
            </a:r>
          </a:p>
          <a:p>
            <a:pPr algn="just"/>
            <a:endParaRPr lang="uk-UA" sz="1200" dirty="0">
              <a:solidFill>
                <a:srgbClr val="00CCFF"/>
              </a:solidFill>
              <a:effectLst>
                <a:outerShdw blurRad="38100" dist="38100" dir="2700000" algn="tl">
                  <a:srgbClr val="000000"/>
                </a:outerShdw>
              </a:effectLst>
            </a:endParaRPr>
          </a:p>
          <a:p>
            <a:pPr algn="r"/>
            <a:r>
              <a:rPr lang="uk-UA" sz="1000" dirty="0">
                <a:solidFill>
                  <a:srgbClr val="00CCFF"/>
                </a:solidFill>
                <a:effectLst>
                  <a:outerShdw blurRad="38100" dist="38100" dir="2700000" algn="tl">
                    <a:srgbClr val="000000"/>
                  </a:outerShdw>
                </a:effectLst>
              </a:rPr>
              <a:t>Й.Сталін</a:t>
            </a:r>
          </a:p>
          <a:p>
            <a:pPr algn="r"/>
            <a:r>
              <a:rPr lang="uk-UA" sz="1000" dirty="0">
                <a:solidFill>
                  <a:srgbClr val="00CCFF"/>
                </a:solidFill>
                <a:effectLst>
                  <a:outerShdw blurRad="38100" dist="38100" dir="2700000" algn="tl">
                    <a:srgbClr val="000000"/>
                  </a:outerShdw>
                </a:effectLst>
              </a:rPr>
              <a:t>квітень 1929 року</a:t>
            </a:r>
            <a:endParaRPr lang="ru-RU" sz="1000" dirty="0">
              <a:solidFill>
                <a:srgbClr val="00CCFF"/>
              </a:solidFill>
              <a:effectLst>
                <a:outerShdw blurRad="38100" dist="38100" dir="2700000" algn="tl">
                  <a:srgbClr val="000000"/>
                </a:outerShdw>
              </a:effectLst>
            </a:endParaRPr>
          </a:p>
        </p:txBody>
      </p:sp>
      <p:sp>
        <p:nvSpPr>
          <p:cNvPr id="93197" name="Rectangle 13"/>
          <p:cNvSpPr>
            <a:spLocks noChangeArrowheads="1"/>
          </p:cNvSpPr>
          <p:nvPr/>
        </p:nvSpPr>
        <p:spPr bwMode="auto">
          <a:xfrm>
            <a:off x="5508625" y="4149725"/>
            <a:ext cx="3527425" cy="1643063"/>
          </a:xfrm>
          <a:prstGeom prst="rect">
            <a:avLst/>
          </a:prstGeom>
          <a:noFill/>
          <a:ln w="9525">
            <a:noFill/>
            <a:miter lim="800000"/>
            <a:headEnd/>
            <a:tailEnd/>
          </a:ln>
          <a:effectLst/>
        </p:spPr>
        <p:txBody>
          <a:bodyPr>
            <a:spAutoFit/>
          </a:bodyPr>
          <a:lstStyle/>
          <a:p>
            <a:pPr algn="ctr"/>
            <a:r>
              <a:rPr lang="uk-UA" sz="1400" b="1">
                <a:effectLst>
                  <a:outerShdw blurRad="38100" dist="38100" dir="2700000" algn="tl">
                    <a:srgbClr val="000000"/>
                  </a:outerShdw>
                </a:effectLst>
              </a:rPr>
              <a:t>Аналогічними до шахтинської справи стають:</a:t>
            </a:r>
          </a:p>
          <a:p>
            <a:pPr algn="just"/>
            <a:endParaRPr lang="uk-UA" sz="1400" b="1">
              <a:effectLst>
                <a:outerShdw blurRad="38100" dist="38100" dir="2700000" algn="tl">
                  <a:srgbClr val="000000"/>
                </a:outerShdw>
              </a:effectLst>
            </a:endParaRPr>
          </a:p>
          <a:p>
            <a:pPr algn="just">
              <a:buFontTx/>
              <a:buChar char="•"/>
            </a:pPr>
            <a:r>
              <a:rPr lang="uk-UA" sz="1200">
                <a:effectLst>
                  <a:outerShdw blurRad="38100" dist="38100" dir="2700000" algn="tl">
                    <a:srgbClr val="000000"/>
                  </a:outerShdw>
                </a:effectLst>
              </a:rPr>
              <a:t> справа “харківського центра” шкідників;</a:t>
            </a:r>
          </a:p>
          <a:p>
            <a:pPr algn="just">
              <a:buFontTx/>
              <a:buChar char="•"/>
            </a:pPr>
            <a:r>
              <a:rPr lang="uk-UA" sz="1200">
                <a:effectLst>
                  <a:outerShdw blurRad="38100" dist="38100" dir="2700000" algn="tl">
                    <a:srgbClr val="000000"/>
                  </a:outerShdw>
                </a:effectLst>
              </a:rPr>
              <a:t> справа “московського центра” шкідників;</a:t>
            </a:r>
          </a:p>
          <a:p>
            <a:pPr algn="just">
              <a:buFontTx/>
              <a:buChar char="•"/>
            </a:pPr>
            <a:r>
              <a:rPr lang="uk-UA" sz="1200">
                <a:effectLst>
                  <a:outerShdw blurRad="38100" dist="38100" dir="2700000" algn="tl">
                    <a:srgbClr val="000000"/>
                  </a:outerShdw>
                </a:effectLst>
              </a:rPr>
              <a:t> справа СВУ;</a:t>
            </a:r>
          </a:p>
          <a:p>
            <a:pPr algn="just">
              <a:buFontTx/>
              <a:buChar char="•"/>
            </a:pPr>
            <a:r>
              <a:rPr lang="uk-UA" sz="1200">
                <a:effectLst>
                  <a:outerShdw blurRad="38100" dist="38100" dir="2700000" algn="tl">
                    <a:srgbClr val="000000"/>
                  </a:outerShdw>
                </a:effectLst>
              </a:rPr>
              <a:t> справа “Трудової селянської партії”</a:t>
            </a:r>
          </a:p>
          <a:p>
            <a:pPr algn="just"/>
            <a:endParaRPr lang="ru-RU" sz="12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1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3194"/>
                                        </p:tgtEl>
                                      </p:cBhvr>
                                    </p:cmd>
                                  </p:childTnLst>
                                </p:cTn>
                              </p:par>
                            </p:childTnLst>
                          </p:cTn>
                        </p:par>
                      </p:childTnLst>
                    </p:cTn>
                  </p:par>
                </p:childTnLst>
              </p:cTn>
              <p:nextCondLst>
                <p:cond evt="onClick" delay="0">
                  <p:tgtEl>
                    <p:spTgt spid="93194"/>
                  </p:tgtEl>
                </p:cond>
              </p:nextCondLst>
            </p:seq>
            <p:video>
              <p:cMediaNode>
                <p:cTn id="7" fill="hold" display="0">
                  <p:stCondLst>
                    <p:cond delay="indefinite"/>
                  </p:stCondLst>
                  <p:endCondLst>
                    <p:cond evt="onNext" delay="0">
                      <p:tgtEl>
                        <p:sldTgt/>
                      </p:tgtEl>
                    </p:cond>
                    <p:cond evt="onPrev" delay="0">
                      <p:tgtEl>
                        <p:sldTgt/>
                      </p:tgtEl>
                    </p:cond>
                  </p:endCondLst>
                </p:cTn>
                <p:tgtEl>
                  <p:spTgt spid="9319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uk-UA" sz="2000" b="1" dirty="0">
                <a:solidFill>
                  <a:srgbClr val="FF9900"/>
                </a:solidFill>
              </a:rPr>
              <a:t>ЛИСТОПАД 1930 РОКУ</a:t>
            </a:r>
            <a:endParaRPr lang="ru-RU" sz="2000" b="1" dirty="0">
              <a:solidFill>
                <a:srgbClr val="FF9900"/>
              </a:solidFill>
            </a:endParaRPr>
          </a:p>
        </p:txBody>
      </p:sp>
      <p:sp>
        <p:nvSpPr>
          <p:cNvPr id="105475" name="Rectangle 3"/>
          <p:cNvSpPr>
            <a:spLocks noGrp="1" noRot="1" noChangeArrowheads="1"/>
          </p:cNvSpPr>
          <p:nvPr>
            <p:ph type="body" idx="1"/>
          </p:nvPr>
        </p:nvSpPr>
        <p:spPr/>
        <p:txBody>
          <a:bodyPr/>
          <a:lstStyle/>
          <a:p>
            <a:pPr algn="ctr">
              <a:lnSpc>
                <a:spcPct val="90000"/>
              </a:lnSpc>
              <a:buFont typeface="Batang" pitchFamily="18" charset="-127"/>
              <a:buNone/>
            </a:pPr>
            <a:r>
              <a:rPr lang="uk-UA" dirty="0"/>
              <a:t>В газеті “Правда” з</a:t>
            </a:r>
            <a:r>
              <a:rPr lang="en-US" dirty="0"/>
              <a:t>’</a:t>
            </a:r>
            <a:r>
              <a:rPr lang="uk-UA" dirty="0"/>
              <a:t>являється стаття </a:t>
            </a:r>
          </a:p>
          <a:p>
            <a:pPr algn="ctr">
              <a:lnSpc>
                <a:spcPct val="90000"/>
              </a:lnSpc>
              <a:buFont typeface="Batang" pitchFamily="18" charset="-127"/>
              <a:buNone/>
            </a:pPr>
            <a:endParaRPr lang="uk-UA" dirty="0"/>
          </a:p>
          <a:p>
            <a:pPr algn="ctr">
              <a:lnSpc>
                <a:spcPct val="90000"/>
              </a:lnSpc>
              <a:buFont typeface="Batang" pitchFamily="18" charset="-127"/>
              <a:buNone/>
            </a:pPr>
            <a:r>
              <a:rPr lang="uk-UA" dirty="0"/>
              <a:t>Й.Сталіна “РІК ВЕЛИКОГО ПЕРЕЛОМУ”.</a:t>
            </a:r>
          </a:p>
          <a:p>
            <a:pPr algn="ctr">
              <a:lnSpc>
                <a:spcPct val="90000"/>
              </a:lnSpc>
              <a:buFont typeface="Batang" pitchFamily="18" charset="-127"/>
              <a:buNone/>
            </a:pPr>
            <a:endParaRPr lang="uk-UA" dirty="0"/>
          </a:p>
          <a:p>
            <a:pPr algn="ctr">
              <a:lnSpc>
                <a:spcPct val="90000"/>
              </a:lnSpc>
              <a:buFont typeface="Batang" pitchFamily="18" charset="-127"/>
              <a:buNone/>
            </a:pPr>
            <a:endParaRPr lang="uk-UA" dirty="0"/>
          </a:p>
          <a:p>
            <a:pPr algn="ctr">
              <a:lnSpc>
                <a:spcPct val="90000"/>
              </a:lnSpc>
              <a:buFont typeface="Batang" pitchFamily="18" charset="-127"/>
              <a:buNone/>
            </a:pPr>
            <a:r>
              <a:rPr lang="uk-UA" sz="5400" dirty="0">
                <a:solidFill>
                  <a:srgbClr val="FF3300"/>
                </a:solidFill>
              </a:rPr>
              <a:t>Початок форсованої індустріалізації.</a:t>
            </a:r>
            <a:endParaRPr lang="ru-RU" sz="5400" dirty="0">
              <a:solidFill>
                <a:srgbClr val="FF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340768"/>
            <a:ext cx="8208912" cy="1107996"/>
          </a:xfrm>
          <a:prstGeom prst="rect">
            <a:avLst/>
          </a:prstGeom>
        </p:spPr>
        <p:txBody>
          <a:bodyPr wrap="square">
            <a:spAutoFit/>
          </a:bodyPr>
          <a:lstStyle/>
          <a:p>
            <a:r>
              <a:rPr lang="uk-UA" sz="6600" b="1" dirty="0" smtClean="0">
                <a:ln w="11430"/>
                <a:solidFill>
                  <a:srgbClr val="FFC000"/>
                </a:solidFill>
                <a:effectLst>
                  <a:outerShdw blurRad="80000" dist="40000" dir="5040000" algn="tl">
                    <a:srgbClr val="000000">
                      <a:alpha val="30000"/>
                    </a:srgbClr>
                  </a:outerShdw>
                </a:effectLst>
              </a:rPr>
              <a:t>ДЯКУЮ </a:t>
            </a:r>
            <a:r>
              <a:rPr lang="uk-UA" sz="6600" b="1" dirty="0">
                <a:ln w="11430"/>
                <a:solidFill>
                  <a:srgbClr val="FFC000"/>
                </a:solidFill>
                <a:effectLst>
                  <a:outerShdw blurRad="80000" dist="40000" dir="5040000" algn="tl">
                    <a:srgbClr val="000000">
                      <a:alpha val="30000"/>
                    </a:srgbClr>
                  </a:outerShdw>
                </a:effectLst>
              </a:rPr>
              <a:t>ЗА УВАГУ!</a:t>
            </a:r>
            <a:endParaRPr lang="uk-UA" sz="6600" b="1" dirty="0">
              <a:ln w="11430"/>
              <a:solidFill>
                <a:srgbClr val="FFC000"/>
              </a:solidFill>
              <a:effectLst>
                <a:outerShdw blurRad="80000" dist="40000" dir="5040000" algn="tl">
                  <a:srgbClr val="000000">
                    <a:alpha val="30000"/>
                  </a:srgbClr>
                </a:outerShdw>
              </a:effectLst>
            </a:endParaRPr>
          </a:p>
        </p:txBody>
      </p:sp>
      <p:sp>
        <p:nvSpPr>
          <p:cNvPr id="5" name="Прямоугольник 4"/>
          <p:cNvSpPr/>
          <p:nvPr/>
        </p:nvSpPr>
        <p:spPr>
          <a:xfrm>
            <a:off x="5160814" y="4821113"/>
            <a:ext cx="3623357" cy="1728192"/>
          </a:xfrm>
          <a:prstGeom prst="rect">
            <a:avLst/>
          </a:prstGeom>
          <a:solidFill>
            <a:schemeClr val="accent1">
              <a:lumMod val="25000"/>
            </a:schemeClr>
          </a:solidFill>
          <a:ln w="57150"/>
        </p:spPr>
        <p:style>
          <a:lnRef idx="0">
            <a:schemeClr val="accent2"/>
          </a:lnRef>
          <a:fillRef idx="3">
            <a:schemeClr val="accent2"/>
          </a:fillRef>
          <a:effectRef idx="3">
            <a:schemeClr val="accent2"/>
          </a:effectRef>
          <a:fontRef idx="minor">
            <a:schemeClr val="lt1"/>
          </a:fontRef>
        </p:style>
        <p:txBody>
          <a:bodyPr anchor="ctr"/>
          <a:lstStyle/>
          <a:p>
            <a:pPr>
              <a:defRPr/>
            </a:pPr>
            <a:endParaRPr lang="ru-RU" sz="2000" b="1" i="1" dirty="0" smtClean="0"/>
          </a:p>
          <a:p>
            <a:pPr>
              <a:defRPr/>
            </a:pPr>
            <a:r>
              <a:rPr lang="ru-RU" sz="2000" b="1" i="1" dirty="0" err="1" smtClean="0"/>
              <a:t>Презентацію</a:t>
            </a:r>
            <a:r>
              <a:rPr lang="ru-RU" sz="2000" b="1" i="1" dirty="0" smtClean="0"/>
              <a:t> </a:t>
            </a:r>
            <a:r>
              <a:rPr lang="ru-RU" sz="2000" b="1" i="1" dirty="0" err="1" smtClean="0"/>
              <a:t>готувала</a:t>
            </a:r>
            <a:r>
              <a:rPr lang="ru-RU" sz="2000" b="1" i="1" dirty="0" smtClean="0"/>
              <a:t>:</a:t>
            </a:r>
            <a:br>
              <a:rPr lang="ru-RU" sz="2000" b="1" i="1" dirty="0" smtClean="0"/>
            </a:br>
            <a:r>
              <a:rPr lang="ru-RU" sz="2000" dirty="0" err="1" smtClean="0"/>
              <a:t>учениця</a:t>
            </a:r>
            <a:r>
              <a:rPr lang="ru-RU" sz="2000" dirty="0" smtClean="0"/>
              <a:t> 10 – Е </a:t>
            </a:r>
            <a:r>
              <a:rPr lang="ru-RU" sz="2000" dirty="0" err="1" smtClean="0"/>
              <a:t>класу</a:t>
            </a:r>
            <a:r>
              <a:rPr lang="ru-RU" sz="2000" dirty="0" smtClean="0"/>
              <a:t/>
            </a:r>
            <a:br>
              <a:rPr lang="ru-RU" sz="2000" dirty="0" smtClean="0"/>
            </a:br>
            <a:r>
              <a:rPr lang="ru-RU" sz="2000" dirty="0" err="1" smtClean="0"/>
              <a:t>Кіровогрдського</a:t>
            </a:r>
            <a:r>
              <a:rPr lang="ru-RU" sz="2000" dirty="0" smtClean="0"/>
              <a:t> НВО №8</a:t>
            </a:r>
            <a:r>
              <a:rPr lang="ru-RU" sz="2000" dirty="0"/>
              <a:t/>
            </a:r>
            <a:br>
              <a:rPr lang="ru-RU" sz="2000" dirty="0"/>
            </a:br>
            <a:r>
              <a:rPr lang="ru-RU" sz="2000" dirty="0" err="1"/>
              <a:t>Подколзіна</a:t>
            </a:r>
            <a:r>
              <a:rPr lang="ru-RU" sz="2000" dirty="0"/>
              <a:t> </a:t>
            </a:r>
            <a:r>
              <a:rPr lang="ru-RU" sz="2000" dirty="0" smtClean="0"/>
              <a:t>Анна</a:t>
            </a:r>
            <a:endParaRPr lang="ru-RU" sz="2000" dirty="0"/>
          </a:p>
          <a:p>
            <a:pPr>
              <a:defRPr/>
            </a:pPr>
            <a:endParaRPr lang="en-US" sz="2000" dirty="0"/>
          </a:p>
        </p:txBody>
      </p:sp>
    </p:spTree>
    <p:extLst>
      <p:ext uri="{BB962C8B-B14F-4D97-AF65-F5344CB8AC3E}">
        <p14:creationId xmlns:p14="http://schemas.microsoft.com/office/powerpoint/2010/main" val="262150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Rot="1" noChangeArrowheads="1"/>
          </p:cNvSpPr>
          <p:nvPr>
            <p:ph type="title"/>
          </p:nvPr>
        </p:nvSpPr>
        <p:spPr>
          <a:xfrm>
            <a:off x="303213" y="228600"/>
            <a:ext cx="8540750" cy="752475"/>
          </a:xfrm>
        </p:spPr>
        <p:txBody>
          <a:bodyPr/>
          <a:lstStyle/>
          <a:p>
            <a:r>
              <a:rPr lang="uk-UA" sz="5400" b="1">
                <a:solidFill>
                  <a:srgbClr val="FF9900"/>
                </a:solidFill>
                <a:latin typeface="Bodoni MT Black" pitchFamily="18" charset="0"/>
              </a:rPr>
              <a:t>ІНДУСТРІАЛІЗАЦІЯ</a:t>
            </a:r>
            <a:endParaRPr lang="ru-RU" sz="5400" b="1">
              <a:solidFill>
                <a:srgbClr val="FF9900"/>
              </a:solidFill>
              <a:latin typeface="Bodoni MT Black" pitchFamily="18" charset="0"/>
            </a:endParaRPr>
          </a:p>
        </p:txBody>
      </p:sp>
      <p:sp>
        <p:nvSpPr>
          <p:cNvPr id="64518" name="Rectangle 6"/>
          <p:cNvSpPr>
            <a:spLocks noGrp="1" noRot="1" noChangeArrowheads="1"/>
          </p:cNvSpPr>
          <p:nvPr>
            <p:ph type="body" sz="half" idx="2"/>
          </p:nvPr>
        </p:nvSpPr>
        <p:spPr>
          <a:xfrm>
            <a:off x="2773363" y="1196975"/>
            <a:ext cx="6140450" cy="5545138"/>
          </a:xfrm>
        </p:spPr>
        <p:txBody>
          <a:bodyPr/>
          <a:lstStyle/>
          <a:p>
            <a:pPr marL="0" indent="265113" algn="just">
              <a:buFont typeface="Batang" pitchFamily="18" charset="-127"/>
              <a:buNone/>
            </a:pPr>
            <a:r>
              <a:rPr lang="uk-UA" sz="1200">
                <a:solidFill>
                  <a:srgbClr val="00CCFF"/>
                </a:solidFill>
              </a:rPr>
              <a:t>Перш за все, загальне питання про </a:t>
            </a:r>
            <a:r>
              <a:rPr lang="uk-UA" sz="1400" b="1">
                <a:solidFill>
                  <a:srgbClr val="00CCFF"/>
                </a:solidFill>
              </a:rPr>
              <a:t>головні джерела розвитку нашої індустрії</a:t>
            </a:r>
            <a:r>
              <a:rPr lang="uk-UA" sz="1200">
                <a:solidFill>
                  <a:srgbClr val="00CCFF"/>
                </a:solidFill>
              </a:rPr>
              <a:t>, про шляхи забезпечення нинішнього темпу індустріалізації. Питання це є питанням першорядної ваги.</a:t>
            </a:r>
          </a:p>
          <a:p>
            <a:pPr marL="0" indent="265113" algn="just">
              <a:buFont typeface="Batang" pitchFamily="18" charset="-127"/>
              <a:buNone/>
            </a:pPr>
            <a:endParaRPr lang="uk-UA" sz="1200">
              <a:solidFill>
                <a:srgbClr val="00CCFF"/>
              </a:solidFill>
            </a:endParaRPr>
          </a:p>
          <a:p>
            <a:pPr marL="0" indent="265113" algn="just">
              <a:buFont typeface="Batang" pitchFamily="18" charset="-127"/>
              <a:buNone/>
            </a:pPr>
            <a:r>
              <a:rPr lang="uk-UA" sz="1200">
                <a:solidFill>
                  <a:srgbClr val="00CCFF"/>
                </a:solidFill>
              </a:rPr>
              <a:t>Я думаю, що головних джерел, що живлять нашу індустрію, є у нас два: по-перше, </a:t>
            </a:r>
            <a:r>
              <a:rPr lang="uk-UA" sz="1200" u="sng">
                <a:solidFill>
                  <a:srgbClr val="00CCFF"/>
                </a:solidFill>
              </a:rPr>
              <a:t>робітничий клас</a:t>
            </a:r>
            <a:r>
              <a:rPr lang="uk-UA" sz="1200">
                <a:solidFill>
                  <a:srgbClr val="00CCFF"/>
                </a:solidFill>
              </a:rPr>
              <a:t> і, по-друге, - </a:t>
            </a:r>
            <a:r>
              <a:rPr lang="uk-UA" sz="1200" u="sng">
                <a:solidFill>
                  <a:srgbClr val="00CCFF"/>
                </a:solidFill>
              </a:rPr>
              <a:t>селянство</a:t>
            </a:r>
            <a:r>
              <a:rPr lang="uk-UA" sz="1200">
                <a:solidFill>
                  <a:srgbClr val="00CCFF"/>
                </a:solidFill>
              </a:rPr>
              <a:t>. </a:t>
            </a:r>
          </a:p>
          <a:p>
            <a:pPr marL="0" indent="265113" algn="just">
              <a:buFont typeface="Batang" pitchFamily="18" charset="-127"/>
              <a:buNone/>
            </a:pPr>
            <a:endParaRPr lang="uk-UA" sz="1200">
              <a:solidFill>
                <a:srgbClr val="00CCFF"/>
              </a:solidFill>
            </a:endParaRPr>
          </a:p>
          <a:p>
            <a:pPr marL="0" indent="265113" algn="just">
              <a:buFont typeface="Batang" pitchFamily="18" charset="-127"/>
              <a:buNone/>
            </a:pPr>
            <a:r>
              <a:rPr lang="uk-UA" sz="1200">
                <a:solidFill>
                  <a:srgbClr val="00CCFF"/>
                </a:solidFill>
              </a:rPr>
              <a:t>У капіталістичних країнах індустріалізація зазвичай відбувалася, головним чином, за рахунок пограбування чужих країн, за рахунок пограбування колоній або переможених країн, або ж за рахунок серйозних кабальних позик ззовні. </a:t>
            </a:r>
          </a:p>
          <a:p>
            <a:pPr marL="0" indent="265113" algn="just">
              <a:buFont typeface="Batang" pitchFamily="18" charset="-127"/>
              <a:buNone/>
            </a:pPr>
            <a:r>
              <a:rPr lang="uk-UA" sz="1200">
                <a:solidFill>
                  <a:srgbClr val="00CCFF"/>
                </a:solidFill>
              </a:rPr>
              <a:t>Ви знаєте, що Англія сотні років збирала капітали зі всіх колоній, зі всіх частин світу і вносила, таким чином, додаткові вкладення до своєї промисловості.</a:t>
            </a:r>
          </a:p>
          <a:p>
            <a:pPr marL="0" indent="265113" algn="just">
              <a:buFont typeface="Batang" pitchFamily="18" charset="-127"/>
              <a:buNone/>
            </a:pPr>
            <a:r>
              <a:rPr lang="uk-UA" sz="1200">
                <a:solidFill>
                  <a:srgbClr val="00CCFF"/>
                </a:solidFill>
              </a:rPr>
              <a:t>Ви знаєте також, що Німеччина розвинула свою індустрію поза іншим, за рахунок п'ятимільярдної контрибуції, узятої з Франції після франко-прусської війни. </a:t>
            </a:r>
          </a:p>
          <a:p>
            <a:pPr marL="0" indent="265113" algn="just">
              <a:buFont typeface="Batang" pitchFamily="18" charset="-127"/>
              <a:buNone/>
            </a:pPr>
            <a:r>
              <a:rPr lang="uk-UA" sz="1200">
                <a:solidFill>
                  <a:srgbClr val="00CCFF"/>
                </a:solidFill>
              </a:rPr>
              <a:t>Наша країна тим, між іншим, і відрізняється від капіталістичних країн, що вона не може, не повинна займатися грабунком колоній і взагалі пограбуванням чужих країн. Отже, цей шлях для нас закритий. </a:t>
            </a:r>
          </a:p>
          <a:p>
            <a:pPr marL="0" indent="265113" algn="just">
              <a:buFont typeface="Batang" pitchFamily="18" charset="-127"/>
              <a:buNone/>
            </a:pPr>
            <a:r>
              <a:rPr lang="uk-UA" sz="1200">
                <a:solidFill>
                  <a:srgbClr val="00CCFF"/>
                </a:solidFill>
              </a:rPr>
              <a:t>Але наша країна також не має і не хоче мати кабальних позик ззовні. Отже, закритий для нас і цей шлях. </a:t>
            </a:r>
          </a:p>
          <a:p>
            <a:pPr marL="0" indent="265113" algn="just">
              <a:buFont typeface="Batang" pitchFamily="18" charset="-127"/>
              <a:buNone/>
            </a:pPr>
            <a:endParaRPr lang="uk-UA" sz="1200">
              <a:solidFill>
                <a:srgbClr val="00CCFF"/>
              </a:solidFill>
            </a:endParaRPr>
          </a:p>
          <a:p>
            <a:pPr marL="0" indent="265113" algn="just">
              <a:buFont typeface="Batang" pitchFamily="18" charset="-127"/>
              <a:buNone/>
            </a:pPr>
            <a:r>
              <a:rPr lang="uk-UA" sz="1200">
                <a:solidFill>
                  <a:srgbClr val="00CCFF"/>
                </a:solidFill>
              </a:rPr>
              <a:t>Що ж залишається у такому разі? Залишається одне: розвивати промисловість, і</a:t>
            </a:r>
            <a:r>
              <a:rPr lang="ru-RU" sz="1200">
                <a:solidFill>
                  <a:srgbClr val="00CCFF"/>
                </a:solidFill>
              </a:rPr>
              <a:t>ндустріалізувати</a:t>
            </a:r>
            <a:r>
              <a:rPr lang="uk-UA" sz="1200">
                <a:solidFill>
                  <a:srgbClr val="00CCFF"/>
                </a:solidFill>
              </a:rPr>
              <a:t> країну за рахунок </a:t>
            </a:r>
            <a:r>
              <a:rPr lang="uk-UA" sz="1400" b="1">
                <a:solidFill>
                  <a:srgbClr val="00CCFF"/>
                </a:solidFill>
              </a:rPr>
              <a:t>внутрішнього накопичення</a:t>
            </a:r>
            <a:r>
              <a:rPr lang="uk-UA" sz="1200">
                <a:solidFill>
                  <a:srgbClr val="00CCFF"/>
                </a:solidFill>
              </a:rPr>
              <a:t>. </a:t>
            </a:r>
          </a:p>
          <a:p>
            <a:pPr marL="0" indent="265113" algn="r">
              <a:buFont typeface="Batang" pitchFamily="18" charset="-127"/>
              <a:buNone/>
            </a:pPr>
            <a:r>
              <a:rPr lang="uk-UA" sz="1200"/>
              <a:t>Й. СТАЛІН</a:t>
            </a:r>
            <a:endParaRPr lang="en-US" sz="1200"/>
          </a:p>
          <a:p>
            <a:pPr marL="0" indent="265113" algn="r">
              <a:buFont typeface="Batang" pitchFamily="18" charset="-127"/>
              <a:buNone/>
            </a:pPr>
            <a:r>
              <a:rPr lang="uk-UA" sz="1200"/>
              <a:t>Промова від 9 червня 1928 року</a:t>
            </a:r>
            <a:endParaRPr lang="ru-RU" sz="1200"/>
          </a:p>
        </p:txBody>
      </p:sp>
      <p:pic>
        <p:nvPicPr>
          <p:cNvPr id="64519" name="Picture 7" descr="63"/>
          <p:cNvPicPr>
            <a:picLocks noGrp="1" noChangeAspect="1" noChangeArrowheads="1"/>
          </p:cNvPicPr>
          <p:nvPr>
            <p:ph sz="half" idx="1"/>
          </p:nvPr>
        </p:nvPicPr>
        <p:blipFill>
          <a:blip r:embed="rId3"/>
          <a:srcRect/>
          <a:stretch>
            <a:fillRect/>
          </a:stretch>
        </p:blipFill>
        <p:spPr>
          <a:xfrm>
            <a:off x="323850" y="1196975"/>
            <a:ext cx="2074863" cy="51847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a:xfrm>
            <a:off x="252413" y="115888"/>
            <a:ext cx="8732837" cy="720725"/>
          </a:xfrm>
        </p:spPr>
        <p:txBody>
          <a:bodyPr/>
          <a:lstStyle/>
          <a:p>
            <a:r>
              <a:rPr lang="uk-UA" sz="2000" b="1">
                <a:solidFill>
                  <a:srgbClr val="FF9900"/>
                </a:solidFill>
              </a:rPr>
              <a:t>ЗОВНІШНЯ ТОРГІВЛЯ СРСР НА ПОЧАТКУ ДОБИ ІНДУСТРІАЛІЗАЦІЇ</a:t>
            </a:r>
            <a:endParaRPr lang="ru-RU" sz="2000" b="1">
              <a:solidFill>
                <a:srgbClr val="FF9900"/>
              </a:solidFill>
            </a:endParaRPr>
          </a:p>
        </p:txBody>
      </p:sp>
      <p:sp>
        <p:nvSpPr>
          <p:cNvPr id="65541" name="Rectangle 5"/>
          <p:cNvSpPr>
            <a:spLocks noGrp="1" noRot="1" noChangeArrowheads="1"/>
          </p:cNvSpPr>
          <p:nvPr>
            <p:ph type="body" sz="half" idx="1"/>
          </p:nvPr>
        </p:nvSpPr>
        <p:spPr>
          <a:xfrm>
            <a:off x="252413" y="1268413"/>
            <a:ext cx="4192587" cy="5118100"/>
          </a:xfrm>
        </p:spPr>
        <p:txBody>
          <a:bodyPr/>
          <a:lstStyle/>
          <a:p>
            <a:pPr marL="0" indent="0">
              <a:lnSpc>
                <a:spcPct val="80000"/>
              </a:lnSpc>
              <a:buFont typeface="Batang" pitchFamily="18" charset="-127"/>
              <a:buNone/>
            </a:pPr>
            <a:r>
              <a:rPr lang="uk-UA" sz="1600"/>
              <a:t>Експорт СРСР дорівнював 564 млн. крб.</a:t>
            </a:r>
          </a:p>
          <a:p>
            <a:pPr marL="0" indent="0">
              <a:lnSpc>
                <a:spcPct val="80000"/>
              </a:lnSpc>
              <a:buFont typeface="Batang" pitchFamily="18" charset="-127"/>
              <a:buNone/>
            </a:pPr>
            <a:r>
              <a:rPr lang="uk-UA" sz="1600"/>
              <a:t>Імпорт СРСР дорівнював 708 млн. крб.</a:t>
            </a:r>
          </a:p>
          <a:p>
            <a:pPr marL="0" indent="0">
              <a:lnSpc>
                <a:spcPct val="80000"/>
              </a:lnSpc>
              <a:buFont typeface="Batang" pitchFamily="18" charset="-127"/>
              <a:buNone/>
            </a:pPr>
            <a:r>
              <a:rPr lang="uk-UA" sz="1600"/>
              <a:t>Від</a:t>
            </a:r>
            <a:r>
              <a:rPr lang="en-US" sz="1600"/>
              <a:t>’</a:t>
            </a:r>
            <a:r>
              <a:rPr lang="uk-UA" sz="1600"/>
              <a:t>ємне сальдо в торгівлі </a:t>
            </a:r>
            <a:r>
              <a:rPr lang="uk-UA" sz="1600">
                <a:solidFill>
                  <a:srgbClr val="FF3300"/>
                </a:solidFill>
              </a:rPr>
              <a:t>144 млн. крб.</a:t>
            </a:r>
          </a:p>
          <a:p>
            <a:pPr marL="0" indent="0">
              <a:lnSpc>
                <a:spcPct val="80000"/>
              </a:lnSpc>
              <a:buFont typeface="Batang" pitchFamily="18" charset="-127"/>
              <a:buNone/>
            </a:pPr>
            <a:endParaRPr lang="uk-UA" sz="1600"/>
          </a:p>
          <a:p>
            <a:pPr marL="0" indent="0">
              <a:lnSpc>
                <a:spcPct val="80000"/>
              </a:lnSpc>
              <a:buFont typeface="Batang" pitchFamily="18" charset="-127"/>
              <a:buNone/>
            </a:pPr>
            <a:endParaRPr lang="uk-UA" sz="1600"/>
          </a:p>
          <a:p>
            <a:pPr marL="0" indent="0">
              <a:lnSpc>
                <a:spcPct val="80000"/>
              </a:lnSpc>
              <a:buFont typeface="Batang" pitchFamily="18" charset="-127"/>
              <a:buNone/>
            </a:pPr>
            <a:endParaRPr lang="uk-UA" sz="1400"/>
          </a:p>
          <a:p>
            <a:pPr marL="0" indent="0" algn="just">
              <a:lnSpc>
                <a:spcPct val="80000"/>
              </a:lnSpc>
              <a:buFont typeface="Batang" pitchFamily="18" charset="-127"/>
              <a:buNone/>
            </a:pPr>
            <a:r>
              <a:rPr lang="uk-UA" sz="1200">
                <a:solidFill>
                  <a:srgbClr val="00CCFF"/>
                </a:solidFill>
                <a:latin typeface="Times New Roman" pitchFamily="18" charset="0"/>
              </a:rPr>
              <a:t>«У нас була директива XIII з'їзду партії про те, щоб партія будь-що домагалася активного торгового балансу. Я повинен визнати, що ми всі, і радянські органи, і Центральний Комітет, допустили тут грубу помилку, не виконавши даної нам директиви. Важко було її виконати, але все-таки можна було б, принаймні, деяке активне сальдо отримати під </a:t>
            </a:r>
            <a:r>
              <a:rPr lang="uk-UA" sz="1200" u="sng">
                <a:solidFill>
                  <a:srgbClr val="00CCFF"/>
                </a:solidFill>
                <a:latin typeface="Times New Roman" pitchFamily="18" charset="0"/>
              </a:rPr>
              <a:t>відповідним тиском»</a:t>
            </a:r>
            <a:r>
              <a:rPr lang="uk-UA" sz="1200">
                <a:solidFill>
                  <a:srgbClr val="00CCFF"/>
                </a:solidFill>
                <a:latin typeface="Times New Roman" pitchFamily="18" charset="0"/>
              </a:rPr>
              <a:t>.</a:t>
            </a:r>
          </a:p>
          <a:p>
            <a:pPr marL="0" indent="0" algn="r">
              <a:lnSpc>
                <a:spcPct val="80000"/>
              </a:lnSpc>
              <a:buFont typeface="Batang" pitchFamily="18" charset="-127"/>
              <a:buNone/>
            </a:pPr>
            <a:r>
              <a:rPr lang="uk-UA" sz="1200">
                <a:latin typeface="Times New Roman" pitchFamily="18" charset="0"/>
              </a:rPr>
              <a:t>Й. СТАЛІН</a:t>
            </a:r>
          </a:p>
          <a:p>
            <a:pPr marL="0" indent="0" algn="just">
              <a:lnSpc>
                <a:spcPct val="80000"/>
              </a:lnSpc>
              <a:spcBef>
                <a:spcPct val="0"/>
              </a:spcBef>
              <a:buFont typeface="Batang" pitchFamily="18" charset="-127"/>
              <a:buNone/>
            </a:pPr>
            <a:endParaRPr lang="uk-UA" sz="1200">
              <a:latin typeface="Times New Roman" pitchFamily="18" charset="0"/>
            </a:endParaRPr>
          </a:p>
          <a:p>
            <a:pPr marL="0" indent="0" algn="ctr">
              <a:lnSpc>
                <a:spcPct val="80000"/>
              </a:lnSpc>
              <a:spcBef>
                <a:spcPct val="0"/>
              </a:spcBef>
              <a:buFont typeface="Batang" pitchFamily="18" charset="-127"/>
              <a:buNone/>
            </a:pPr>
            <a:endParaRPr lang="uk-UA" sz="1800">
              <a:latin typeface="Times New Roman" pitchFamily="18" charset="0"/>
            </a:endParaRPr>
          </a:p>
          <a:p>
            <a:pPr marL="0" indent="0" algn="ctr">
              <a:lnSpc>
                <a:spcPct val="80000"/>
              </a:lnSpc>
              <a:spcBef>
                <a:spcPct val="0"/>
              </a:spcBef>
              <a:buFont typeface="Batang" pitchFamily="18" charset="-127"/>
              <a:buNone/>
            </a:pPr>
            <a:endParaRPr lang="uk-UA" sz="1800">
              <a:latin typeface="Times New Roman" pitchFamily="18" charset="0"/>
            </a:endParaRPr>
          </a:p>
          <a:p>
            <a:pPr marL="0" indent="0" algn="ctr">
              <a:lnSpc>
                <a:spcPct val="80000"/>
              </a:lnSpc>
              <a:spcBef>
                <a:spcPct val="0"/>
              </a:spcBef>
              <a:buFont typeface="Batang" pitchFamily="18" charset="-127"/>
              <a:buNone/>
            </a:pPr>
            <a:r>
              <a:rPr lang="uk-UA" sz="1600">
                <a:latin typeface="Times New Roman" pitchFamily="18" charset="0"/>
              </a:rPr>
              <a:t>СРСР експортує:</a:t>
            </a:r>
          </a:p>
          <a:p>
            <a:pPr marL="0" indent="0" algn="ctr">
              <a:lnSpc>
                <a:spcPct val="80000"/>
              </a:lnSpc>
              <a:spcBef>
                <a:spcPct val="0"/>
              </a:spcBef>
              <a:buFont typeface="Batang" pitchFamily="18" charset="-127"/>
              <a:buNone/>
            </a:pPr>
            <a:endParaRPr lang="uk-UA" sz="1600">
              <a:latin typeface="Times New Roman" pitchFamily="18" charset="0"/>
            </a:endParaRPr>
          </a:p>
          <a:p>
            <a:pPr marL="0" indent="0" algn="just">
              <a:lnSpc>
                <a:spcPct val="80000"/>
              </a:lnSpc>
              <a:spcBef>
                <a:spcPct val="0"/>
              </a:spcBef>
            </a:pPr>
            <a:r>
              <a:rPr lang="uk-UA" sz="1600">
                <a:latin typeface="Times New Roman" pitchFamily="18" charset="0"/>
              </a:rPr>
              <a:t> золото, коштовності, предмети мистецтва;</a:t>
            </a:r>
          </a:p>
          <a:p>
            <a:pPr marL="0" indent="0" algn="just">
              <a:lnSpc>
                <a:spcPct val="80000"/>
              </a:lnSpc>
              <a:spcBef>
                <a:spcPct val="0"/>
              </a:spcBef>
            </a:pPr>
            <a:r>
              <a:rPr lang="uk-UA" sz="1600">
                <a:latin typeface="Times New Roman" pitchFamily="18" charset="0"/>
              </a:rPr>
              <a:t> сировину (ліс, хутро);</a:t>
            </a:r>
          </a:p>
          <a:p>
            <a:pPr marL="0" indent="0" algn="just">
              <a:lnSpc>
                <a:spcPct val="80000"/>
              </a:lnSpc>
              <a:spcBef>
                <a:spcPct val="0"/>
              </a:spcBef>
            </a:pPr>
            <a:r>
              <a:rPr lang="uk-UA" sz="1600">
                <a:latin typeface="Times New Roman" pitchFamily="18" charset="0"/>
              </a:rPr>
              <a:t> широкі перспективи відкриває майбутній експорт зернових культур.</a:t>
            </a:r>
          </a:p>
          <a:p>
            <a:pPr marL="0" indent="0" algn="just">
              <a:lnSpc>
                <a:spcPct val="80000"/>
              </a:lnSpc>
              <a:spcBef>
                <a:spcPct val="0"/>
              </a:spcBef>
              <a:buFont typeface="Batang" pitchFamily="18" charset="-127"/>
              <a:buNone/>
            </a:pPr>
            <a:endParaRPr lang="ru-RU" sz="1400"/>
          </a:p>
        </p:txBody>
      </p:sp>
      <p:graphicFrame>
        <p:nvGraphicFramePr>
          <p:cNvPr id="65542" name="Object 6"/>
          <p:cNvGraphicFramePr>
            <a:graphicFrameLocks noGrp="1" noChangeAspect="1"/>
          </p:cNvGraphicFramePr>
          <p:nvPr>
            <p:ph sz="half" idx="2"/>
          </p:nvPr>
        </p:nvGraphicFramePr>
        <p:xfrm>
          <a:off x="4648200" y="1600200"/>
          <a:ext cx="4195763" cy="4498975"/>
        </p:xfrm>
        <a:graphic>
          <a:graphicData uri="http://schemas.openxmlformats.org/presentationml/2006/ole">
            <mc:AlternateContent xmlns:mc="http://schemas.openxmlformats.org/markup-compatibility/2006">
              <mc:Choice xmlns:v="urn:schemas-microsoft-com:vml" Requires="v">
                <p:oleObj spid="_x0000_s65547" name="Диаграмма" r:id="rId4" imgW="4191179" imgH="4495687" progId="MSGraph.Chart.5">
                  <p:embed followColorScheme="full"/>
                </p:oleObj>
              </mc:Choice>
              <mc:Fallback>
                <p:oleObj name="Диаграмма" r:id="rId4" imgW="4191179" imgH="4495687" progId="MSGraph.Chart.5">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4195763"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Rot="1" noChangeArrowheads="1"/>
          </p:cNvSpPr>
          <p:nvPr>
            <p:ph type="title"/>
          </p:nvPr>
        </p:nvSpPr>
        <p:spPr>
          <a:xfrm>
            <a:off x="303213" y="228600"/>
            <a:ext cx="8540750" cy="608013"/>
          </a:xfrm>
        </p:spPr>
        <p:txBody>
          <a:bodyPr/>
          <a:lstStyle/>
          <a:p>
            <a:r>
              <a:rPr lang="uk-UA" sz="2000" b="1">
                <a:solidFill>
                  <a:srgbClr val="FF9900"/>
                </a:solidFill>
              </a:rPr>
              <a:t>ПОРІВНЯННЯ СТАНУ ЕКОНОМІКИ З 191</a:t>
            </a:r>
            <a:r>
              <a:rPr lang="en-US" sz="2000" b="1">
                <a:solidFill>
                  <a:srgbClr val="FF9900"/>
                </a:solidFill>
              </a:rPr>
              <a:t>3</a:t>
            </a:r>
            <a:r>
              <a:rPr lang="uk-UA" sz="2000" b="1">
                <a:solidFill>
                  <a:srgbClr val="FF9900"/>
                </a:solidFill>
              </a:rPr>
              <a:t> РОКОМ</a:t>
            </a:r>
            <a:endParaRPr lang="ru-RU" sz="2000" b="1">
              <a:solidFill>
                <a:srgbClr val="FF9900"/>
              </a:solidFill>
            </a:endParaRPr>
          </a:p>
        </p:txBody>
      </p:sp>
      <p:graphicFrame>
        <p:nvGraphicFramePr>
          <p:cNvPr id="62469" name="Object 5"/>
          <p:cNvGraphicFramePr>
            <a:graphicFrameLocks noGrp="1" noChangeAspect="1"/>
          </p:cNvGraphicFramePr>
          <p:nvPr>
            <p:ph sz="quarter" idx="1"/>
          </p:nvPr>
        </p:nvGraphicFramePr>
        <p:xfrm>
          <a:off x="252413" y="1573213"/>
          <a:ext cx="4243387" cy="2200275"/>
        </p:xfrm>
        <a:graphic>
          <a:graphicData uri="http://schemas.openxmlformats.org/presentationml/2006/ole">
            <mc:AlternateContent xmlns:mc="http://schemas.openxmlformats.org/markup-compatibility/2006">
              <mc:Choice xmlns:v="urn:schemas-microsoft-com:vml" Requires="v">
                <p:oleObj spid="_x0000_s62479" name="Диаграмма" r:id="rId4" imgW="4191179" imgH="2171802" progId="MSGraph.Chart.5">
                  <p:embed followColorScheme="full"/>
                </p:oleObj>
              </mc:Choice>
              <mc:Fallback>
                <p:oleObj name="Диаграмма" r:id="rId4" imgW="4191179" imgH="2171802" progId="MSGraph.Chart.5">
                  <p:embed followColorScheme="full"/>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573213"/>
                        <a:ext cx="4243387"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0" name="Object 6"/>
          <p:cNvGraphicFramePr>
            <a:graphicFrameLocks noGrp="1" noChangeAspect="1"/>
          </p:cNvGraphicFramePr>
          <p:nvPr>
            <p:ph sz="quarter" idx="2"/>
          </p:nvPr>
        </p:nvGraphicFramePr>
        <p:xfrm>
          <a:off x="303213" y="3925888"/>
          <a:ext cx="4192587" cy="2173287"/>
        </p:xfrm>
        <a:graphic>
          <a:graphicData uri="http://schemas.openxmlformats.org/presentationml/2006/ole">
            <mc:AlternateContent xmlns:mc="http://schemas.openxmlformats.org/markup-compatibility/2006">
              <mc:Choice xmlns:v="urn:schemas-microsoft-com:vml" Requires="v">
                <p:oleObj spid="_x0000_s62480" name="Диаграмма" r:id="rId6" imgW="4191179" imgH="2171802" progId="MSGraph.Chart.5">
                  <p:embed followColorScheme="full"/>
                </p:oleObj>
              </mc:Choice>
              <mc:Fallback>
                <p:oleObj name="Диаграмма" r:id="rId6" imgW="4191179" imgH="2171802" progId="MSGraph.Chart.5">
                  <p:embed followColorScheme="full"/>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13" y="3925888"/>
                        <a:ext cx="4192587" cy="217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1" name="Rectangle 7"/>
          <p:cNvSpPr>
            <a:spLocks noGrp="1" noRot="1" noChangeArrowheads="1"/>
          </p:cNvSpPr>
          <p:nvPr>
            <p:ph type="body" sz="half" idx="3"/>
          </p:nvPr>
        </p:nvSpPr>
        <p:spPr>
          <a:xfrm>
            <a:off x="4648200" y="1600200"/>
            <a:ext cx="4387850" cy="4498975"/>
          </a:xfrm>
          <a:noFill/>
        </p:spPr>
        <p:txBody>
          <a:bodyPr/>
          <a:lstStyle/>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r>
              <a:rPr lang="uk-UA" sz="2000" dirty="0">
                <a:solidFill>
                  <a:srgbClr val="FFFFFF"/>
                </a:solidFill>
              </a:rPr>
              <a:t>Продукція сільського господарства</a:t>
            </a:r>
          </a:p>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endParaRPr lang="uk-UA" sz="2000" dirty="0"/>
          </a:p>
          <a:p>
            <a:pPr>
              <a:buFont typeface="Batang" pitchFamily="18" charset="-127"/>
              <a:buNone/>
            </a:pPr>
            <a:r>
              <a:rPr lang="uk-UA" sz="2000" dirty="0">
                <a:solidFill>
                  <a:srgbClr val="FFFFFF"/>
                </a:solidFill>
              </a:rPr>
              <a:t>Продукція промисловості</a:t>
            </a:r>
          </a:p>
          <a:p>
            <a:pPr>
              <a:buFont typeface="Batang" pitchFamily="18" charset="-127"/>
              <a:buNone/>
            </a:pPr>
            <a:endParaRPr lang="uk-UA" sz="2000" dirty="0"/>
          </a:p>
          <a:p>
            <a:pPr algn="ctr">
              <a:buFont typeface="Batang" pitchFamily="18" charset="-127"/>
              <a:buNone/>
            </a:pPr>
            <a:r>
              <a:rPr lang="uk-UA" sz="1200" dirty="0"/>
              <a:t>* Дані озвучив Й.В. Сталін на </a:t>
            </a:r>
            <a:r>
              <a:rPr lang="en-US" sz="1200" dirty="0"/>
              <a:t>XIV</a:t>
            </a:r>
            <a:r>
              <a:rPr lang="uk-UA" sz="1200" dirty="0"/>
              <a:t> з</a:t>
            </a:r>
            <a:r>
              <a:rPr lang="en-US" sz="1200" dirty="0"/>
              <a:t>’</a:t>
            </a:r>
            <a:r>
              <a:rPr lang="uk-UA" sz="1200" dirty="0"/>
              <a:t>їзді ВКП(б)</a:t>
            </a:r>
          </a:p>
          <a:p>
            <a:pPr algn="ctr">
              <a:buFont typeface="Batang" pitchFamily="18" charset="-127"/>
              <a:buNone/>
            </a:pPr>
            <a:r>
              <a:rPr lang="uk-UA" sz="1200" dirty="0"/>
              <a:t>18-31 грудня 1925 року</a:t>
            </a:r>
            <a:endParaRPr lang="ru-RU"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p:nvPr>
        </p:nvSpPr>
        <p:spPr>
          <a:xfrm>
            <a:off x="303213" y="228600"/>
            <a:ext cx="8540750" cy="608013"/>
          </a:xfrm>
        </p:spPr>
        <p:txBody>
          <a:bodyPr/>
          <a:lstStyle/>
          <a:p>
            <a:r>
              <a:rPr lang="uk-UA" sz="2000" b="1">
                <a:solidFill>
                  <a:srgbClr val="FF9900"/>
                </a:solidFill>
              </a:rPr>
              <a:t>БАЗОВІ СТРУКТУРНІ ПРОБЛЕМИ ІНДУСТРІАЛІЗАЦІЇ</a:t>
            </a:r>
            <a:endParaRPr lang="ru-RU" sz="2000" b="1">
              <a:solidFill>
                <a:srgbClr val="FF9900"/>
              </a:solidFill>
            </a:endParaRPr>
          </a:p>
        </p:txBody>
      </p:sp>
      <p:grpSp>
        <p:nvGrpSpPr>
          <p:cNvPr id="2" name="SmartArt Placeholder 66594"/>
          <p:cNvGrpSpPr>
            <a:grpSpLocks/>
          </p:cNvGrpSpPr>
          <p:nvPr/>
        </p:nvGrpSpPr>
        <p:grpSpPr bwMode="auto">
          <a:xfrm>
            <a:off x="395288" y="1557338"/>
            <a:ext cx="8496300" cy="4879975"/>
            <a:chOff x="182" y="991"/>
            <a:chExt cx="2880" cy="1152"/>
          </a:xfrm>
        </p:grpSpPr>
        <p:cxnSp>
          <p:nvCxnSpPr>
            <p:cNvPr id="66606" name="_s66606"/>
            <p:cNvCxnSpPr>
              <a:cxnSpLocks noChangeShapeType="1"/>
              <a:stCxn id="8" idx="0"/>
              <a:endCxn id="5" idx="2"/>
            </p:cNvCxnSpPr>
            <p:nvPr/>
          </p:nvCxnSpPr>
          <p:spPr bwMode="auto">
            <a:xfrm rot="5400000" flipH="1">
              <a:off x="1802" y="1531"/>
              <a:ext cx="144" cy="504"/>
            </a:xfrm>
            <a:prstGeom prst="bentConnector3">
              <a:avLst>
                <a:gd name="adj1" fmla="val 18699"/>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66604" name="_s66604"/>
            <p:cNvCxnSpPr>
              <a:cxnSpLocks noChangeShapeType="1"/>
              <a:stCxn id="7" idx="0"/>
              <a:endCxn id="5" idx="2"/>
            </p:cNvCxnSpPr>
            <p:nvPr/>
          </p:nvCxnSpPr>
          <p:spPr bwMode="auto">
            <a:xfrm rot="16200000">
              <a:off x="1298" y="1531"/>
              <a:ext cx="144" cy="504"/>
            </a:xfrm>
            <a:prstGeom prst="bentConnector3">
              <a:avLst>
                <a:gd name="adj1" fmla="val 18699"/>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66602" name="_s66602"/>
            <p:cNvCxnSpPr>
              <a:cxnSpLocks noChangeShapeType="1"/>
              <a:stCxn id="6" idx="0"/>
              <a:endCxn id="3" idx="2"/>
            </p:cNvCxnSpPr>
            <p:nvPr/>
          </p:nvCxnSpPr>
          <p:spPr bwMode="auto">
            <a:xfrm rot="5400000" flipH="1">
              <a:off x="2054" y="847"/>
              <a:ext cx="144" cy="1008"/>
            </a:xfrm>
            <a:prstGeom prst="bentConnector3">
              <a:avLst>
                <a:gd name="adj1" fmla="val 187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66601" name="_s66601"/>
            <p:cNvCxnSpPr>
              <a:cxnSpLocks noChangeShapeType="1"/>
              <a:stCxn id="5" idx="0"/>
              <a:endCxn id="3" idx="2"/>
            </p:cNvCxnSpPr>
            <p:nvPr/>
          </p:nvCxnSpPr>
          <p:spPr bwMode="auto">
            <a:xfrm rot="16200000">
              <a:off x="1551" y="1350"/>
              <a:ext cx="144" cy="1"/>
            </a:xfrm>
            <a:prstGeom prst="straightConnector1">
              <a:avLst/>
            </a:prstGeom>
            <a:noFill/>
            <a:ln w="28575">
              <a:solidFill>
                <a:srgbClr val="540000"/>
              </a:solidFill>
              <a:round/>
              <a:headEnd/>
              <a:tailEnd/>
            </a:ln>
            <a:extLst>
              <a:ext uri="{909E8E84-426E-40DD-AFC4-6F175D3DCCD1}">
                <a14:hiddenFill xmlns:a14="http://schemas.microsoft.com/office/drawing/2010/main">
                  <a:noFill/>
                </a14:hiddenFill>
              </a:ext>
            </a:extLst>
          </p:spPr>
        </p:cxnSp>
        <p:cxnSp>
          <p:nvCxnSpPr>
            <p:cNvPr id="66600" name="_s66600"/>
            <p:cNvCxnSpPr>
              <a:cxnSpLocks noChangeShapeType="1"/>
              <a:stCxn id="4" idx="0"/>
              <a:endCxn id="3" idx="2"/>
            </p:cNvCxnSpPr>
            <p:nvPr/>
          </p:nvCxnSpPr>
          <p:spPr bwMode="auto">
            <a:xfrm rot="16200000">
              <a:off x="1046" y="847"/>
              <a:ext cx="144" cy="1008"/>
            </a:xfrm>
            <a:prstGeom prst="bentConnector3">
              <a:avLst>
                <a:gd name="adj1" fmla="val 187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3" name="_s66596"/>
            <p:cNvSpPr>
              <a:spLocks noChangeArrowheads="1"/>
            </p:cNvSpPr>
            <p:nvPr/>
          </p:nvSpPr>
          <p:spPr bwMode="auto">
            <a:xfrm>
              <a:off x="1190" y="991"/>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smtClean="0">
                  <a:ln>
                    <a:noFill/>
                  </a:ln>
                  <a:solidFill>
                    <a:srgbClr val="0000FF"/>
                  </a:solidFill>
                  <a:effectLst/>
                  <a:latin typeface="Tahoma" pitchFamily="34" charset="0"/>
                  <a:cs typeface="Arial" charset="0"/>
                </a:rPr>
                <a:t>ПРОБЛЕМИ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smtClean="0">
                  <a:ln>
                    <a:noFill/>
                  </a:ln>
                  <a:solidFill>
                    <a:srgbClr val="0000FF"/>
                  </a:solidFill>
                  <a:effectLst/>
                  <a:latin typeface="Tahoma" pitchFamily="34" charset="0"/>
                  <a:cs typeface="Arial" charset="0"/>
                </a:rPr>
                <a:t>ІНДУСТРІАЛІЗАЦІЇ</a:t>
              </a:r>
              <a:endParaRPr kumimoji="0" lang="ru-RU" altLang="uk-UA" sz="2000" b="1" i="0" u="none" strike="noStrike" cap="none" normalizeH="0" baseline="0" smtClean="0">
                <a:ln>
                  <a:noFill/>
                </a:ln>
                <a:solidFill>
                  <a:srgbClr val="0000FF"/>
                </a:solidFill>
                <a:effectLst/>
                <a:latin typeface="Tahoma" pitchFamily="34" charset="0"/>
                <a:cs typeface="Arial" charset="0"/>
              </a:endParaRPr>
            </a:p>
          </p:txBody>
        </p:sp>
        <p:sp>
          <p:nvSpPr>
            <p:cNvPr id="4" name="_s66597"/>
            <p:cNvSpPr>
              <a:spLocks noChangeArrowheads="1"/>
            </p:cNvSpPr>
            <p:nvPr/>
          </p:nvSpPr>
          <p:spPr bwMode="auto">
            <a:xfrm>
              <a:off x="182" y="142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900" b="1" i="0" u="none" strike="noStrike" cap="none" normalizeH="0" baseline="0" smtClean="0">
                  <a:ln>
                    <a:noFill/>
                  </a:ln>
                  <a:solidFill>
                    <a:srgbClr val="000000"/>
                  </a:solidFill>
                  <a:effectLst/>
                  <a:latin typeface="Tahoma" pitchFamily="34" charset="0"/>
                  <a:cs typeface="Arial" charset="0"/>
                </a:rPr>
                <a:t>МАТЕРІАЛЬНА БАЗА</a:t>
              </a:r>
              <a:endParaRPr kumimoji="0" lang="ru-RU" altLang="uk-UA" sz="1900" b="1" i="0" u="none" strike="noStrike" cap="none" normalizeH="0" baseline="0" smtClean="0">
                <a:ln>
                  <a:noFill/>
                </a:ln>
                <a:solidFill>
                  <a:srgbClr val="000000"/>
                </a:solidFill>
                <a:effectLst/>
                <a:latin typeface="Tahoma" pitchFamily="34" charset="0"/>
                <a:cs typeface="Arial" charset="0"/>
              </a:endParaRPr>
            </a:p>
          </p:txBody>
        </p:sp>
        <p:sp>
          <p:nvSpPr>
            <p:cNvPr id="5" name="_s66598"/>
            <p:cNvSpPr>
              <a:spLocks noChangeArrowheads="1"/>
            </p:cNvSpPr>
            <p:nvPr/>
          </p:nvSpPr>
          <p:spPr bwMode="auto">
            <a:xfrm>
              <a:off x="1190" y="142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900" b="1" i="0" u="none" strike="noStrike" cap="none" normalizeH="0" baseline="0" smtClean="0">
                  <a:ln>
                    <a:noFill/>
                  </a:ln>
                  <a:solidFill>
                    <a:srgbClr val="000000"/>
                  </a:solidFill>
                  <a:effectLst/>
                  <a:latin typeface="Tahoma" pitchFamily="34" charset="0"/>
                  <a:cs typeface="Arial" charset="0"/>
                </a:rPr>
                <a:t>ТРУДОВІ РЕСУРСИ</a:t>
              </a:r>
              <a:endParaRPr kumimoji="0" lang="ru-RU" altLang="uk-UA" sz="1900" b="1" i="0" u="none" strike="noStrike" cap="none" normalizeH="0" baseline="0" smtClean="0">
                <a:ln>
                  <a:noFill/>
                </a:ln>
                <a:solidFill>
                  <a:srgbClr val="000000"/>
                </a:solidFill>
                <a:effectLst/>
                <a:latin typeface="Tahoma" pitchFamily="34" charset="0"/>
                <a:cs typeface="Arial" charset="0"/>
              </a:endParaRPr>
            </a:p>
          </p:txBody>
        </p:sp>
        <p:sp>
          <p:nvSpPr>
            <p:cNvPr id="6" name="_s66599"/>
            <p:cNvSpPr>
              <a:spLocks noChangeArrowheads="1"/>
            </p:cNvSpPr>
            <p:nvPr/>
          </p:nvSpPr>
          <p:spPr bwMode="auto">
            <a:xfrm>
              <a:off x="2198" y="142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900" b="1" i="0" u="none" strike="noStrike" cap="none" normalizeH="0" baseline="0" smtClean="0">
                  <a:ln>
                    <a:noFill/>
                  </a:ln>
                  <a:solidFill>
                    <a:srgbClr val="000000"/>
                  </a:solidFill>
                  <a:effectLst/>
                  <a:latin typeface="Tahoma" pitchFamily="34" charset="0"/>
                  <a:cs typeface="Arial" charset="0"/>
                </a:rPr>
                <a:t>ТЕХНОЛОГІЇ</a:t>
              </a:r>
              <a:endParaRPr kumimoji="0" lang="ru-RU" altLang="uk-UA" sz="1900" b="1" i="0" u="none" strike="noStrike" cap="none" normalizeH="0" baseline="0" smtClean="0">
                <a:ln>
                  <a:noFill/>
                </a:ln>
                <a:solidFill>
                  <a:srgbClr val="000000"/>
                </a:solidFill>
                <a:effectLst/>
                <a:latin typeface="Tahoma" pitchFamily="34" charset="0"/>
                <a:cs typeface="Arial" charset="0"/>
              </a:endParaRPr>
            </a:p>
          </p:txBody>
        </p:sp>
        <p:sp>
          <p:nvSpPr>
            <p:cNvPr id="7" name="_s66603"/>
            <p:cNvSpPr>
              <a:spLocks noChangeArrowheads="1"/>
            </p:cNvSpPr>
            <p:nvPr/>
          </p:nvSpPr>
          <p:spPr bwMode="auto">
            <a:xfrm>
              <a:off x="686" y="1855"/>
              <a:ext cx="864" cy="288"/>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smtClean="0">
                  <a:ln>
                    <a:noFill/>
                  </a:ln>
                  <a:solidFill>
                    <a:srgbClr val="000000"/>
                  </a:solidFill>
                  <a:effectLst/>
                  <a:latin typeface="Tahoma" pitchFamily="34" charset="0"/>
                  <a:cs typeface="Arial" charset="0"/>
                </a:rPr>
                <a:t>КВАЛІФІКОВАНІ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smtClean="0">
                  <a:ln>
                    <a:noFill/>
                  </a:ln>
                  <a:solidFill>
                    <a:srgbClr val="000000"/>
                  </a:solidFill>
                  <a:effectLst/>
                  <a:latin typeface="Tahoma" pitchFamily="34" charset="0"/>
                  <a:cs typeface="Arial" charset="0"/>
                </a:rPr>
                <a:t>ІНЖЕНЕРНІ КАДРИ</a:t>
              </a:r>
              <a:endParaRPr kumimoji="0" lang="ru-RU" altLang="uk-UA" sz="1200" b="1" i="0" u="none" strike="noStrike" cap="none" normalizeH="0" baseline="0" smtClean="0">
                <a:ln>
                  <a:noFill/>
                </a:ln>
                <a:solidFill>
                  <a:srgbClr val="000000"/>
                </a:solidFill>
                <a:effectLst/>
                <a:latin typeface="Tahoma" pitchFamily="34" charset="0"/>
                <a:cs typeface="Arial" charset="0"/>
              </a:endParaRPr>
            </a:p>
          </p:txBody>
        </p:sp>
        <p:sp>
          <p:nvSpPr>
            <p:cNvPr id="8" name="_s66605"/>
            <p:cNvSpPr>
              <a:spLocks noChangeArrowheads="1"/>
            </p:cNvSpPr>
            <p:nvPr/>
          </p:nvSpPr>
          <p:spPr bwMode="auto">
            <a:xfrm>
              <a:off x="1694" y="1855"/>
              <a:ext cx="864" cy="288"/>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smtClean="0">
                  <a:ln>
                    <a:noFill/>
                  </a:ln>
                  <a:solidFill>
                    <a:srgbClr val="000000"/>
                  </a:solidFill>
                  <a:effectLst/>
                  <a:latin typeface="Tahoma" pitchFamily="34" charset="0"/>
                  <a:cs typeface="Arial" charset="0"/>
                </a:rPr>
                <a:t>РОБОЧА СИЛА</a:t>
              </a:r>
              <a:endParaRPr kumimoji="0" lang="ru-RU" altLang="uk-UA" sz="1200" b="1" i="0" u="none" strike="noStrike" cap="none" normalizeH="0" baseline="0" smtClean="0">
                <a:ln>
                  <a:noFill/>
                </a:ln>
                <a:solidFill>
                  <a:srgbClr val="000000"/>
                </a:solidFill>
                <a:effectLst/>
                <a:latin typeface="Tahoma" pitchFamily="34" charset="0"/>
                <a:cs typeface="Aria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Rectangle 7"/>
          <p:cNvSpPr>
            <a:spLocks noGrp="1" noRot="1" noChangeArrowheads="1"/>
          </p:cNvSpPr>
          <p:nvPr>
            <p:ph type="title"/>
          </p:nvPr>
        </p:nvSpPr>
        <p:spPr>
          <a:xfrm>
            <a:off x="303213" y="228600"/>
            <a:ext cx="8540750" cy="823913"/>
          </a:xfrm>
        </p:spPr>
        <p:txBody>
          <a:bodyPr/>
          <a:lstStyle/>
          <a:p>
            <a:r>
              <a:rPr lang="uk-UA" sz="2000" b="1">
                <a:solidFill>
                  <a:srgbClr val="FF9900"/>
                </a:solidFill>
              </a:rPr>
              <a:t>НАПРЯМКИ ПОШУКУ МАТЕРІАЛЬНИХ РЕСУРСІВ ДЛЯ ПРОВЕДЕННЯ ІНДУСТРІАЛІЗАЦІЇ</a:t>
            </a:r>
            <a:endParaRPr lang="ru-RU" sz="2000" b="1">
              <a:solidFill>
                <a:srgbClr val="FF9900"/>
              </a:solidFill>
            </a:endParaRPr>
          </a:p>
        </p:txBody>
      </p:sp>
      <p:sp>
        <p:nvSpPr>
          <p:cNvPr id="99338" name="Rectangle 10"/>
          <p:cNvSpPr>
            <a:spLocks noGrp="1" noRot="1" noChangeArrowheads="1"/>
          </p:cNvSpPr>
          <p:nvPr>
            <p:ph type="body" sz="half" idx="3"/>
          </p:nvPr>
        </p:nvSpPr>
        <p:spPr>
          <a:xfrm>
            <a:off x="3563938" y="1628775"/>
            <a:ext cx="5472112" cy="4686300"/>
          </a:xfrm>
        </p:spPr>
        <p:txBody>
          <a:bodyPr/>
          <a:lstStyle/>
          <a:p>
            <a:pPr algn="just"/>
            <a:r>
              <a:rPr lang="uk-UA" sz="1400"/>
              <a:t>“Ножиці цін” – заниження ціни на сільськогосподарську продукцію; </a:t>
            </a:r>
          </a:p>
          <a:p>
            <a:pPr algn="just">
              <a:buFont typeface="Batang" pitchFamily="18" charset="-127"/>
              <a:buNone/>
            </a:pPr>
            <a:endParaRPr lang="uk-UA" sz="1400"/>
          </a:p>
          <a:p>
            <a:pPr algn="just"/>
            <a:r>
              <a:rPr lang="uk-UA" sz="1400"/>
              <a:t>Випуск внутрішніх позик та їх примусове розповсюдження </a:t>
            </a:r>
            <a:r>
              <a:rPr lang="uk-UA" sz="1200"/>
              <a:t>(1927-29 рр. було випущено 3 позики індустріалізації</a:t>
            </a:r>
            <a:r>
              <a:rPr lang="uk-UA" sz="1400"/>
              <a:t>);</a:t>
            </a:r>
          </a:p>
          <a:p>
            <a:pPr algn="just">
              <a:buFont typeface="Batang" pitchFamily="18" charset="-127"/>
              <a:buNone/>
            </a:pPr>
            <a:endParaRPr lang="uk-UA" sz="1400"/>
          </a:p>
          <a:p>
            <a:pPr algn="just"/>
            <a:r>
              <a:rPr lang="uk-UA" sz="1400"/>
              <a:t>Впровадження “надзвичайних заходів” під час хлібозаготівельних кампаній 1928, 1929 і подальших років.</a:t>
            </a:r>
          </a:p>
          <a:p>
            <a:pPr algn="just">
              <a:buFont typeface="Batang" pitchFamily="18" charset="-127"/>
              <a:buNone/>
            </a:pPr>
            <a:endParaRPr lang="uk-UA" sz="1400"/>
          </a:p>
          <a:p>
            <a:pPr algn="just"/>
            <a:r>
              <a:rPr lang="uk-UA" sz="1400"/>
              <a:t>Монополізація державного капіталу в легкій промисловості та торгівлі з швидким скороченням приватного та акціонерного капіталу;</a:t>
            </a:r>
          </a:p>
          <a:p>
            <a:pPr algn="just">
              <a:buFont typeface="Batang" pitchFamily="18" charset="-127"/>
              <a:buNone/>
            </a:pPr>
            <a:endParaRPr lang="uk-UA" sz="1400"/>
          </a:p>
          <a:p>
            <a:pPr algn="just"/>
            <a:r>
              <a:rPr lang="uk-UA" sz="1400"/>
              <a:t>Нарощування інфляції та збезцінення внутрішньої грошової одиниці </a:t>
            </a:r>
            <a:r>
              <a:rPr lang="uk-UA" sz="1200"/>
              <a:t>(в роки першої п</a:t>
            </a:r>
            <a:r>
              <a:rPr lang="en-US" sz="1200"/>
              <a:t>’</a:t>
            </a:r>
            <a:r>
              <a:rPr lang="uk-UA" sz="1200"/>
              <a:t>ятирічки інфляційне покриття державних потреб становило 4 млрд. крб.);</a:t>
            </a:r>
          </a:p>
          <a:p>
            <a:pPr algn="just">
              <a:buFont typeface="Batang" pitchFamily="18" charset="-127"/>
              <a:buNone/>
            </a:pPr>
            <a:endParaRPr lang="uk-UA" sz="1400"/>
          </a:p>
          <a:p>
            <a:pPr algn="just"/>
            <a:r>
              <a:rPr lang="uk-UA" sz="1400"/>
              <a:t>Нарощування продажу горілчаних виробів</a:t>
            </a:r>
            <a:endParaRPr lang="ru-RU" sz="1200"/>
          </a:p>
        </p:txBody>
      </p:sp>
      <p:pic>
        <p:nvPicPr>
          <p:cNvPr id="99339" name="Picture 11" descr="RussiaP197-3Chervontsa-1924-donatedos_f"/>
          <p:cNvPicPr>
            <a:picLocks noGrp="1" noChangeAspect="1" noChangeArrowheads="1"/>
          </p:cNvPicPr>
          <p:nvPr>
            <p:ph sz="quarter" idx="1"/>
          </p:nvPr>
        </p:nvPicPr>
        <p:blipFill>
          <a:blip r:embed="rId3"/>
          <a:srcRect/>
          <a:stretch>
            <a:fillRect/>
          </a:stretch>
        </p:blipFill>
        <p:spPr>
          <a:xfrm>
            <a:off x="323850" y="1196975"/>
            <a:ext cx="3097213" cy="1790700"/>
          </a:xfrm>
          <a:noFill/>
          <a:ln/>
        </p:spPr>
      </p:pic>
      <p:pic>
        <p:nvPicPr>
          <p:cNvPr id="99340" name="Picture 12" descr="RussiaP200-5Chervontsev-1928-donatedos_f"/>
          <p:cNvPicPr>
            <a:picLocks noGrp="1" noChangeAspect="1" noChangeArrowheads="1"/>
          </p:cNvPicPr>
          <p:nvPr>
            <p:ph sz="quarter" idx="2"/>
          </p:nvPr>
        </p:nvPicPr>
        <p:blipFill>
          <a:blip r:embed="rId4"/>
          <a:srcRect/>
          <a:stretch>
            <a:fillRect/>
          </a:stretch>
        </p:blipFill>
        <p:spPr>
          <a:xfrm>
            <a:off x="0" y="4684713"/>
            <a:ext cx="3636963" cy="2098675"/>
          </a:xfrm>
          <a:noFill/>
          <a:ln/>
        </p:spPr>
      </p:pic>
      <p:pic>
        <p:nvPicPr>
          <p:cNvPr id="99342" name="Picture 14" descr="RussiaP198-2Chervonets-1926-donatedoy_f"/>
          <p:cNvPicPr>
            <a:picLocks noChangeAspect="1" noChangeArrowheads="1"/>
          </p:cNvPicPr>
          <p:nvPr/>
        </p:nvPicPr>
        <p:blipFill>
          <a:blip r:embed="rId5"/>
          <a:srcRect/>
          <a:stretch>
            <a:fillRect/>
          </a:stretch>
        </p:blipFill>
        <p:spPr bwMode="auto">
          <a:xfrm rot="729637">
            <a:off x="171450" y="2697163"/>
            <a:ext cx="3384550" cy="1847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Rot="1" noChangeArrowheads="1"/>
          </p:cNvSpPr>
          <p:nvPr>
            <p:ph type="title"/>
          </p:nvPr>
        </p:nvSpPr>
        <p:spPr>
          <a:xfrm>
            <a:off x="303213" y="228600"/>
            <a:ext cx="8540750" cy="752475"/>
          </a:xfrm>
        </p:spPr>
        <p:txBody>
          <a:bodyPr/>
          <a:lstStyle/>
          <a:p>
            <a:r>
              <a:rPr lang="uk-UA" sz="2000" b="1">
                <a:solidFill>
                  <a:srgbClr val="FF9900"/>
                </a:solidFill>
              </a:rPr>
              <a:t>ДИНАМІКА ЗРОСТАННЯ БЮДЖЕТУ ЗА РАХУНОК ПРОДАЖУ СПИРТНИХ НАПОЇВ</a:t>
            </a:r>
            <a:endParaRPr lang="ru-RU" sz="2000" b="1">
              <a:solidFill>
                <a:srgbClr val="FF9900"/>
              </a:solidFill>
            </a:endParaRPr>
          </a:p>
        </p:txBody>
      </p:sp>
      <p:graphicFrame>
        <p:nvGraphicFramePr>
          <p:cNvPr id="103429" name="Object 5"/>
          <p:cNvGraphicFramePr>
            <a:graphicFrameLocks noGrp="1" noChangeAspect="1"/>
          </p:cNvGraphicFramePr>
          <p:nvPr>
            <p:ph sz="quarter" idx="1"/>
          </p:nvPr>
        </p:nvGraphicFramePr>
        <p:xfrm>
          <a:off x="179388" y="1196975"/>
          <a:ext cx="3813175" cy="4176713"/>
        </p:xfrm>
        <a:graphic>
          <a:graphicData uri="http://schemas.openxmlformats.org/presentationml/2006/ole">
            <mc:AlternateContent xmlns:mc="http://schemas.openxmlformats.org/markup-compatibility/2006">
              <mc:Choice xmlns:v="urn:schemas-microsoft-com:vml" Requires="v">
                <p:oleObj spid="_x0000_s103434" name="Диаграмма" r:id="rId4" imgW="4409918" imgH="4829116" progId="MSGraph.Chart.5">
                  <p:embed followColorScheme="full"/>
                </p:oleObj>
              </mc:Choice>
              <mc:Fallback>
                <p:oleObj name="Диаграмма" r:id="rId4" imgW="4409918" imgH="4829116" progId="MSGraph.Chart.5">
                  <p:embed followColorScheme="full"/>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96975"/>
                        <a:ext cx="3813175" cy="417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434" name="Picture 10" descr="86"/>
          <p:cNvPicPr>
            <a:picLocks noGrp="1" noChangeAspect="1" noChangeArrowheads="1"/>
          </p:cNvPicPr>
          <p:nvPr>
            <p:ph sz="quarter" idx="2"/>
          </p:nvPr>
        </p:nvPicPr>
        <p:blipFill>
          <a:blip r:embed="rId6"/>
          <a:srcRect/>
          <a:stretch>
            <a:fillRect/>
          </a:stretch>
        </p:blipFill>
        <p:spPr>
          <a:xfrm rot="1287520">
            <a:off x="5994400" y="1600200"/>
            <a:ext cx="1503363" cy="2173288"/>
          </a:xfrm>
          <a:noFill/>
          <a:ln/>
        </p:spPr>
      </p:pic>
      <p:sp>
        <p:nvSpPr>
          <p:cNvPr id="103435" name="Rectangle 11"/>
          <p:cNvSpPr>
            <a:spLocks noGrp="1" noRot="1" noChangeArrowheads="1"/>
          </p:cNvSpPr>
          <p:nvPr>
            <p:ph type="body" sz="half" idx="3"/>
          </p:nvPr>
        </p:nvSpPr>
        <p:spPr>
          <a:xfrm>
            <a:off x="107950" y="5445125"/>
            <a:ext cx="5402263" cy="1079500"/>
          </a:xfrm>
        </p:spPr>
        <p:txBody>
          <a:bodyPr/>
          <a:lstStyle/>
          <a:p>
            <a:pPr marL="0" indent="0" algn="just">
              <a:buFont typeface="Batang" pitchFamily="18" charset="-127"/>
              <a:buNone/>
            </a:pPr>
            <a:r>
              <a:rPr lang="uk-UA" sz="1400" b="1">
                <a:solidFill>
                  <a:srgbClr val="00CCFF"/>
                </a:solidFill>
              </a:rPr>
              <a:t>“Необхідно відкинути удаваний сором й відкрито піти на максимальне збільшення виробництва горілки”.</a:t>
            </a:r>
            <a:r>
              <a:rPr lang="uk-UA" sz="2000" b="1">
                <a:solidFill>
                  <a:srgbClr val="00CCFF"/>
                </a:solidFill>
              </a:rPr>
              <a:t> </a:t>
            </a:r>
          </a:p>
          <a:p>
            <a:pPr marL="0" indent="0" algn="r">
              <a:buFont typeface="Batang" pitchFamily="18" charset="-127"/>
              <a:buNone/>
            </a:pPr>
            <a:r>
              <a:rPr lang="uk-UA" sz="1200"/>
              <a:t>Й.Сталін</a:t>
            </a:r>
          </a:p>
          <a:p>
            <a:pPr marL="0" indent="0" algn="r">
              <a:buFont typeface="Batang" pitchFamily="18" charset="-127"/>
              <a:buNone/>
            </a:pPr>
            <a:r>
              <a:rPr lang="uk-UA" sz="1200"/>
              <a:t>З листа до В.Молотова (вересень 1930 року)</a:t>
            </a:r>
            <a:endParaRPr lang="ru-RU" sz="1200"/>
          </a:p>
        </p:txBody>
      </p:sp>
      <p:pic>
        <p:nvPicPr>
          <p:cNvPr id="103432" name="Picture 8"/>
          <p:cNvPicPr>
            <a:picLocks noChangeAspect="1" noChangeArrowheads="1"/>
          </p:cNvPicPr>
          <p:nvPr/>
        </p:nvPicPr>
        <p:blipFill>
          <a:blip r:embed="rId7"/>
          <a:srcRect/>
          <a:stretch>
            <a:fillRect/>
          </a:stretch>
        </p:blipFill>
        <p:spPr bwMode="auto">
          <a:xfrm>
            <a:off x="4572000" y="1196975"/>
            <a:ext cx="4037013" cy="2998788"/>
          </a:xfrm>
          <a:prstGeom prst="rect">
            <a:avLst/>
          </a:prstGeom>
          <a:noFill/>
          <a:ln w="9525">
            <a:noFill/>
            <a:miter lim="800000"/>
            <a:headEnd/>
            <a:tailEnd/>
          </a:ln>
          <a:effectLst/>
        </p:spPr>
      </p:pic>
      <p:pic>
        <p:nvPicPr>
          <p:cNvPr id="103436" name="Picture 12"/>
          <p:cNvPicPr>
            <a:picLocks noChangeAspect="1" noChangeArrowheads="1"/>
          </p:cNvPicPr>
          <p:nvPr/>
        </p:nvPicPr>
        <p:blipFill>
          <a:blip r:embed="rId6"/>
          <a:srcRect/>
          <a:stretch>
            <a:fillRect/>
          </a:stretch>
        </p:blipFill>
        <p:spPr bwMode="auto">
          <a:xfrm rot="1467126">
            <a:off x="6373813" y="3141663"/>
            <a:ext cx="2203450" cy="3189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a:xfrm>
            <a:off x="323850" y="188913"/>
            <a:ext cx="8540750" cy="720725"/>
          </a:xfrm>
        </p:spPr>
        <p:txBody>
          <a:bodyPr/>
          <a:lstStyle/>
          <a:p>
            <a:r>
              <a:rPr lang="uk-UA" sz="2000" b="1">
                <a:solidFill>
                  <a:srgbClr val="FF9900"/>
                </a:solidFill>
              </a:rPr>
              <a:t>В УМОВАХ НЕСТАЧІ РОБОЧОЇ СИЛИ В ПЕРІОД ІНДУСТРІАЛІЗАЦІЇ ШИРОКО ВИКОРИСТОВУВАЛАСЯ ПРАЦЯ ЖІНОК</a:t>
            </a:r>
            <a:endParaRPr lang="ru-RU" sz="1400">
              <a:solidFill>
                <a:srgbClr val="FF9900"/>
              </a:solidFill>
            </a:endParaRPr>
          </a:p>
        </p:txBody>
      </p:sp>
      <p:pic>
        <p:nvPicPr>
          <p:cNvPr id="67594" name="Picture 10" descr="POSTER23"/>
          <p:cNvPicPr>
            <a:picLocks noGrp="1" noChangeAspect="1" noChangeArrowheads="1"/>
          </p:cNvPicPr>
          <p:nvPr>
            <p:ph sz="half" idx="1"/>
          </p:nvPr>
        </p:nvPicPr>
        <p:blipFill>
          <a:blip r:embed="rId3"/>
          <a:srcRect/>
          <a:stretch>
            <a:fillRect/>
          </a:stretch>
        </p:blipFill>
        <p:spPr>
          <a:xfrm>
            <a:off x="179388" y="1700213"/>
            <a:ext cx="7092950" cy="4986337"/>
          </a:xfrm>
          <a:noFill/>
          <a:ln/>
        </p:spPr>
      </p:pic>
      <p:pic>
        <p:nvPicPr>
          <p:cNvPr id="67596" name="Picture 12" descr="59"/>
          <p:cNvPicPr>
            <a:picLocks noGrp="1" noChangeAspect="1" noChangeArrowheads="1"/>
          </p:cNvPicPr>
          <p:nvPr>
            <p:ph sz="half" idx="2"/>
          </p:nvPr>
        </p:nvPicPr>
        <p:blipFill>
          <a:blip r:embed="rId4"/>
          <a:srcRect/>
          <a:stretch>
            <a:fillRect/>
          </a:stretch>
        </p:blipFill>
        <p:spPr>
          <a:xfrm>
            <a:off x="6542088" y="908050"/>
            <a:ext cx="2409825" cy="352901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Picture 7" descr="60"/>
          <p:cNvPicPr>
            <a:picLocks noGrp="1" noChangeAspect="1" noChangeArrowheads="1"/>
          </p:cNvPicPr>
          <p:nvPr>
            <p:ph sz="half" idx="1"/>
          </p:nvPr>
        </p:nvPicPr>
        <p:blipFill>
          <a:blip r:embed="rId3"/>
          <a:srcRect/>
          <a:stretch>
            <a:fillRect/>
          </a:stretch>
        </p:blipFill>
        <p:spPr>
          <a:xfrm>
            <a:off x="4859338" y="549275"/>
            <a:ext cx="4086225" cy="5832475"/>
          </a:xfrm>
          <a:noFill/>
          <a:ln/>
        </p:spPr>
      </p:pic>
      <p:pic>
        <p:nvPicPr>
          <p:cNvPr id="72712" name="Picture 8" descr="46"/>
          <p:cNvPicPr>
            <a:picLocks noGrp="1" noChangeAspect="1" noChangeArrowheads="1"/>
          </p:cNvPicPr>
          <p:nvPr>
            <p:ph sz="half" idx="2"/>
          </p:nvPr>
        </p:nvPicPr>
        <p:blipFill>
          <a:blip r:embed="rId4"/>
          <a:srcRect/>
          <a:stretch>
            <a:fillRect/>
          </a:stretch>
        </p:blipFill>
        <p:spPr>
          <a:xfrm>
            <a:off x="179388" y="549275"/>
            <a:ext cx="4079875" cy="5832475"/>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17</TotalTime>
  <Words>1109</Words>
  <Application>Microsoft Office PowerPoint</Application>
  <PresentationFormat>Экран (4:3)</PresentationFormat>
  <Paragraphs>139</Paragraphs>
  <Slides>19</Slides>
  <Notes>17</Notes>
  <HiddenSlides>0</HiddenSlides>
  <MMClips>3</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7" baseType="lpstr">
      <vt:lpstr>Batang</vt:lpstr>
      <vt:lpstr>Arial</vt:lpstr>
      <vt:lpstr>Tahoma</vt:lpstr>
      <vt:lpstr>Times New Roman</vt:lpstr>
      <vt:lpstr>Wingdings</vt:lpstr>
      <vt:lpstr>Bodoni MT Black</vt:lpstr>
      <vt:lpstr>Граница</vt:lpstr>
      <vt:lpstr>Диаграмма</vt:lpstr>
      <vt:lpstr>ІНДУСТРІАЛІЗАЦІЯ В УССР У 20-30-х рр. ХХ ст.</vt:lpstr>
      <vt:lpstr>ІНДУСТРІАЛІЗАЦІЯ</vt:lpstr>
      <vt:lpstr>ЗОВНІШНЯ ТОРГІВЛЯ СРСР НА ПОЧАТКУ ДОБИ ІНДУСТРІАЛІЗАЦІЇ</vt:lpstr>
      <vt:lpstr>ПОРІВНЯННЯ СТАНУ ЕКОНОМІКИ З 1913 РОКОМ</vt:lpstr>
      <vt:lpstr>БАЗОВІ СТРУКТУРНІ ПРОБЛЕМИ ІНДУСТРІАЛІЗАЦІЇ</vt:lpstr>
      <vt:lpstr>НАПРЯМКИ ПОШУКУ МАТЕРІАЛЬНИХ РЕСУРСІВ ДЛЯ ПРОВЕДЕННЯ ІНДУСТРІАЛІЗАЦІЇ</vt:lpstr>
      <vt:lpstr>ДИНАМІКА ЗРОСТАННЯ БЮДЖЕТУ ЗА РАХУНОК ПРОДАЖУ СПИРТНИХ НАПОЇВ</vt:lpstr>
      <vt:lpstr>В УМОВАХ НЕСТАЧІ РОБОЧОЇ СИЛИ В ПЕРІОД ІНДУСТРІАЛІЗАЦІЇ ШИРОКО ВИКОРИСТОВУВАЛАСЯ ПРАЦЯ ЖІНОК</vt:lpstr>
      <vt:lpstr>Презентация PowerPoint</vt:lpstr>
      <vt:lpstr>ТРУДОВИЙ ЕНТУЗІАЗМ СТАЄ ОДНИМ ІЗ НАРІЖНИХ КАМЕНІВ ІНДУСТРІАЛІЗАЦІЇ</vt:lpstr>
      <vt:lpstr>ВИМОГИ ПЕРЕВИКОНУВАТИ ПЛАН СТОСУВАЛИСЯ ВСІХ ГАЛУЗЕЙ ПРОМИСЛОВОСТІ ТА КОЖНОГО РОБІТНИКА ОСОБИСТО</vt:lpstr>
      <vt:lpstr>НАЙБІЛЬША УВАГА ПАРТІЙНОГО КЕРІВНИЦТВА БУЛА СПРЯМОВАНА НА ОСНОВУ ІНДУСТРІАЛІЗАЦІЇ – ДОБУВНУ ПРОМИСЛОВІСТЬ.</vt:lpstr>
      <vt:lpstr>Презентация PowerPoint</vt:lpstr>
      <vt:lpstr>ВЕЛИЧЕЗНИЙ ПОТЕНЦІАЛ ДЛЯ ІНДУСТРІАЛІЗАЦІЇ КРАЇНИ ВІДКРИВАЛО ВИКОРИСТАННЯ ДАРМОВОЇ РОБОЧОЇ СИЛИ – УВ’ЯЗНЕНИХ</vt:lpstr>
      <vt:lpstr>НАРОЩУВАННЯ КЛАСОВОЇ БОРОТЬБИ В УМОВАХ ІНДУСТРІАЛІЗАЦІЇ КРАЇНИ</vt:lpstr>
      <vt:lpstr>АГІТКИ-ЗАКЛИКИ ДО ПИЛЬНОСТІ У ВИЯВЛЕННІ ШКІДНИКІВ, ЩО ПІДРИВАЮТЬ РОЗВИТОК ЕКОНОМІКИ</vt:lpstr>
      <vt:lpstr>ОДНИМ З НАЙГУЧНІШИХ ПРОЦЕСІВ КІНЦЯ 20-х РОКІВ СТАЄ ШАХТИНСЬКА СПРАВА</vt:lpstr>
      <vt:lpstr>ЛИСТОПАД 1930 РОКУ</vt:lpstr>
      <vt:lpstr>Презентация PowerPoint</vt:lpstr>
    </vt:vector>
  </TitlesOfParts>
  <Company>Kontora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Індустріалізація</dc:title>
  <dc:creator>Anna Podkolzina</dc:creator>
  <cp:lastModifiedBy>Аня</cp:lastModifiedBy>
  <cp:revision>22</cp:revision>
  <dcterms:created xsi:type="dcterms:W3CDTF">2008-02-18T12:59:34Z</dcterms:created>
  <dcterms:modified xsi:type="dcterms:W3CDTF">2015-02-10T19:11:54Z</dcterms:modified>
</cp:coreProperties>
</file>