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0" r:id="rId6"/>
    <p:sldId id="260" r:id="rId7"/>
    <p:sldId id="263" r:id="rId8"/>
    <p:sldId id="262" r:id="rId9"/>
    <p:sldId id="264" r:id="rId10"/>
    <p:sldId id="265" r:id="rId11"/>
    <p:sldId id="261" r:id="rId12"/>
    <p:sldId id="267" r:id="rId13"/>
    <p:sldId id="25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48B6195-0556-4956-A763-4A067AE38B53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027FE1F-8A00-47D1-852A-CFEB2EB695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85580">
            <a:off x="4218552" y="413691"/>
            <a:ext cx="55126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  АЕС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1"/>
            <a:ext cx="320384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chemeClr val="bg1"/>
                </a:solidFill>
                <a:cs typeface="Aharoni" pitchFamily="2" charset="-79"/>
              </a:rPr>
              <a:t>Виконали</a:t>
            </a:r>
            <a:endParaRPr lang="ru-RU" sz="2000" b="1" dirty="0" smtClean="0">
              <a:solidFill>
                <a:schemeClr val="bg1"/>
              </a:solidFill>
              <a:cs typeface="Aharoni" pitchFamily="2" charset="-79"/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chemeClr val="bg1"/>
                </a:solidFill>
                <a:cs typeface="Aharoni" pitchFamily="2" charset="-79"/>
              </a:rPr>
              <a:t>Учениці</a:t>
            </a:r>
            <a:r>
              <a:rPr lang="ru-RU" sz="2000" b="1" dirty="0" smtClean="0">
                <a:solidFill>
                  <a:schemeClr val="bg1"/>
                </a:solidFill>
                <a:cs typeface="Aharoni" pitchFamily="2" charset="-79"/>
              </a:rPr>
              <a:t> 10 </a:t>
            </a:r>
            <a:r>
              <a:rPr lang="ru-RU" sz="2000" b="1" dirty="0" err="1" smtClean="0">
                <a:solidFill>
                  <a:schemeClr val="bg1"/>
                </a:solidFill>
                <a:cs typeface="Aharoni" pitchFamily="2" charset="-79"/>
              </a:rPr>
              <a:t>класу</a:t>
            </a:r>
            <a:endParaRPr lang="ru-RU" sz="2000" b="1" dirty="0" smtClean="0">
              <a:solidFill>
                <a:schemeClr val="bg1"/>
              </a:solidFill>
              <a:cs typeface="Aharoni" pitchFamily="2" charset="-79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cs typeface="Aharoni" pitchFamily="2" charset="-79"/>
              </a:rPr>
              <a:t>ЕНВК № 1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bg1"/>
                </a:solidFill>
                <a:cs typeface="Aharoni" pitchFamily="2" charset="-79"/>
              </a:rPr>
              <a:t>Нікітіна Є. , </a:t>
            </a:r>
            <a:r>
              <a:rPr lang="uk-UA" sz="2000" b="1" dirty="0" err="1" smtClean="0">
                <a:solidFill>
                  <a:schemeClr val="bg1"/>
                </a:solidFill>
                <a:cs typeface="Aharoni" pitchFamily="2" charset="-79"/>
              </a:rPr>
              <a:t>Давидченко</a:t>
            </a:r>
            <a:r>
              <a:rPr lang="uk-UA" sz="2000" b="1" dirty="0" smtClean="0">
                <a:solidFill>
                  <a:schemeClr val="bg1"/>
                </a:solidFill>
                <a:cs typeface="Aharoni" pitchFamily="2" charset="-79"/>
              </a:rPr>
              <a:t> А.</a:t>
            </a:r>
            <a:endParaRPr lang="ru-RU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315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8424" y="4869160"/>
            <a:ext cx="864096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8. Низька </a:t>
            </a:r>
            <a:r>
              <a:rPr lang="uk-UA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залежність від транспортування 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палива.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100" name="Picture 4" descr="http://compromat.ua/images/2010_06_14/1276471919.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336">
            <a:off x="91151" y="315665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delanounas.ru/images/img/upload.wikimedia.org/x400_wikipedia_commons_7_71_BalakovoNPP3.jp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433448" cy="4288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5427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82888" y="4365104"/>
            <a:ext cx="7924800" cy="19728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Якщо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атомна</a:t>
            </a:r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енергетика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замінить</a:t>
            </a:r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звичайну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то </a:t>
            </a:r>
            <a:r>
              <a:rPr lang="ru-RU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загрозу</a:t>
            </a:r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"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парникового </a:t>
            </a:r>
            <a:r>
              <a:rPr lang="ru-RU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ефекту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" </a:t>
            </a:r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буде </a:t>
            </a:r>
            <a:r>
              <a:rPr lang="ru-RU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усунуто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2" descr="http://img.rufox.ru/files/big2/580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12" y="732633"/>
            <a:ext cx="4498853" cy="337414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http://factumira.com/img/upload/19.11.12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0329"/>
            <a:ext cx="4043685" cy="3458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04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07263"/>
            <a:ext cx="3672408" cy="2561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На сьогоднішній день в світі ведуться розробки підземних і </a:t>
            </a:r>
            <a:r>
              <a:rPr lang="uk-UA" sz="2800" dirty="0" smtClean="0">
                <a:solidFill>
                  <a:srgbClr val="002060"/>
                </a:solidFill>
              </a:rPr>
              <a:t>плавучих АЕС.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hmelnyckiy.com/images/stories/news/2011/02/ha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88" y="188640"/>
            <a:ext cx="367240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r260413m\Desktop\ляляля\prez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1" y="2780928"/>
            <a:ext cx="6684288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19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632" y="188640"/>
            <a:ext cx="79248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Переваги відносно інших  ЕС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85344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Переваги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АЕС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перед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ТЕЦ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і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ГЕС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очевидні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немає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відходів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газових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викидів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немає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необхідності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вести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величезні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обсяги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будівництва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зводити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греблі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ховати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родючі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землі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дні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водосховищ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особливо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помітна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перевага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АЕС 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час «</a:t>
            </a:r>
            <a:r>
              <a:rPr lang="ru-R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енергетичних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криз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».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://ipm.lviv.ua/departments/dep25/Figures/Dobrotvi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676127" cy="2757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news.tendergid.ua/files/modules/main/9033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3168351" cy="2703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65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248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майбутньому людство продовжить використовувати можливості атомної енергії, яка при обережному поводженні менше забруднює навколишнє середовище і практично не порушує екологічну рівновагу на нашій планеті.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s1.blomedia.pl/gadzetomania.pl/images/2012/03/800px-Kernkraftwerk-Saporischschja-Rehman-616x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4574"/>
            <a:ext cx="3944290" cy="284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otoalbom.su/fotos/picture16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4574"/>
            <a:ext cx="3816424" cy="286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npp.rv.ua/assets/images/news/2013/04/Abramovi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26640"/>
            <a:ext cx="5572125" cy="388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820472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рактична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незалежність від джерел 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палива. </a:t>
            </a:r>
            <a:endParaRPr lang="uk-UA" sz="3600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4005064"/>
            <a:ext cx="4392488" cy="266429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Тобто віддаленість </a:t>
            </a:r>
            <a:r>
              <a:rPr lang="uk-UA" sz="2400" dirty="0"/>
              <a:t>від родовищ урану і радіохімічних заводів.</a:t>
            </a:r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467544" y="944724"/>
            <a:ext cx="838842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ільш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екологічні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ніж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АЕС,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альтернативн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і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електростанції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08776" cy="74290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2. відносна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екологічна чистота.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energostrana.ru/upload/iblock/57d/57d3aec048401432255587e9755014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10" y="1754235"/>
            <a:ext cx="6564429" cy="4376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292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266"/>
            <a:ext cx="7924800" cy="1143000"/>
          </a:xfrm>
        </p:spPr>
        <p:txBody>
          <a:bodyPr/>
          <a:lstStyle/>
          <a:p>
            <a:pPr algn="ctr"/>
            <a:r>
              <a:rPr lang="uk-UA" sz="6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АЕС</a:t>
            </a:r>
            <a:endParaRPr lang="ru-RU" sz="6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8478920">
            <a:off x="3121788" y="974430"/>
            <a:ext cx="666067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1596238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м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ізерна кількість відходів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4434" y="2007995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не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споживає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кисню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540037" y="1404051"/>
            <a:ext cx="666067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08348" y="1504037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не потребують створення великих водоймищ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547529">
            <a:off x="5648675" y="1019858"/>
            <a:ext cx="666067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0476" y="1268760"/>
            <a:ext cx="43924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Після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 </a:t>
            </a:r>
            <a:r>
              <a:rPr lang="ru-RU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спалювання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 </a:t>
            </a:r>
            <a:r>
              <a:rPr lang="ru-RU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димові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 гази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проходять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 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систему </a:t>
            </a: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фільтрів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, тому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практично не </a:t>
            </a:r>
            <a:r>
              <a:rPr lang="ru-RU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містять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 </a:t>
            </a:r>
            <a:r>
              <a:rPr lang="ru-RU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радіоактивних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речовин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Aharoni" pitchFamily="2" charset="-79"/>
              </a:rPr>
              <a:t>.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  <a:cs typeface="Aharoni" pitchFamily="2" charset="-79"/>
            </a:endParaRPr>
          </a:p>
        </p:txBody>
      </p:sp>
      <p:pic>
        <p:nvPicPr>
          <p:cNvPr id="2052" name="Picture 4" descr="C:\Users\Tr260413m\Desktop\ляляля\prez\badef0508874cde3e95d0678a70c0b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531">
            <a:off x="292368" y="3585526"/>
            <a:ext cx="4387638" cy="252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4" y="736709"/>
            <a:ext cx="4210210" cy="2791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485054">
            <a:off x="2722221" y="382516"/>
            <a:ext cx="7924800" cy="666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3. Контроль </a:t>
            </a:r>
            <a:r>
              <a:rPr lang="ru-RU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викидів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АЕС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 descr="C:\Users\Tr260413m\Desktop\ляляля\prez\european-investment-bank-to-provide-loan-for-polish-power-plant-7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209">
            <a:off x="4524382" y="3645024"/>
            <a:ext cx="432048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37338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r>
              <a:rPr lang="ru-RU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uk-U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Для роботи потрібна </a:t>
            </a:r>
            <a:r>
              <a:rPr lang="uk-UA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дуже невелика кількість палива</a:t>
            </a:r>
            <a:r>
              <a:rPr lang="ru-RU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107504" y="4149080"/>
            <a:ext cx="3733800" cy="1261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Щорічна потреба в паливі АЕС потужністю 1 ГВт 1,4т природного урану. ТЕС аналогічної потужності потребує 2-3 мільйони тонн вугілля.</a:t>
            </a:r>
            <a:endParaRPr lang="ru-RU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http://s1.n1.by/sites/default/files/imagecache/full/news/03/23/148551/1300884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57" y="1844824"/>
            <a:ext cx="5484643" cy="3828282"/>
          </a:xfrm>
          <a:prstGeom prst="roundRect">
            <a:avLst>
              <a:gd name="adj" fmla="val 117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89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16016" y="692696"/>
            <a:ext cx="3888432" cy="18722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chemeClr val="bg1"/>
                </a:solidFill>
              </a:rPr>
              <a:t>5</a:t>
            </a:r>
            <a:r>
              <a:rPr lang="uk-UA" sz="3600" b="1" dirty="0" smtClean="0">
                <a:solidFill>
                  <a:schemeClr val="bg1"/>
                </a:solidFill>
              </a:rPr>
              <a:t>. Висока </a:t>
            </a:r>
            <a:r>
              <a:rPr lang="uk-UA" sz="3600" b="1" dirty="0">
                <a:solidFill>
                  <a:schemeClr val="bg1"/>
                </a:solidFill>
              </a:rPr>
              <a:t>потужність і низька підсумкова собівартість </a:t>
            </a:r>
            <a:r>
              <a:rPr lang="uk-UA" sz="3600" b="1" dirty="0" smtClean="0">
                <a:solidFill>
                  <a:schemeClr val="bg1"/>
                </a:solidFill>
              </a:rPr>
              <a:t>енергії</a:t>
            </a:r>
            <a:r>
              <a:rPr lang="uk-UA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12160" y="1124744"/>
            <a:ext cx="2952328" cy="3960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.Енергетичний </a:t>
            </a:r>
            <a:r>
              <a:rPr lang="ru-RU" sz="5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еквівалент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палива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мільйони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разів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5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ніж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органічного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палива</a:t>
            </a:r>
            <a:r>
              <a:rPr lang="ru-RU" sz="5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5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withhuyali.zarinfo.ru/sites/zarinfo.ru/files/imagecache/view/znews_images/ba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8" y="980728"/>
            <a:ext cx="5344469" cy="400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90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453650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uk-UA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Н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адходження </a:t>
            </a:r>
            <a:r>
              <a:rPr lang="uk-UA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податків до обласного 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бюджету.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hmelnyckiy.com/images/stories/news/2013/03/880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227176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ea.com.ua/img/finder/images/Oborud_energ/atomn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4" y="4005064"/>
            <a:ext cx="4344483" cy="2005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.delfi.ua/norm/7696/301074_xrzOc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04256"/>
            <a:ext cx="4176464" cy="2779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961</TotalTime>
  <Words>250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Презентация PowerPoint</vt:lpstr>
      <vt:lpstr>Презентация PowerPoint</vt:lpstr>
      <vt:lpstr>2. відносна екологічна чистота.</vt:lpstr>
      <vt:lpstr>    АЕС</vt:lpstr>
      <vt:lpstr>3. Контроль викидів АЕС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відносно інших  ЕС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Переваги АЕС</dc:title>
  <dc:creator>Tr260413m</dc:creator>
  <cp:lastModifiedBy>Tr260413m</cp:lastModifiedBy>
  <cp:revision>39</cp:revision>
  <dcterms:created xsi:type="dcterms:W3CDTF">2014-01-25T20:23:16Z</dcterms:created>
  <dcterms:modified xsi:type="dcterms:W3CDTF">2014-02-01T11:08:06Z</dcterms:modified>
</cp:coreProperties>
</file>