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76" r:id="rId10"/>
    <p:sldId id="277" r:id="rId11"/>
    <p:sldId id="278" r:id="rId12"/>
    <p:sldId id="266" r:id="rId13"/>
    <p:sldId id="265" r:id="rId14"/>
    <p:sldId id="267" r:id="rId15"/>
    <p:sldId id="268" r:id="rId16"/>
    <p:sldId id="26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1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4B25789E-A813-4EB0-AA26-74DB48DB5D77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EA19DAC5-9AFA-4FA9-8A03-424E331446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508104" y="5085184"/>
            <a:ext cx="3057742" cy="157700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Виконали</a:t>
            </a:r>
          </a:p>
          <a:p>
            <a:r>
              <a:rPr lang="uk-UA" sz="2000" dirty="0" smtClean="0"/>
              <a:t>Учні 10-А класу</a:t>
            </a:r>
          </a:p>
          <a:p>
            <a:r>
              <a:rPr lang="uk-UA" sz="2000" dirty="0" smtClean="0"/>
              <a:t>Кузнєцова Анастасія</a:t>
            </a:r>
          </a:p>
          <a:p>
            <a:r>
              <a:rPr lang="uk-UA" sz="2000" dirty="0" smtClean="0"/>
              <a:t>Скрипка Віталій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09239" cy="4167552"/>
          </a:xfrm>
        </p:spPr>
        <p:txBody>
          <a:bodyPr>
            <a:normAutofit fontScale="90000"/>
          </a:bodyPr>
          <a:lstStyle/>
          <a:p>
            <a:r>
              <a:rPr lang="uk-UA" sz="6100" b="0" dirty="0">
                <a:effectLst/>
              </a:rPr>
              <a:t>Корейська Народно-Демократична Республіка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450">
            <a:off x="351772" y="3789040"/>
            <a:ext cx="4097809" cy="266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96200" cy="907504"/>
          </a:xfrm>
        </p:spPr>
        <p:txBody>
          <a:bodyPr/>
          <a:lstStyle/>
          <a:p>
            <a:r>
              <a:rPr lang="uk-UA" dirty="0" smtClean="0"/>
              <a:t>Метро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8219256" cy="218884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ru-RU" dirty="0"/>
              <a:t>Метро є </a:t>
            </a:r>
            <a:r>
              <a:rPr lang="ru-RU" dirty="0" err="1"/>
              <a:t>лише</a:t>
            </a:r>
            <a:r>
              <a:rPr lang="ru-RU" dirty="0"/>
              <a:t> у </a:t>
            </a:r>
            <a:r>
              <a:rPr lang="ru-RU" dirty="0" err="1"/>
              <a:t>Пхеньяні</a:t>
            </a:r>
            <a:r>
              <a:rPr lang="ru-RU" dirty="0"/>
              <a:t>. </a:t>
            </a:r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є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і </a:t>
            </a:r>
            <a:r>
              <a:rPr lang="ru-RU" dirty="0" err="1"/>
              <a:t>своєрідне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</a:t>
            </a:r>
            <a:r>
              <a:rPr lang="ru-RU" dirty="0" err="1"/>
              <a:t>ескалаторів</a:t>
            </a:r>
            <a:r>
              <a:rPr lang="ru-RU" dirty="0"/>
              <a:t>. У кожному </a:t>
            </a:r>
            <a:r>
              <a:rPr lang="ru-RU" dirty="0" err="1"/>
              <a:t>поїзді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портрет 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Ір</a:t>
            </a:r>
            <a:r>
              <a:rPr lang="ru-RU" dirty="0"/>
              <a:t> Сена.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623188" cy="307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93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96200" cy="835496"/>
          </a:xfrm>
        </p:spPr>
        <p:txBody>
          <a:bodyPr/>
          <a:lstStyle/>
          <a:p>
            <a:r>
              <a:rPr lang="uk-UA" dirty="0" smtClean="0"/>
              <a:t>Місто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  <a:r>
              <a:rPr lang="ru-RU" dirty="0" err="1"/>
              <a:t>Маршрутних</a:t>
            </a:r>
            <a:r>
              <a:rPr lang="ru-RU" dirty="0"/>
              <a:t> </a:t>
            </a:r>
            <a:r>
              <a:rPr lang="ru-RU" dirty="0" err="1"/>
              <a:t>таксі</a:t>
            </a:r>
            <a:r>
              <a:rPr lang="ru-RU" dirty="0"/>
              <a:t> у КНДР </a:t>
            </a:r>
            <a:r>
              <a:rPr lang="ru-RU" dirty="0" err="1"/>
              <a:t>немає</a:t>
            </a:r>
            <a:r>
              <a:rPr lang="ru-RU" dirty="0"/>
              <a:t>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непогано</a:t>
            </a:r>
            <a:r>
              <a:rPr lang="ru-RU" dirty="0"/>
              <a:t> </a:t>
            </a:r>
            <a:r>
              <a:rPr lang="ru-RU" dirty="0" err="1"/>
              <a:t>розвинутим</a:t>
            </a:r>
            <a:r>
              <a:rPr lang="ru-RU" dirty="0"/>
              <a:t> є </a:t>
            </a:r>
            <a:r>
              <a:rPr lang="ru-RU" dirty="0" err="1"/>
              <a:t>тролейбусний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: </a:t>
            </a:r>
            <a:r>
              <a:rPr lang="ru-RU" dirty="0" err="1"/>
              <a:t>пресів</a:t>
            </a:r>
            <a:r>
              <a:rPr lang="ru-RU" dirty="0"/>
              <a:t> у </a:t>
            </a:r>
            <a:r>
              <a:rPr lang="ru-RU" dirty="0" err="1"/>
              <a:t>корейців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тому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тролейбуси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У </a:t>
            </a:r>
            <a:r>
              <a:rPr lang="ru-RU" dirty="0" err="1"/>
              <a:t>Пхеньяні</a:t>
            </a:r>
            <a:r>
              <a:rPr lang="ru-RU" dirty="0"/>
              <a:t> не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світлофори</a:t>
            </a:r>
            <a:r>
              <a:rPr lang="ru-RU" dirty="0"/>
              <a:t> — </a:t>
            </a:r>
            <a:r>
              <a:rPr lang="ru-RU" dirty="0" err="1"/>
              <a:t>замість</a:t>
            </a:r>
            <a:r>
              <a:rPr lang="ru-RU" dirty="0"/>
              <a:t> них на </a:t>
            </a:r>
            <a:r>
              <a:rPr lang="ru-RU" dirty="0" err="1"/>
              <a:t>вулицях</a:t>
            </a:r>
            <a:r>
              <a:rPr lang="ru-RU" dirty="0"/>
              <a:t> стоять </a:t>
            </a:r>
            <a:r>
              <a:rPr lang="ru-RU" dirty="0" err="1"/>
              <a:t>регулювальники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. Напевно,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зайнятість</a:t>
            </a:r>
            <a:r>
              <a:rPr lang="ru-RU" dirty="0"/>
              <a:t> і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привабливішим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4" y="1883505"/>
            <a:ext cx="3959352" cy="39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03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6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96200" cy="691480"/>
          </a:xfrm>
        </p:spPr>
        <p:txBody>
          <a:bodyPr/>
          <a:lstStyle/>
          <a:p>
            <a:r>
              <a:rPr lang="uk-UA" dirty="0" smtClean="0"/>
              <a:t>Західний економічний 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7281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Західний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район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розвинутий</a:t>
            </a:r>
            <a:r>
              <a:rPr lang="ru-RU" dirty="0"/>
              <a:t>. За структурою </a:t>
            </a:r>
            <a:r>
              <a:rPr lang="ru-RU" dirty="0" err="1"/>
              <a:t>виробництва</a:t>
            </a:r>
            <a:r>
              <a:rPr lang="ru-RU" dirty="0"/>
              <a:t> практично </a:t>
            </a:r>
            <a:r>
              <a:rPr lang="ru-RU" dirty="0" err="1"/>
              <a:t>самостійний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потужну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 базу, </a:t>
            </a:r>
            <a:r>
              <a:rPr lang="ru-RU" dirty="0" err="1"/>
              <a:t>видобувну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чорну</a:t>
            </a:r>
            <a:r>
              <a:rPr lang="ru-RU" dirty="0"/>
              <a:t>, </a:t>
            </a:r>
            <a:r>
              <a:rPr lang="ru-RU" dirty="0" err="1"/>
              <a:t>кольорову</a:t>
            </a:r>
            <a:r>
              <a:rPr lang="ru-RU" dirty="0"/>
              <a:t> </a:t>
            </a:r>
            <a:r>
              <a:rPr lang="ru-RU" dirty="0" err="1"/>
              <a:t>металургію</a:t>
            </a:r>
            <a:r>
              <a:rPr lang="ru-RU" dirty="0"/>
              <a:t>, </a:t>
            </a:r>
            <a:r>
              <a:rPr lang="ru-RU" dirty="0" err="1"/>
              <a:t>багатогалузеве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хімічну</a:t>
            </a:r>
            <a:r>
              <a:rPr lang="ru-RU" dirty="0"/>
              <a:t>, </a:t>
            </a:r>
            <a:r>
              <a:rPr lang="ru-RU" dirty="0" err="1"/>
              <a:t>легку</a:t>
            </a:r>
            <a:r>
              <a:rPr lang="ru-RU" dirty="0"/>
              <a:t> й </a:t>
            </a:r>
            <a:r>
              <a:rPr lang="ru-RU" dirty="0" err="1"/>
              <a:t>харчову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.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рисової</a:t>
            </a:r>
            <a:r>
              <a:rPr lang="ru-RU" dirty="0"/>
              <a:t> та </a:t>
            </a:r>
            <a:r>
              <a:rPr lang="ru-RU" dirty="0" err="1"/>
              <a:t>зернової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997">
            <a:off x="236880" y="2349298"/>
            <a:ext cx="4027963" cy="2517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366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96200" cy="763488"/>
          </a:xfrm>
        </p:spPr>
        <p:txBody>
          <a:bodyPr/>
          <a:lstStyle/>
          <a:p>
            <a:r>
              <a:rPr lang="uk-UA" dirty="0" smtClean="0"/>
              <a:t>Східний економічний 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району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багатих</a:t>
            </a:r>
            <a:r>
              <a:rPr lang="ru-RU" dirty="0"/>
              <a:t> запасах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та </a:t>
            </a:r>
            <a:r>
              <a:rPr lang="ru-RU" dirty="0" err="1"/>
              <a:t>енергоресурсах</a:t>
            </a:r>
            <a:r>
              <a:rPr lang="ru-RU" dirty="0"/>
              <a:t>. </a:t>
            </a:r>
            <a:r>
              <a:rPr lang="ru-RU" dirty="0" err="1"/>
              <a:t>Спеціалізація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зернова</a:t>
            </a:r>
            <a:r>
              <a:rPr lang="ru-RU" dirty="0"/>
              <a:t> (рис та </a:t>
            </a:r>
            <a:r>
              <a:rPr lang="ru-RU" dirty="0" err="1"/>
              <a:t>інші</a:t>
            </a:r>
            <a:r>
              <a:rPr lang="ru-RU" dirty="0"/>
              <a:t> злаки),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. </a:t>
            </a:r>
            <a:r>
              <a:rPr lang="ru-RU" dirty="0" err="1"/>
              <a:t>Велику</a:t>
            </a:r>
            <a:r>
              <a:rPr lang="ru-RU" dirty="0"/>
              <a:t> роль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</a:t>
            </a:r>
            <a:r>
              <a:rPr lang="ru-RU" dirty="0" err="1"/>
              <a:t>промисел</a:t>
            </a:r>
            <a:r>
              <a:rPr lang="ru-RU" dirty="0"/>
              <a:t> і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146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96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96200" cy="763488"/>
          </a:xfrm>
        </p:spPr>
        <p:txBody>
          <a:bodyPr/>
          <a:lstStyle/>
          <a:p>
            <a:r>
              <a:rPr lang="uk-UA" dirty="0" smtClean="0"/>
              <a:t>Північний економічний 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4280" cy="4569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/>
              <a:t>економічний</a:t>
            </a:r>
            <a:r>
              <a:rPr lang="ru-RU" dirty="0"/>
              <a:t> район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розвинутий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8%, тут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10% валового </a:t>
            </a:r>
            <a:r>
              <a:rPr lang="ru-RU" dirty="0" err="1"/>
              <a:t>внутрішнього</a:t>
            </a:r>
            <a:r>
              <a:rPr lang="ru-RU" dirty="0"/>
              <a:t> продукту </a:t>
            </a:r>
            <a:r>
              <a:rPr lang="ru-RU" dirty="0" err="1"/>
              <a:t>країни</a:t>
            </a:r>
            <a:r>
              <a:rPr lang="ru-RU" dirty="0"/>
              <a:t>. Район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несприятливими</a:t>
            </a:r>
            <a:r>
              <a:rPr lang="ru-RU" dirty="0"/>
              <a:t> природно-</a:t>
            </a:r>
            <a:r>
              <a:rPr lang="ru-RU" dirty="0" err="1"/>
              <a:t>кліматичними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. </a:t>
            </a:r>
            <a:r>
              <a:rPr lang="ru-RU" dirty="0" err="1"/>
              <a:t>Спеціалізація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деревообробною</a:t>
            </a:r>
            <a:r>
              <a:rPr lang="ru-RU" dirty="0"/>
              <a:t> та </a:t>
            </a:r>
            <a:r>
              <a:rPr lang="ru-RU" dirty="0" err="1"/>
              <a:t>целюлозопапе-ровою</a:t>
            </a:r>
            <a:r>
              <a:rPr lang="ru-RU" dirty="0"/>
              <a:t> </a:t>
            </a:r>
            <a:r>
              <a:rPr lang="ru-RU" dirty="0" err="1"/>
              <a:t>промисловістю</a:t>
            </a:r>
            <a:r>
              <a:rPr lang="ru-RU" dirty="0"/>
              <a:t>.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, </a:t>
            </a:r>
            <a:r>
              <a:rPr lang="ru-RU" dirty="0" err="1"/>
              <a:t>технічних</a:t>
            </a:r>
            <a:r>
              <a:rPr lang="ru-RU" dirty="0"/>
              <a:t> культур, </a:t>
            </a:r>
            <a:r>
              <a:rPr lang="ru-RU" dirty="0" err="1"/>
              <a:t>овочів</a:t>
            </a:r>
            <a:r>
              <a:rPr lang="ru-RU" dirty="0"/>
              <a:t>. </a:t>
            </a:r>
            <a:r>
              <a:rPr lang="ru-RU" dirty="0" err="1"/>
              <a:t>Розвинуте</a:t>
            </a:r>
            <a:r>
              <a:rPr lang="ru-RU" dirty="0"/>
              <a:t> </a:t>
            </a:r>
            <a:r>
              <a:rPr lang="ru-RU" dirty="0" err="1"/>
              <a:t>лісове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384">
            <a:off x="4712290" y="2371457"/>
            <a:ext cx="4038600" cy="253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75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96200" cy="979512"/>
          </a:xfrm>
        </p:spPr>
        <p:txBody>
          <a:bodyPr/>
          <a:lstStyle/>
          <a:p>
            <a:r>
              <a:rPr lang="uk-UA" dirty="0" smtClean="0"/>
              <a:t>Тваринництво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608512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Найменш</a:t>
            </a:r>
            <a:r>
              <a:rPr lang="ru-RU" sz="2000" dirty="0" smtClean="0"/>
              <a:t> </a:t>
            </a:r>
            <a:r>
              <a:rPr lang="ru-RU" sz="2000" dirty="0" err="1"/>
              <a:t>розвинутою</a:t>
            </a:r>
            <a:r>
              <a:rPr lang="ru-RU" sz="2000" dirty="0"/>
              <a:t> </a:t>
            </a:r>
            <a:r>
              <a:rPr lang="ru-RU" sz="2000" dirty="0" err="1"/>
              <a:t>галуззю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є </a:t>
            </a:r>
            <a:r>
              <a:rPr lang="ru-RU" sz="2000" dirty="0" err="1"/>
              <a:t>тваринництво</a:t>
            </a:r>
            <a:r>
              <a:rPr lang="ru-RU" sz="2000" dirty="0"/>
              <a:t>, </a:t>
            </a:r>
            <a:r>
              <a:rPr lang="ru-RU" sz="2000" dirty="0" err="1"/>
              <a:t>продукція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20% </a:t>
            </a:r>
            <a:r>
              <a:rPr lang="ru-RU" sz="2000" dirty="0" err="1"/>
              <a:t>валової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. </a:t>
            </a:r>
            <a:r>
              <a:rPr lang="ru-RU" sz="2000" dirty="0" err="1"/>
              <a:t>Труднощі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пов'язані</a:t>
            </a:r>
            <a:r>
              <a:rPr lang="ru-RU" sz="2000" dirty="0"/>
              <a:t> </a:t>
            </a:r>
            <a:r>
              <a:rPr lang="ru-RU" sz="2000" dirty="0" err="1"/>
              <a:t>передусім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недостатнім</a:t>
            </a:r>
            <a:r>
              <a:rPr lang="ru-RU" sz="2000" dirty="0"/>
              <a:t> </a:t>
            </a:r>
            <a:r>
              <a:rPr lang="ru-RU" sz="2000" dirty="0" err="1"/>
              <a:t>розвитком</a:t>
            </a:r>
            <a:r>
              <a:rPr lang="ru-RU" sz="2000" dirty="0"/>
              <a:t> </a:t>
            </a:r>
            <a:r>
              <a:rPr lang="ru-RU" sz="2000" dirty="0" err="1"/>
              <a:t>кормової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, </a:t>
            </a:r>
            <a:r>
              <a:rPr lang="ru-RU" sz="2000" dirty="0" err="1"/>
              <a:t>малопродуктивністю</a:t>
            </a:r>
            <a:r>
              <a:rPr lang="ru-RU" sz="2000" dirty="0"/>
              <a:t> </a:t>
            </a:r>
            <a:r>
              <a:rPr lang="ru-RU" sz="2000" dirty="0" err="1"/>
              <a:t>місцевих</a:t>
            </a:r>
            <a:r>
              <a:rPr lang="ru-RU" sz="2000" dirty="0"/>
              <a:t> </a:t>
            </a:r>
            <a:r>
              <a:rPr lang="ru-RU" sz="2000" dirty="0" err="1"/>
              <a:t>порід</a:t>
            </a:r>
            <a:r>
              <a:rPr lang="ru-RU" sz="2000" dirty="0"/>
              <a:t>, </a:t>
            </a:r>
            <a:r>
              <a:rPr lang="ru-RU" sz="2000" dirty="0" err="1"/>
              <a:t>традиційним</a:t>
            </a:r>
            <a:r>
              <a:rPr lang="ru-RU" sz="2000" dirty="0"/>
              <a:t>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рогатої</a:t>
            </a:r>
            <a:r>
              <a:rPr lang="ru-RU" sz="2000" dirty="0"/>
              <a:t> </a:t>
            </a:r>
            <a:r>
              <a:rPr lang="ru-RU" sz="2000" dirty="0" err="1"/>
              <a:t>худоби</a:t>
            </a:r>
            <a:r>
              <a:rPr lang="ru-RU" sz="2000" dirty="0"/>
              <a:t> як </a:t>
            </a:r>
            <a:r>
              <a:rPr lang="ru-RU" sz="2000" dirty="0" err="1"/>
              <a:t>тяглової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.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м'яса</a:t>
            </a:r>
            <a:r>
              <a:rPr lang="ru-RU" sz="2000" dirty="0"/>
              <a:t> </a:t>
            </a:r>
            <a:r>
              <a:rPr lang="ru-RU" sz="2000" dirty="0" err="1"/>
              <a:t>зростає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прискореного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свинарства</a:t>
            </a:r>
            <a:r>
              <a:rPr lang="ru-RU" sz="2000" dirty="0"/>
              <a:t> та </a:t>
            </a:r>
            <a:r>
              <a:rPr lang="ru-RU" sz="2000" dirty="0" err="1"/>
              <a:t>птахівництва</a:t>
            </a:r>
            <a:r>
              <a:rPr lang="ru-RU" sz="2000" dirty="0"/>
              <a:t>. 75% </a:t>
            </a:r>
            <a:r>
              <a:rPr lang="ru-RU" sz="2000" dirty="0" err="1"/>
              <a:t>м'ясної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- свинина.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038600" cy="298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732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 і зв’язок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8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96200" cy="648072"/>
          </a:xfrm>
        </p:spPr>
        <p:txBody>
          <a:bodyPr/>
          <a:lstStyle/>
          <a:p>
            <a:r>
              <a:rPr lang="uk-UA" dirty="0" smtClean="0"/>
              <a:t>Залізниці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КНДР - </a:t>
            </a:r>
            <a:r>
              <a:rPr lang="ru-RU" dirty="0" err="1"/>
              <a:t>залізниці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90% </a:t>
            </a:r>
            <a:r>
              <a:rPr lang="ru-RU" dirty="0" err="1"/>
              <a:t>вантажообороту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70% </a:t>
            </a:r>
            <a:r>
              <a:rPr lang="ru-RU" dirty="0" err="1"/>
              <a:t>пасажирських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.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проблем </a:t>
            </a:r>
            <a:r>
              <a:rPr lang="ru-RU" dirty="0" err="1"/>
              <a:t>залізничного</a:t>
            </a:r>
            <a:r>
              <a:rPr lang="ru-RU" dirty="0"/>
              <a:t> транспорту - </a:t>
            </a:r>
            <a:r>
              <a:rPr lang="ru-RU" dirty="0" err="1"/>
              <a:t>електрифікація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пропускну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залізниць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зручних</a:t>
            </a:r>
            <a:r>
              <a:rPr lang="ru-RU" dirty="0"/>
              <a:t> гаваней на </a:t>
            </a:r>
            <a:r>
              <a:rPr lang="ru-RU" dirty="0" err="1"/>
              <a:t>західному</a:t>
            </a:r>
            <a:r>
              <a:rPr lang="ru-RU" dirty="0"/>
              <a:t> та </a:t>
            </a:r>
            <a:r>
              <a:rPr lang="ru-RU" dirty="0" err="1"/>
              <a:t>східному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як </a:t>
            </a:r>
            <a:r>
              <a:rPr lang="ru-RU" dirty="0" err="1"/>
              <a:t>внутрішні</a:t>
            </a:r>
            <a:r>
              <a:rPr lang="ru-RU" dirty="0"/>
              <a:t>, так і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909903" cy="260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910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8" y="548680"/>
            <a:ext cx="4038600" cy="267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3365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ru-RU" dirty="0"/>
              <a:t>У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перевезеннях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річковий</a:t>
            </a:r>
            <a:r>
              <a:rPr lang="ru-RU" dirty="0"/>
              <a:t> транспорт (</a:t>
            </a: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річкових</a:t>
            </a:r>
            <a:r>
              <a:rPr lang="ru-RU" dirty="0"/>
              <a:t> </a:t>
            </a:r>
            <a:r>
              <a:rPr lang="ru-RU" dirty="0" err="1"/>
              <a:t>судноплавних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- 3200 км). </a:t>
            </a:r>
            <a:r>
              <a:rPr lang="ru-RU" dirty="0" err="1"/>
              <a:t>Повітряний</a:t>
            </a:r>
            <a:r>
              <a:rPr lang="ru-RU" dirty="0"/>
              <a:t> транспорт почав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повоєнні</a:t>
            </a:r>
            <a:r>
              <a:rPr lang="ru-RU" dirty="0"/>
              <a:t> роки. </a:t>
            </a:r>
            <a:r>
              <a:rPr lang="ru-RU" dirty="0" err="1"/>
              <a:t>Сьогодні</a:t>
            </a:r>
            <a:r>
              <a:rPr lang="ru-RU" dirty="0"/>
              <a:t> КНДР </a:t>
            </a:r>
            <a:r>
              <a:rPr lang="ru-RU" dirty="0" err="1"/>
              <a:t>повітряним</a:t>
            </a:r>
            <a:r>
              <a:rPr lang="ru-RU" dirty="0"/>
              <a:t> </a:t>
            </a:r>
            <a:r>
              <a:rPr lang="ru-RU" dirty="0" err="1"/>
              <a:t>сполученням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Лише </a:t>
            </a:r>
            <a:r>
              <a:rPr lang="ru-RU" dirty="0" err="1"/>
              <a:t>із</a:t>
            </a:r>
            <a:r>
              <a:rPr lang="ru-RU" dirty="0"/>
              <a:t> 70-х </a:t>
            </a:r>
            <a:r>
              <a:rPr lang="ru-RU" dirty="0" err="1"/>
              <a:t>років</a:t>
            </a:r>
            <a:r>
              <a:rPr lang="ru-RU" dirty="0"/>
              <a:t> почав </a:t>
            </a:r>
            <a:r>
              <a:rPr lang="ru-RU" dirty="0" err="1"/>
              <a:t>розвиватись</a:t>
            </a:r>
            <a:r>
              <a:rPr lang="ru-RU" dirty="0"/>
              <a:t> </a:t>
            </a:r>
            <a:r>
              <a:rPr lang="ru-RU" dirty="0" err="1"/>
              <a:t>трубопровідний</a:t>
            </a:r>
            <a:r>
              <a:rPr lang="ru-RU" dirty="0"/>
              <a:t> транспорт,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використовувався</a:t>
            </a:r>
            <a:r>
              <a:rPr lang="ru-RU" dirty="0"/>
              <a:t> для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 smtClean="0"/>
              <a:t>. </a:t>
            </a:r>
            <a:r>
              <a:rPr lang="ru-RU" dirty="0" err="1"/>
              <a:t>Північна</a:t>
            </a:r>
            <a:r>
              <a:rPr lang="ru-RU" dirty="0"/>
              <a:t> Корея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видами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- </a:t>
            </a:r>
            <a:r>
              <a:rPr lang="ru-RU" dirty="0" err="1"/>
              <a:t>поштовим</a:t>
            </a:r>
            <a:r>
              <a:rPr lang="ru-RU" dirty="0"/>
              <a:t>, </a:t>
            </a:r>
            <a:r>
              <a:rPr lang="ru-RU" dirty="0" err="1"/>
              <a:t>телеграфним</a:t>
            </a:r>
            <a:r>
              <a:rPr lang="ru-RU" dirty="0"/>
              <a:t>, </a:t>
            </a:r>
            <a:r>
              <a:rPr lang="ru-RU" dirty="0" err="1"/>
              <a:t>радіотелевізійним</a:t>
            </a:r>
            <a:r>
              <a:rPr lang="ru-RU" dirty="0"/>
              <a:t>.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оснащені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автоматичним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. </a:t>
            </a:r>
            <a:r>
              <a:rPr lang="ru-RU" dirty="0" err="1"/>
              <a:t>Супутниковий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з'єднує</a:t>
            </a:r>
            <a:r>
              <a:rPr lang="ru-RU" dirty="0"/>
              <a:t> КНДР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1"/>
            <a:ext cx="4271566" cy="280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83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16632"/>
            <a:ext cx="7696200" cy="854968"/>
          </a:xfrm>
        </p:spPr>
        <p:txBody>
          <a:bodyPr/>
          <a:lstStyle/>
          <a:p>
            <a:r>
              <a:rPr lang="uk-UA" dirty="0" smtClean="0"/>
              <a:t>Паспорт країни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649934" cy="3100423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4248472" cy="4857403"/>
          </a:xfrm>
        </p:spPr>
        <p:txBody>
          <a:bodyPr>
            <a:normAutofit/>
          </a:bodyPr>
          <a:lstStyle/>
          <a:p>
            <a:r>
              <a:rPr lang="uk-UA" sz="2300" i="1" u="sng" dirty="0" smtClean="0"/>
              <a:t>Офіційна назва: </a:t>
            </a:r>
            <a:r>
              <a:rPr lang="uk-UA" sz="2300" dirty="0" smtClean="0"/>
              <a:t>Корейська Народно-Демократична Республіка</a:t>
            </a:r>
          </a:p>
          <a:p>
            <a:r>
              <a:rPr lang="uk-UA" sz="2300" i="1" u="sng" dirty="0" smtClean="0"/>
              <a:t>Площа: </a:t>
            </a:r>
            <a:r>
              <a:rPr lang="ru-RU" sz="2400" dirty="0"/>
              <a:t>120 540 км²</a:t>
            </a:r>
            <a:endParaRPr lang="uk-UA" sz="2300" dirty="0" smtClean="0"/>
          </a:p>
          <a:p>
            <a:r>
              <a:rPr lang="uk-UA" sz="2300" i="1" u="sng" dirty="0" smtClean="0"/>
              <a:t>Столиця:</a:t>
            </a:r>
            <a:r>
              <a:rPr lang="ru-RU" sz="2400" dirty="0"/>
              <a:t>Пхеньян</a:t>
            </a:r>
            <a:endParaRPr lang="uk-UA" sz="2300" dirty="0" smtClean="0"/>
          </a:p>
          <a:p>
            <a:r>
              <a:rPr lang="uk-UA" sz="2300" i="1" u="sng" dirty="0" smtClean="0"/>
              <a:t>Офіційна мова:</a:t>
            </a:r>
            <a:r>
              <a:rPr lang="uk-UA" sz="2300" dirty="0" smtClean="0"/>
              <a:t> Корейська</a:t>
            </a:r>
          </a:p>
          <a:p>
            <a:r>
              <a:rPr lang="uk-UA" sz="2300" i="1" u="sng" dirty="0" smtClean="0"/>
              <a:t>Валюта</a:t>
            </a:r>
            <a:r>
              <a:rPr lang="ru-RU" sz="2300" i="1" u="sng" dirty="0" smtClean="0"/>
              <a:t>:</a:t>
            </a:r>
            <a:r>
              <a:rPr lang="ru-RU" sz="2400" dirty="0"/>
              <a:t>Вон (₩)</a:t>
            </a:r>
            <a:endParaRPr lang="ru-RU" sz="2300" dirty="0" smtClean="0"/>
          </a:p>
          <a:p>
            <a:r>
              <a:rPr lang="uk-UA" sz="2300" i="1" u="sng" dirty="0" smtClean="0"/>
              <a:t>Державний устрій: </a:t>
            </a:r>
            <a:r>
              <a:rPr lang="uk-UA" sz="2300" dirty="0" err="1" smtClean="0"/>
              <a:t>чучхе</a:t>
            </a:r>
            <a:r>
              <a:rPr lang="uk-UA" sz="2300" dirty="0" smtClean="0"/>
              <a:t>(комуністична диктатура)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25144"/>
            <a:ext cx="3672408" cy="17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Зовнішньоекономічні зв'язки КНДР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80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зовнішньоторгового</a:t>
            </a:r>
            <a:r>
              <a:rPr lang="ru-RU" dirty="0"/>
              <a:t> обороту КНДР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соціалістичні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СНД - </a:t>
            </a:r>
            <a:r>
              <a:rPr lang="ru-RU" dirty="0" err="1"/>
              <a:t>понад</a:t>
            </a:r>
            <a:r>
              <a:rPr lang="ru-RU" dirty="0"/>
              <a:t> 30%, </a:t>
            </a:r>
            <a:r>
              <a:rPr lang="ru-RU" dirty="0" err="1"/>
              <a:t>понад</a:t>
            </a:r>
            <a:r>
              <a:rPr lang="ru-RU" dirty="0"/>
              <a:t> 30%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розвинутою</a:t>
            </a:r>
            <a:r>
              <a:rPr lang="ru-RU" dirty="0"/>
              <a:t>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спаду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товарообороту з </a:t>
            </a:r>
            <a:r>
              <a:rPr lang="ru-RU" dirty="0" err="1"/>
              <a:t>Японією</a:t>
            </a:r>
            <a:r>
              <a:rPr lang="ru-RU" dirty="0"/>
              <a:t>, США (табл. 6, 7).</a:t>
            </a:r>
          </a:p>
          <a:p>
            <a:pPr marL="0" indent="0">
              <a:buNone/>
            </a:pPr>
            <a:r>
              <a:rPr lang="ru-RU" dirty="0" smtClean="0"/>
              <a:t>     На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 КНДР.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хімічної</a:t>
            </a:r>
            <a:r>
              <a:rPr lang="ru-RU" dirty="0"/>
              <a:t> займе 7айближчим часом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 ринку КНДР.</a:t>
            </a:r>
          </a:p>
          <a:p>
            <a:pPr marL="0" indent="0">
              <a:buNone/>
            </a:pPr>
            <a:r>
              <a:rPr lang="ru-RU" dirty="0" smtClean="0"/>
              <a:t>     Основою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КНДР є </a:t>
            </a:r>
            <a:r>
              <a:rPr lang="ru-RU" dirty="0" err="1"/>
              <a:t>врівноважений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на </a:t>
            </a:r>
            <a:r>
              <a:rPr lang="ru-RU" dirty="0" err="1"/>
              <a:t>зовнішніх</a:t>
            </a:r>
            <a:r>
              <a:rPr lang="ru-RU" dirty="0"/>
              <a:t> ринках, </a:t>
            </a:r>
            <a:r>
              <a:rPr lang="ru-RU" dirty="0" err="1"/>
              <a:t>інтернаціоналізація</a:t>
            </a:r>
            <a:r>
              <a:rPr lang="ru-RU" dirty="0"/>
              <a:t> і </a:t>
            </a:r>
            <a:r>
              <a:rPr lang="ru-RU" dirty="0" err="1"/>
              <a:t>лібералізація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диференціація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активна </a:t>
            </a:r>
            <a:r>
              <a:rPr lang="ru-RU" dirty="0" err="1"/>
              <a:t>багатостороння</a:t>
            </a:r>
            <a:r>
              <a:rPr lang="ru-RU" dirty="0"/>
              <a:t> </a:t>
            </a:r>
            <a:r>
              <a:rPr lang="ru-RU" dirty="0" err="1"/>
              <a:t>кооперація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 зв'язки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6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КНДР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264696" cy="46206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962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Міст Китайсько-Корейської дружби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23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960440" cy="53522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327"/>
            <a:ext cx="7696200" cy="1143000"/>
          </a:xfrm>
        </p:spPr>
        <p:txBody>
          <a:bodyPr/>
          <a:lstStyle/>
          <a:p>
            <a:r>
              <a:rPr lang="ru-RU" dirty="0" err="1"/>
              <a:t>Готель</a:t>
            </a:r>
            <a:r>
              <a:rPr lang="ru-RU" dirty="0"/>
              <a:t> «</a:t>
            </a:r>
            <a:r>
              <a:rPr lang="ru-RU" dirty="0" err="1"/>
              <a:t>Рюген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898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257 C -0.07483 0.00741 -0.04775 0.03426 -0.01476 0.03426 C 0.02413 0.03426 0.03819 0.0044 0.04409 -0.01366 L 0.05017 -0.03773 C 0.05625 -0.05579 0.07118 -0.08565 0.1151 -0.08565 C 0.14322 -0.08565 0.17517 -0.0588 0.17517 -0.0257 C 0.17517 0.00741 0.14322 0.03426 0.1151 0.03426 C 0.07118 0.03426 0.05625 0.0044 0.05017 -0.01366 L 0.04409 -0.03773 C 0.03819 -0.05579 0.02413 -0.08565 -0.01476 -0.08565 C -0.04775 -0.08565 -0.07483 -0.0588 -0.07483 -0.025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24707" cy="3501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2975" y="1628800"/>
            <a:ext cx="4241514" cy="1224136"/>
          </a:xfrm>
        </p:spPr>
        <p:txBody>
          <a:bodyPr/>
          <a:lstStyle/>
          <a:p>
            <a:r>
              <a:rPr lang="ru-RU" dirty="0" err="1" smtClean="0"/>
              <a:t>Гробниці</a:t>
            </a:r>
            <a:r>
              <a:rPr lang="ru-RU" dirty="0" smtClean="0"/>
              <a:t> </a:t>
            </a:r>
            <a:r>
              <a:rPr lang="ru-RU" dirty="0" err="1"/>
              <a:t>Когурьо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75" y="3877463"/>
            <a:ext cx="4427984" cy="297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5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635670"/>
          </a:xfrm>
        </p:spPr>
        <p:txBody>
          <a:bodyPr>
            <a:noAutofit/>
          </a:bodyPr>
          <a:lstStyle/>
          <a:p>
            <a:r>
              <a:rPr lang="uk-UA" sz="3600" dirty="0" smtClean="0"/>
              <a:t>Географічне положення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2290" y="893328"/>
            <a:ext cx="4751710" cy="557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200" dirty="0" err="1" smtClean="0"/>
              <a:t>Знаходиться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східній</a:t>
            </a:r>
            <a:r>
              <a:rPr lang="ru-RU" sz="2200" dirty="0"/>
              <a:t> </a:t>
            </a:r>
            <a:r>
              <a:rPr lang="ru-RU" sz="2200" dirty="0" err="1"/>
              <a:t>Азії</a:t>
            </a:r>
            <a:r>
              <a:rPr lang="ru-RU" sz="2200" dirty="0"/>
              <a:t>, </a:t>
            </a:r>
            <a:r>
              <a:rPr lang="ru-RU" sz="2200" dirty="0" err="1"/>
              <a:t>межує</a:t>
            </a:r>
            <a:r>
              <a:rPr lang="ru-RU" sz="2200" dirty="0"/>
              <a:t> на </a:t>
            </a:r>
            <a:r>
              <a:rPr lang="ru-RU" sz="2200" dirty="0" err="1"/>
              <a:t>півночі</a:t>
            </a:r>
            <a:r>
              <a:rPr lang="ru-RU" sz="2200" dirty="0"/>
              <a:t> з </a:t>
            </a:r>
            <a:r>
              <a:rPr lang="ru-RU" sz="2200" dirty="0" err="1"/>
              <a:t>Китайською</a:t>
            </a:r>
            <a:r>
              <a:rPr lang="ru-RU" sz="2200" dirty="0"/>
              <a:t> Народною </a:t>
            </a:r>
            <a:r>
              <a:rPr lang="ru-RU" sz="2200" dirty="0" err="1" smtClean="0"/>
              <a:t>Республікою</a:t>
            </a:r>
            <a:r>
              <a:rPr lang="ru-RU" sz="2200" dirty="0"/>
              <a:t>,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півдні</a:t>
            </a:r>
            <a:r>
              <a:rPr lang="ru-RU" sz="2200" dirty="0"/>
              <a:t> з </a:t>
            </a:r>
            <a:r>
              <a:rPr lang="ru-RU" sz="2200" dirty="0" err="1"/>
              <a:t>Південною</a:t>
            </a:r>
            <a:r>
              <a:rPr lang="ru-RU" sz="2200" dirty="0"/>
              <a:t> </a:t>
            </a:r>
            <a:r>
              <a:rPr lang="ru-RU" sz="2200" dirty="0" err="1"/>
              <a:t>Кореєю</a:t>
            </a:r>
            <a:r>
              <a:rPr lang="ru-RU" sz="2200" dirty="0"/>
              <a:t>, на </a:t>
            </a:r>
            <a:r>
              <a:rPr lang="ru-RU" sz="2200" dirty="0" err="1"/>
              <a:t>північному</a:t>
            </a:r>
            <a:r>
              <a:rPr lang="ru-RU" sz="2200" dirty="0"/>
              <a:t> </a:t>
            </a:r>
            <a:r>
              <a:rPr lang="ru-RU" sz="2200" dirty="0" err="1"/>
              <a:t>сході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 </a:t>
            </a:r>
            <a:r>
              <a:rPr lang="ru-RU" sz="2200" dirty="0" err="1"/>
              <a:t>Росією</a:t>
            </a:r>
            <a:r>
              <a:rPr lang="ru-RU" sz="2200" dirty="0"/>
              <a:t>, на </a:t>
            </a:r>
            <a:r>
              <a:rPr lang="ru-RU" sz="2200" dirty="0" err="1"/>
              <a:t>сході</a:t>
            </a:r>
            <a:r>
              <a:rPr lang="ru-RU" sz="2200" dirty="0"/>
              <a:t> </a:t>
            </a:r>
            <a:r>
              <a:rPr lang="ru-RU" sz="2200" dirty="0" err="1"/>
              <a:t>омивається</a:t>
            </a:r>
            <a:r>
              <a:rPr lang="ru-RU" sz="2200" dirty="0"/>
              <a:t> </a:t>
            </a:r>
            <a:r>
              <a:rPr lang="ru-RU" sz="2200" dirty="0" err="1"/>
              <a:t>Японським</a:t>
            </a:r>
            <a:r>
              <a:rPr lang="ru-RU" sz="2200" dirty="0"/>
              <a:t> морем, на </a:t>
            </a:r>
            <a:r>
              <a:rPr lang="ru-RU" sz="2200" dirty="0" err="1"/>
              <a:t>заході</a:t>
            </a:r>
            <a:r>
              <a:rPr lang="ru-RU" sz="2200" dirty="0"/>
              <a:t> — </a:t>
            </a:r>
            <a:r>
              <a:rPr lang="ru-RU" sz="2200" dirty="0" err="1"/>
              <a:t>Жовтим</a:t>
            </a:r>
            <a:r>
              <a:rPr lang="ru-RU" sz="2200" dirty="0"/>
              <a:t> морем.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площу</a:t>
            </a:r>
            <a:r>
              <a:rPr lang="ru-RU" sz="2200" dirty="0"/>
              <a:t> 120,538 км². </a:t>
            </a:r>
            <a:r>
              <a:rPr lang="ru-RU" sz="2200" dirty="0" err="1"/>
              <a:t>Столиця</a:t>
            </a:r>
            <a:r>
              <a:rPr lang="ru-RU" sz="2200" dirty="0"/>
              <a:t> — </a:t>
            </a:r>
            <a:r>
              <a:rPr lang="ru-RU" sz="2200" dirty="0" err="1"/>
              <a:t>місто</a:t>
            </a:r>
            <a:r>
              <a:rPr lang="ru-RU" sz="2200" dirty="0"/>
              <a:t> Пхеньян. </a:t>
            </a:r>
            <a:r>
              <a:rPr lang="ru-RU" sz="2200" dirty="0" err="1"/>
              <a:t>Рельєф</a:t>
            </a:r>
            <a:r>
              <a:rPr lang="ru-RU" sz="2200" dirty="0"/>
              <a:t>: широка </a:t>
            </a:r>
            <a:r>
              <a:rPr lang="ru-RU" sz="2200" dirty="0" err="1"/>
              <a:t>прибережна</a:t>
            </a:r>
            <a:r>
              <a:rPr lang="ru-RU" sz="2200" dirty="0"/>
              <a:t> </a:t>
            </a:r>
            <a:r>
              <a:rPr lang="ru-RU" sz="2200" dirty="0" err="1"/>
              <a:t>рівнина</a:t>
            </a:r>
            <a:r>
              <a:rPr lang="ru-RU" sz="2200" dirty="0"/>
              <a:t> на </a:t>
            </a:r>
            <a:r>
              <a:rPr lang="ru-RU" sz="2200" dirty="0" err="1"/>
              <a:t>заході</a:t>
            </a:r>
            <a:r>
              <a:rPr lang="ru-RU" sz="2200" dirty="0"/>
              <a:t> </a:t>
            </a:r>
            <a:r>
              <a:rPr lang="ru-RU" sz="2200" dirty="0" err="1"/>
              <a:t>піднімається</a:t>
            </a:r>
            <a:r>
              <a:rPr lang="ru-RU" sz="2200" dirty="0"/>
              <a:t> до </a:t>
            </a:r>
            <a:r>
              <a:rPr lang="ru-RU" sz="2200" dirty="0" err="1"/>
              <a:t>гір</a:t>
            </a:r>
            <a:r>
              <a:rPr lang="ru-RU" sz="2200" dirty="0"/>
              <a:t>, </a:t>
            </a:r>
            <a:r>
              <a:rPr lang="ru-RU" sz="2200" dirty="0" err="1"/>
              <a:t>розділених</a:t>
            </a:r>
            <a:r>
              <a:rPr lang="ru-RU" sz="2200" dirty="0"/>
              <a:t> </a:t>
            </a:r>
            <a:r>
              <a:rPr lang="ru-RU" sz="2200" dirty="0" err="1"/>
              <a:t>глибокою</a:t>
            </a:r>
            <a:r>
              <a:rPr lang="ru-RU" sz="2200" dirty="0"/>
              <a:t> долиною </a:t>
            </a:r>
            <a:r>
              <a:rPr lang="ru-RU" sz="2200" dirty="0" err="1"/>
              <a:t>посередині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r>
              <a:rPr lang="uk-UA" sz="2200" dirty="0"/>
              <a:t> </a:t>
            </a:r>
            <a:r>
              <a:rPr lang="uk-UA" sz="2200" dirty="0" smtClean="0"/>
              <a:t>   </a:t>
            </a:r>
            <a:r>
              <a:rPr lang="ru-RU" sz="2200" dirty="0" err="1" smtClean="0"/>
              <a:t>Природні</a:t>
            </a:r>
            <a:r>
              <a:rPr lang="ru-RU" sz="2200" dirty="0" smtClean="0"/>
              <a:t> </a:t>
            </a:r>
            <a:r>
              <a:rPr lang="ru-RU" sz="2200" dirty="0" err="1"/>
              <a:t>ресурси</a:t>
            </a:r>
            <a:r>
              <a:rPr lang="ru-RU" sz="2200" dirty="0"/>
              <a:t> — </a:t>
            </a:r>
            <a:r>
              <a:rPr lang="ru-RU" sz="2200" dirty="0" err="1"/>
              <a:t>свинець</a:t>
            </a:r>
            <a:r>
              <a:rPr lang="ru-RU" sz="2200" dirty="0"/>
              <a:t>, вольфрам, </a:t>
            </a:r>
            <a:r>
              <a:rPr lang="ru-RU" sz="2200" dirty="0" err="1"/>
              <a:t>вугілля</a:t>
            </a:r>
            <a:r>
              <a:rPr lang="ru-RU" sz="2200" dirty="0"/>
              <a:t>, цинк, </a:t>
            </a:r>
            <a:r>
              <a:rPr lang="ru-RU" sz="2200" dirty="0" err="1"/>
              <a:t>графіт</a:t>
            </a:r>
            <a:r>
              <a:rPr lang="ru-RU" sz="2200" dirty="0"/>
              <a:t>, </a:t>
            </a:r>
            <a:r>
              <a:rPr lang="ru-RU" sz="2200" dirty="0" err="1"/>
              <a:t>залізна</a:t>
            </a:r>
            <a:r>
              <a:rPr lang="ru-RU" sz="2200" dirty="0"/>
              <a:t> </a:t>
            </a:r>
            <a:r>
              <a:rPr lang="ru-RU" sz="2200" dirty="0" err="1"/>
              <a:t>руда,мідь</a:t>
            </a:r>
            <a:r>
              <a:rPr lang="ru-RU" sz="2200" dirty="0"/>
              <a:t>, золото, </a:t>
            </a:r>
            <a:r>
              <a:rPr lang="ru-RU" sz="2200" dirty="0" err="1"/>
              <a:t>сірчаний</a:t>
            </a:r>
            <a:r>
              <a:rPr lang="ru-RU" sz="2200" dirty="0"/>
              <a:t> та </a:t>
            </a:r>
            <a:r>
              <a:rPr lang="ru-RU" sz="2200" dirty="0" err="1"/>
              <a:t>залізний</a:t>
            </a:r>
            <a:r>
              <a:rPr lang="ru-RU" sz="2200" dirty="0"/>
              <a:t> колчедан, </a:t>
            </a:r>
            <a:r>
              <a:rPr lang="ru-RU" sz="2200" dirty="0" err="1"/>
              <a:t>сіль</a:t>
            </a:r>
            <a:r>
              <a:rPr lang="ru-RU" sz="2200" dirty="0"/>
              <a:t>, флюорит, </a:t>
            </a:r>
            <a:r>
              <a:rPr lang="ru-RU" sz="2200" dirty="0" err="1"/>
              <a:t>можливість</a:t>
            </a:r>
            <a:r>
              <a:rPr lang="ru-RU" sz="2200" dirty="0"/>
              <a:t> </a:t>
            </a:r>
            <a:r>
              <a:rPr lang="ru-RU" sz="2200" dirty="0" err="1"/>
              <a:t>встановлення</a:t>
            </a:r>
            <a:r>
              <a:rPr lang="ru-RU" sz="2200" dirty="0"/>
              <a:t> </a:t>
            </a:r>
            <a:r>
              <a:rPr lang="ru-RU" sz="2200" dirty="0" err="1"/>
              <a:t>гідроелектростанцій</a:t>
            </a:r>
            <a:r>
              <a:rPr lang="ru-RU" sz="22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" y="1484784"/>
            <a:ext cx="4079633" cy="43924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7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Забруднення</a:t>
            </a:r>
            <a:r>
              <a:rPr lang="ru-RU" sz="2000" dirty="0"/>
              <a:t> води, </a:t>
            </a:r>
            <a:r>
              <a:rPr lang="ru-RU" sz="2000" dirty="0" err="1"/>
              <a:t>нерівномірне</a:t>
            </a:r>
            <a:r>
              <a:rPr lang="ru-RU" sz="2000" dirty="0"/>
              <a:t> </a:t>
            </a:r>
            <a:r>
              <a:rPr lang="ru-RU" sz="2000" dirty="0" err="1"/>
              <a:t>розповсюдження</a:t>
            </a:r>
            <a:r>
              <a:rPr lang="ru-RU" sz="2000" dirty="0"/>
              <a:t> </a:t>
            </a:r>
            <a:r>
              <a:rPr lang="ru-RU" sz="2000" dirty="0" err="1"/>
              <a:t>питної</a:t>
            </a:r>
            <a:r>
              <a:rPr lang="ru-RU" sz="2000" dirty="0"/>
              <a:t> води, </a:t>
            </a:r>
            <a:r>
              <a:rPr lang="ru-RU" sz="2000" dirty="0" err="1"/>
              <a:t>поширені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передаються</a:t>
            </a:r>
            <a:r>
              <a:rPr lang="ru-RU" sz="2000" dirty="0"/>
              <a:t> </a:t>
            </a:r>
            <a:r>
              <a:rPr lang="ru-RU" sz="2000" dirty="0" err="1"/>
              <a:t>водними</a:t>
            </a:r>
            <a:r>
              <a:rPr lang="ru-RU" sz="2000" dirty="0"/>
              <a:t> шляхами, </a:t>
            </a:r>
            <a:r>
              <a:rPr lang="ru-RU" sz="2000" dirty="0" err="1"/>
              <a:t>надмірна</a:t>
            </a:r>
            <a:r>
              <a:rPr lang="ru-RU" sz="2000" dirty="0"/>
              <a:t> </a:t>
            </a:r>
            <a:r>
              <a:rPr lang="ru-RU" sz="2000" dirty="0" err="1"/>
              <a:t>вирубка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, </a:t>
            </a:r>
            <a:r>
              <a:rPr lang="ru-RU" sz="2000" dirty="0" err="1"/>
              <a:t>ерозія</a:t>
            </a:r>
            <a:r>
              <a:rPr lang="ru-RU" sz="2000" dirty="0"/>
              <a:t> та </a:t>
            </a:r>
            <a:r>
              <a:rPr lang="ru-RU" sz="2000" dirty="0" err="1"/>
              <a:t>деґрадація</a:t>
            </a:r>
            <a:r>
              <a:rPr lang="ru-RU" sz="2000" dirty="0"/>
              <a:t> </a:t>
            </a:r>
            <a:r>
              <a:rPr lang="ru-RU" sz="2000" dirty="0" err="1"/>
              <a:t>ґрунтів</a:t>
            </a:r>
            <a:r>
              <a:rPr lang="ru-RU" sz="2000" dirty="0"/>
              <a:t>. </a:t>
            </a:r>
            <a:r>
              <a:rPr lang="ru-RU" sz="2000" dirty="0" err="1"/>
              <a:t>Хоча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у КНДР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у </a:t>
            </a:r>
            <a:r>
              <a:rPr lang="ru-RU" sz="2000" dirty="0" err="1"/>
              <a:t>країні</a:t>
            </a:r>
            <a:r>
              <a:rPr lang="ru-RU" sz="2000" dirty="0"/>
              <a:t> не </a:t>
            </a:r>
            <a:r>
              <a:rPr lang="ru-RU" sz="2000" dirty="0" err="1"/>
              <a:t>розвинуті</a:t>
            </a:r>
            <a:r>
              <a:rPr lang="ru-RU" sz="2000" dirty="0"/>
              <a:t> </a:t>
            </a:r>
            <a:r>
              <a:rPr lang="ru-RU" sz="2000" dirty="0" err="1"/>
              <a:t>чорна</a:t>
            </a:r>
            <a:r>
              <a:rPr lang="ru-RU" sz="2000" dirty="0"/>
              <a:t> та </a:t>
            </a:r>
            <a:r>
              <a:rPr lang="ru-RU" sz="2000" dirty="0" err="1"/>
              <a:t>нафтопереробна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.</a:t>
            </a:r>
          </a:p>
          <a:p>
            <a:r>
              <a:rPr lang="ru-RU" dirty="0" err="1"/>
              <a:t>Весняна</a:t>
            </a:r>
            <a:r>
              <a:rPr lang="ru-RU" dirty="0"/>
              <a:t> сильна </a:t>
            </a:r>
            <a:r>
              <a:rPr lang="ru-RU" dirty="0" err="1"/>
              <a:t>посуха</a:t>
            </a:r>
            <a:r>
              <a:rPr lang="ru-RU" dirty="0"/>
              <a:t>,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приходять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та </a:t>
            </a:r>
            <a:r>
              <a:rPr lang="ru-RU" dirty="0" err="1"/>
              <a:t>повінь</a:t>
            </a:r>
            <a:r>
              <a:rPr lang="ru-RU" dirty="0"/>
              <a:t>.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буревії</a:t>
            </a:r>
            <a:r>
              <a:rPr lang="ru-RU" dirty="0"/>
              <a:t> на початку </a:t>
            </a:r>
            <a:r>
              <a:rPr lang="ru-RU" dirty="0" err="1"/>
              <a:t>осені</a:t>
            </a:r>
            <a:r>
              <a:rPr lang="ru-RU" dirty="0"/>
              <a:t>.</a:t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Екологічні та природні проблеми країни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923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67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   </a:t>
            </a:r>
            <a:r>
              <a:rPr lang="ru-RU" sz="1800" dirty="0" err="1" smtClean="0"/>
              <a:t>Ця</a:t>
            </a:r>
            <a:r>
              <a:rPr lang="ru-RU" sz="1800" dirty="0" smtClean="0"/>
              <a:t> </a:t>
            </a:r>
            <a:r>
              <a:rPr lang="ru-RU" sz="1800" dirty="0" err="1"/>
              <a:t>країна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ізольовану</a:t>
            </a:r>
            <a:r>
              <a:rPr lang="ru-RU" sz="1800" dirty="0"/>
              <a:t> та </a:t>
            </a:r>
            <a:r>
              <a:rPr lang="ru-RU" sz="1800" dirty="0" err="1"/>
              <a:t>проблематичну</a:t>
            </a:r>
            <a:r>
              <a:rPr lang="ru-RU" sz="1800" dirty="0"/>
              <a:t> </a:t>
            </a:r>
            <a:r>
              <a:rPr lang="ru-RU" sz="1800" dirty="0" err="1"/>
              <a:t>економіку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планується</a:t>
            </a:r>
            <a:r>
              <a:rPr lang="ru-RU" sz="1800" dirty="0"/>
              <a:t> </a:t>
            </a:r>
            <a:r>
              <a:rPr lang="ru-RU" sz="1800" dirty="0" err="1"/>
              <a:t>верхівкою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Трудовою </a:t>
            </a:r>
            <a:r>
              <a:rPr lang="ru-RU" sz="1800" dirty="0" err="1"/>
              <a:t>партією</a:t>
            </a:r>
            <a:r>
              <a:rPr lang="ru-RU" sz="1800" dirty="0"/>
              <a:t> </a:t>
            </a:r>
            <a:r>
              <a:rPr lang="ru-RU" sz="1800" dirty="0" err="1" smtClean="0"/>
              <a:t>Кореї</a:t>
            </a:r>
            <a:r>
              <a:rPr lang="ru-RU" sz="1800" dirty="0" smtClean="0"/>
              <a:t>. </a:t>
            </a:r>
            <a:r>
              <a:rPr lang="ru-RU" sz="1800" dirty="0" err="1"/>
              <a:t>Погодні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, брак </a:t>
            </a:r>
            <a:r>
              <a:rPr lang="ru-RU" sz="1800" dirty="0" err="1"/>
              <a:t>палива</a:t>
            </a:r>
            <a:r>
              <a:rPr lang="ru-RU" sz="1800" dirty="0"/>
              <a:t> та </a:t>
            </a:r>
            <a:r>
              <a:rPr lang="ru-RU" sz="1800" dirty="0" err="1"/>
              <a:t>техніки</a:t>
            </a:r>
            <a:r>
              <a:rPr lang="ru-RU" sz="1800" dirty="0"/>
              <a:t> для </a:t>
            </a:r>
            <a:r>
              <a:rPr lang="ru-RU" sz="1800" dirty="0" err="1"/>
              <a:t>цивільного</a:t>
            </a:r>
            <a:r>
              <a:rPr lang="ru-RU" sz="1800" dirty="0"/>
              <a:t> </a:t>
            </a:r>
            <a:r>
              <a:rPr lang="ru-RU" sz="1800" dirty="0" err="1"/>
              <a:t>вжитку</a:t>
            </a:r>
            <a:r>
              <a:rPr lang="ru-RU" sz="1800" dirty="0"/>
              <a:t>, брак </a:t>
            </a:r>
            <a:r>
              <a:rPr lang="ru-RU" sz="1800" dirty="0" err="1"/>
              <a:t>капіталовкладень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окрім</a:t>
            </a:r>
            <a:r>
              <a:rPr lang="ru-RU" sz="1800" dirty="0"/>
              <a:t> </a:t>
            </a:r>
            <a:r>
              <a:rPr lang="ru-RU" sz="1800" dirty="0" err="1"/>
              <a:t>воєнної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негативні</a:t>
            </a:r>
            <a:r>
              <a:rPr lang="ru-RU" sz="1800" dirty="0"/>
              <a:t> </a:t>
            </a:r>
            <a:r>
              <a:rPr lang="ru-RU" sz="1800" dirty="0" err="1"/>
              <a:t>наслідки</a:t>
            </a:r>
            <a:r>
              <a:rPr lang="ru-RU" sz="1800" dirty="0"/>
              <a:t> для </a:t>
            </a:r>
            <a:r>
              <a:rPr lang="ru-RU" sz="1800" dirty="0" err="1"/>
              <a:t>економіки</a:t>
            </a:r>
            <a:r>
              <a:rPr lang="ru-RU" sz="1800" dirty="0"/>
              <a:t> </a:t>
            </a:r>
            <a:r>
              <a:rPr lang="ru-RU" sz="1800" dirty="0" err="1"/>
              <a:t>Північної</a:t>
            </a:r>
            <a:r>
              <a:rPr lang="ru-RU" sz="1800" dirty="0"/>
              <a:t> </a:t>
            </a:r>
            <a:r>
              <a:rPr lang="ru-RU" sz="1800" dirty="0" err="1"/>
              <a:t>Кореї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uk-UA" sz="1800" dirty="0" smtClean="0"/>
              <a:t>   </a:t>
            </a:r>
            <a:r>
              <a:rPr lang="ru-RU" sz="1800" dirty="0" err="1"/>
              <a:t>Валовий</a:t>
            </a:r>
            <a:r>
              <a:rPr lang="ru-RU" sz="1800" dirty="0"/>
              <a:t> </a:t>
            </a:r>
            <a:r>
              <a:rPr lang="ru-RU" sz="1800" dirty="0" err="1"/>
              <a:t>внутрішній</a:t>
            </a:r>
            <a:r>
              <a:rPr lang="ru-RU" sz="1800" dirty="0"/>
              <a:t> продукт у 2002 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складався</a:t>
            </a:r>
            <a:r>
              <a:rPr lang="ru-RU" sz="1800" dirty="0"/>
              <a:t> з таких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секторів</a:t>
            </a:r>
            <a:r>
              <a:rPr lang="ru-RU" sz="1800" dirty="0"/>
              <a:t>: </a:t>
            </a:r>
            <a:r>
              <a:rPr lang="ru-RU" sz="1800" dirty="0" err="1"/>
              <a:t>сільське</a:t>
            </a:r>
            <a:r>
              <a:rPr lang="ru-RU" sz="1800" dirty="0"/>
              <a:t> </a:t>
            </a:r>
            <a:r>
              <a:rPr lang="ru-RU" sz="1800" dirty="0" err="1"/>
              <a:t>господарство</a:t>
            </a:r>
            <a:r>
              <a:rPr lang="ru-RU" sz="1800" dirty="0"/>
              <a:t> 30%, </a:t>
            </a:r>
            <a:r>
              <a:rPr lang="ru-RU" sz="1800" dirty="0" err="1"/>
              <a:t>промисловість</a:t>
            </a:r>
            <a:r>
              <a:rPr lang="ru-RU" sz="1800" dirty="0"/>
              <a:t> 34%, </a:t>
            </a:r>
            <a:r>
              <a:rPr lang="ru-RU" sz="1800" dirty="0" err="1"/>
              <a:t>послуги</a:t>
            </a:r>
            <a:r>
              <a:rPr lang="ru-RU" sz="1800" dirty="0"/>
              <a:t> 36%.</a:t>
            </a:r>
          </a:p>
          <a:p>
            <a:pPr marL="0" indent="0">
              <a:buNone/>
            </a:pPr>
            <a:r>
              <a:rPr lang="ru-RU" sz="1800" dirty="0" smtClean="0"/>
              <a:t>    2005</a:t>
            </a:r>
            <a:r>
              <a:rPr lang="ru-RU" sz="1800" dirty="0"/>
              <a:t> </a:t>
            </a:r>
            <a:r>
              <a:rPr lang="ru-RU" sz="1800" dirty="0" err="1"/>
              <a:t>рік</a:t>
            </a:r>
            <a:r>
              <a:rPr lang="ru-RU" sz="1800" dirty="0"/>
              <a:t> </a:t>
            </a:r>
            <a:r>
              <a:rPr lang="ru-RU" sz="1800" dirty="0" err="1"/>
              <a:t>продемонстрував</a:t>
            </a:r>
            <a:r>
              <a:rPr lang="ru-RU" sz="1800" dirty="0"/>
              <a:t> </a:t>
            </a:r>
            <a:r>
              <a:rPr lang="ru-RU" sz="1800" dirty="0" err="1"/>
              <a:t>такий</a:t>
            </a:r>
            <a:r>
              <a:rPr lang="ru-RU" sz="1800" dirty="0"/>
              <a:t> </a:t>
            </a:r>
            <a:r>
              <a:rPr lang="ru-RU" sz="1800" dirty="0" err="1"/>
              <a:t>розподіл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місць</a:t>
            </a:r>
            <a:r>
              <a:rPr lang="ru-RU" sz="1800" dirty="0"/>
              <a:t>: </a:t>
            </a:r>
            <a:r>
              <a:rPr lang="ru-RU" sz="1800" dirty="0" err="1"/>
              <a:t>сільське</a:t>
            </a:r>
            <a:r>
              <a:rPr lang="ru-RU" sz="1800" dirty="0"/>
              <a:t> </a:t>
            </a:r>
            <a:r>
              <a:rPr lang="ru-RU" sz="1800" dirty="0" err="1"/>
              <a:t>господарство</a:t>
            </a:r>
            <a:r>
              <a:rPr lang="ru-RU" sz="1800" dirty="0"/>
              <a:t> 36%, </a:t>
            </a:r>
            <a:r>
              <a:rPr lang="ru-RU" sz="1800" dirty="0" err="1"/>
              <a:t>промисловість</a:t>
            </a:r>
            <a:r>
              <a:rPr lang="ru-RU" sz="1800" dirty="0"/>
              <a:t> та </a:t>
            </a:r>
            <a:r>
              <a:rPr lang="ru-RU" sz="1800" dirty="0" err="1"/>
              <a:t>послуги</a:t>
            </a:r>
            <a:r>
              <a:rPr lang="ru-RU" sz="1800" dirty="0"/>
              <a:t> 36</a:t>
            </a:r>
            <a:r>
              <a:rPr lang="ru-RU" sz="1800" dirty="0" smtClean="0"/>
              <a:t>%.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96200" cy="1143000"/>
          </a:xfrm>
        </p:spPr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2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96200" cy="907504"/>
          </a:xfrm>
        </p:spPr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sz="2200" dirty="0" smtClean="0"/>
              <a:t> </a:t>
            </a:r>
            <a:r>
              <a:rPr lang="ru-RU" sz="2200" dirty="0" err="1"/>
              <a:t>Основні</a:t>
            </a:r>
            <a:r>
              <a:rPr lang="ru-RU" sz="2200" dirty="0"/>
              <a:t> </a:t>
            </a:r>
            <a:r>
              <a:rPr lang="ru-RU" sz="2200" dirty="0" err="1"/>
              <a:t>галузі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 </a:t>
            </a:r>
            <a:r>
              <a:rPr lang="ru-RU" sz="2200" dirty="0" err="1"/>
              <a:t>країни</a:t>
            </a:r>
            <a:r>
              <a:rPr lang="ru-RU" sz="2200" dirty="0"/>
              <a:t>: </a:t>
            </a:r>
            <a:r>
              <a:rPr lang="ru-RU" sz="2200" dirty="0" err="1"/>
              <a:t>воєнна</a:t>
            </a:r>
            <a:r>
              <a:rPr lang="ru-RU" sz="2200" dirty="0"/>
              <a:t>, </a:t>
            </a:r>
            <a:r>
              <a:rPr lang="ru-RU" sz="2200" dirty="0" err="1"/>
              <a:t>машинобудівна</a:t>
            </a:r>
            <a:r>
              <a:rPr lang="ru-RU" sz="2200" dirty="0"/>
              <a:t>, </a:t>
            </a:r>
            <a:r>
              <a:rPr lang="ru-RU" sz="2200" dirty="0" err="1"/>
              <a:t>електровиробна</a:t>
            </a:r>
            <a:r>
              <a:rPr lang="ru-RU" sz="2200" dirty="0"/>
              <a:t>, </a:t>
            </a:r>
            <a:r>
              <a:rPr lang="ru-RU" sz="2200" dirty="0" err="1"/>
              <a:t>хімічна</a:t>
            </a:r>
            <a:r>
              <a:rPr lang="ru-RU" sz="2200" dirty="0"/>
              <a:t>, </a:t>
            </a:r>
            <a:r>
              <a:rPr lang="ru-RU" sz="2200" dirty="0" err="1"/>
              <a:t>гірнича</a:t>
            </a:r>
            <a:r>
              <a:rPr lang="ru-RU" sz="2200" dirty="0"/>
              <a:t> </a:t>
            </a:r>
            <a:r>
              <a:rPr lang="ru-RU" sz="2200" dirty="0" err="1"/>
              <a:t>промисловість</a:t>
            </a:r>
            <a:r>
              <a:rPr lang="ru-RU" sz="2200" dirty="0"/>
              <a:t> (</a:t>
            </a:r>
            <a:r>
              <a:rPr lang="ru-RU" sz="2200" dirty="0" err="1"/>
              <a:t>видобуток</a:t>
            </a:r>
            <a:r>
              <a:rPr lang="ru-RU" sz="2200" dirty="0"/>
              <a:t> </a:t>
            </a:r>
            <a:r>
              <a:rPr lang="ru-RU" sz="2200" dirty="0" err="1"/>
              <a:t>залізної</a:t>
            </a:r>
            <a:r>
              <a:rPr lang="ru-RU" sz="2200" dirty="0"/>
              <a:t> </a:t>
            </a:r>
            <a:r>
              <a:rPr lang="ru-RU" sz="2200" dirty="0" err="1"/>
              <a:t>руди,вугілля</a:t>
            </a:r>
            <a:r>
              <a:rPr lang="ru-RU" sz="2200" dirty="0"/>
              <a:t>, </a:t>
            </a:r>
            <a:r>
              <a:rPr lang="ru-RU" sz="2200" dirty="0" err="1"/>
              <a:t>графіту</a:t>
            </a:r>
            <a:r>
              <a:rPr lang="ru-RU" sz="2200" dirty="0"/>
              <a:t>, магнезиту, цинку, </a:t>
            </a:r>
            <a:r>
              <a:rPr lang="ru-RU" sz="2200" dirty="0" err="1"/>
              <a:t>міді</a:t>
            </a:r>
            <a:r>
              <a:rPr lang="ru-RU" sz="2200" dirty="0"/>
              <a:t>, </a:t>
            </a:r>
            <a:r>
              <a:rPr lang="ru-RU" sz="2200" dirty="0" err="1"/>
              <a:t>свинцю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 err="1"/>
              <a:t>дорогоцінних</a:t>
            </a:r>
            <a:r>
              <a:rPr lang="ru-RU" sz="2200" dirty="0"/>
              <a:t> </a:t>
            </a:r>
            <a:r>
              <a:rPr lang="ru-RU" sz="2200" dirty="0" err="1"/>
              <a:t>металів</a:t>
            </a:r>
            <a:r>
              <a:rPr lang="ru-RU" sz="2200" dirty="0"/>
              <a:t>), </a:t>
            </a:r>
            <a:r>
              <a:rPr lang="ru-RU" sz="2200" dirty="0" err="1"/>
              <a:t>металургія</a:t>
            </a:r>
            <a:r>
              <a:rPr lang="ru-RU" sz="2200" dirty="0"/>
              <a:t>, </a:t>
            </a:r>
            <a:r>
              <a:rPr lang="ru-RU" sz="2200" dirty="0" err="1"/>
              <a:t>текстильна</a:t>
            </a:r>
            <a:r>
              <a:rPr lang="ru-RU" sz="2200" dirty="0"/>
              <a:t>, </a:t>
            </a:r>
            <a:r>
              <a:rPr lang="ru-RU" sz="2200" dirty="0" err="1"/>
              <a:t>харчова</a:t>
            </a:r>
            <a:r>
              <a:rPr lang="ru-RU" sz="2200" dirty="0"/>
              <a:t>, </a:t>
            </a:r>
            <a:r>
              <a:rPr lang="ru-RU" sz="2200" dirty="0" err="1"/>
              <a:t>туристична</a:t>
            </a:r>
            <a:r>
              <a:rPr lang="ru-RU" sz="22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680520" cy="2922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99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96200" cy="979512"/>
          </a:xfrm>
        </p:spPr>
        <p:txBody>
          <a:bodyPr/>
          <a:lstStyle/>
          <a:p>
            <a:r>
              <a:rPr lang="uk-UA" dirty="0" smtClean="0"/>
              <a:t>Валюта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  </a:t>
            </a:r>
            <a:r>
              <a:rPr lang="ru-RU" sz="2000" b="1" dirty="0"/>
              <a:t>Вона</a:t>
            </a:r>
            <a:r>
              <a:rPr lang="ru-RU" sz="2000" dirty="0"/>
              <a:t> КНДР </a:t>
            </a:r>
            <a:r>
              <a:rPr lang="en-US" sz="2000" dirty="0"/>
              <a:t> — </a:t>
            </a:r>
            <a:r>
              <a:rPr lang="ru-RU" sz="2000" dirty="0"/>
              <a:t>валюта </a:t>
            </a:r>
            <a:r>
              <a:rPr lang="ru-RU" sz="2000" dirty="0" err="1"/>
              <a:t>Корейської</a:t>
            </a:r>
            <a:r>
              <a:rPr lang="ru-RU" sz="2000" dirty="0"/>
              <a:t> Народно-</a:t>
            </a:r>
            <a:r>
              <a:rPr lang="ru-RU" sz="2000" dirty="0" err="1"/>
              <a:t>Демократичної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.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100 </a:t>
            </a:r>
            <a:r>
              <a:rPr lang="ru-RU" sz="2000" i="1" dirty="0" err="1" smtClean="0"/>
              <a:t>чон</a:t>
            </a:r>
            <a:r>
              <a:rPr lang="ru-RU" sz="2000" i="1" dirty="0" smtClean="0"/>
              <a:t>. </a:t>
            </a:r>
            <a:r>
              <a:rPr lang="ru-RU" sz="2000" dirty="0"/>
              <a:t>На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Північної</a:t>
            </a:r>
            <a:r>
              <a:rPr lang="ru-RU" sz="2000" dirty="0"/>
              <a:t> </a:t>
            </a:r>
            <a:r>
              <a:rPr lang="ru-RU" sz="2000" dirty="0" err="1"/>
              <a:t>Кореї</a:t>
            </a:r>
            <a:r>
              <a:rPr lang="ru-RU" sz="2000" dirty="0"/>
              <a:t> в </a:t>
            </a:r>
            <a:r>
              <a:rPr lang="ru-RU" sz="2000" dirty="0" err="1"/>
              <a:t>обігу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</a:t>
            </a:r>
            <a:r>
              <a:rPr lang="ru-RU" sz="2000" dirty="0" err="1"/>
              <a:t>купюри</a:t>
            </a:r>
            <a:r>
              <a:rPr lang="ru-RU" sz="2000" dirty="0"/>
              <a:t> </a:t>
            </a:r>
            <a:r>
              <a:rPr lang="ru-RU" sz="2000" dirty="0" err="1"/>
              <a:t>номіналом</a:t>
            </a:r>
            <a:r>
              <a:rPr lang="ru-RU" sz="2000" dirty="0"/>
              <a:t> 5, 10, 50, 100, 200, 500, 1000, 2000, 5000 вон. 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745">
            <a:off x="4717303" y="668824"/>
            <a:ext cx="4038600" cy="20780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513505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96200" cy="907504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640960" cy="28803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</a:t>
            </a:r>
            <a:r>
              <a:rPr lang="ru-RU" sz="2000" b="1" i="1" u="sng" dirty="0" err="1"/>
              <a:t>Населення</a:t>
            </a:r>
            <a:r>
              <a:rPr lang="ru-RU" sz="2000" b="1" i="1" u="sng" dirty="0"/>
              <a:t>:</a:t>
            </a:r>
            <a:r>
              <a:rPr lang="ru-RU" sz="2000" i="1" u="sng" dirty="0"/>
              <a:t> </a:t>
            </a:r>
            <a:r>
              <a:rPr lang="ru-RU" sz="2000" dirty="0"/>
              <a:t>23 113 019 (</a:t>
            </a:r>
            <a:r>
              <a:rPr lang="ru-RU" sz="2000" dirty="0" smtClean="0"/>
              <a:t>2006, </a:t>
            </a:r>
            <a:r>
              <a:rPr lang="ru-RU" sz="2000" dirty="0" err="1"/>
              <a:t>оцінка</a:t>
            </a:r>
            <a:r>
              <a:rPr lang="ru-RU" sz="2000" dirty="0" smtClean="0"/>
              <a:t>) </a:t>
            </a:r>
          </a:p>
          <a:p>
            <a:r>
              <a:rPr lang="ru-RU" sz="2000" i="1" u="sng" dirty="0" err="1" smtClean="0"/>
              <a:t>Р</a:t>
            </a:r>
            <a:r>
              <a:rPr lang="ru-RU" sz="2000" b="1" i="1" u="sng" dirty="0" err="1" smtClean="0"/>
              <a:t>іст</a:t>
            </a:r>
            <a:r>
              <a:rPr lang="ru-RU" sz="2000" b="1" i="1" u="sng" dirty="0" smtClean="0"/>
              <a:t> </a:t>
            </a:r>
            <a:r>
              <a:rPr lang="ru-RU" sz="2000" b="1" i="1" u="sng" dirty="0" err="1"/>
              <a:t>населення</a:t>
            </a:r>
            <a:r>
              <a:rPr lang="ru-RU" sz="2000" b="1" i="1" u="sng" dirty="0"/>
              <a:t>:</a:t>
            </a:r>
            <a:r>
              <a:rPr lang="ru-RU" sz="2000" dirty="0"/>
              <a:t> 0,84 % (2006, </a:t>
            </a:r>
            <a:r>
              <a:rPr lang="ru-RU" sz="2000" dirty="0" err="1"/>
              <a:t>оцінка</a:t>
            </a:r>
            <a:r>
              <a:rPr lang="ru-RU" sz="2000" dirty="0" smtClean="0"/>
              <a:t>)</a:t>
            </a:r>
          </a:p>
          <a:p>
            <a:r>
              <a:rPr lang="ru-RU" sz="2000" b="1" i="1" u="sng" dirty="0" err="1"/>
              <a:t>Тривалість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життя</a:t>
            </a:r>
            <a:r>
              <a:rPr lang="ru-RU" sz="2000" b="1" i="1" u="sng" dirty="0"/>
              <a:t>:</a:t>
            </a:r>
            <a:r>
              <a:rPr lang="ru-RU" sz="2000" i="1" u="sng" dirty="0"/>
              <a:t/>
            </a:r>
            <a:br>
              <a:rPr lang="ru-RU" sz="2000" i="1" u="sng" dirty="0"/>
            </a:br>
            <a:r>
              <a:rPr lang="ru-RU" sz="2000" i="1" dirty="0"/>
              <a:t>Все </a:t>
            </a:r>
            <a:r>
              <a:rPr lang="ru-RU" sz="2000" i="1" dirty="0" err="1"/>
              <a:t>населення</a:t>
            </a:r>
            <a:r>
              <a:rPr lang="ru-RU" sz="2000" i="1" dirty="0"/>
              <a:t>:</a:t>
            </a:r>
            <a:r>
              <a:rPr lang="ru-RU" sz="2000" dirty="0"/>
              <a:t> 63 роки; </a:t>
            </a:r>
            <a:r>
              <a:rPr lang="ru-RU" sz="2000" i="1" dirty="0" err="1"/>
              <a:t>чоловіки</a:t>
            </a:r>
            <a:r>
              <a:rPr lang="ru-RU" sz="2000" i="1" dirty="0"/>
              <a:t>:</a:t>
            </a:r>
            <a:r>
              <a:rPr lang="ru-RU" sz="2000" dirty="0"/>
              <a:t> 61 </a:t>
            </a:r>
            <a:r>
              <a:rPr lang="ru-RU" sz="2000" dirty="0" err="1"/>
              <a:t>рік</a:t>
            </a:r>
            <a:r>
              <a:rPr lang="ru-RU" sz="2000" dirty="0"/>
              <a:t>; </a:t>
            </a:r>
            <a:r>
              <a:rPr lang="ru-RU" sz="2000" i="1" dirty="0" err="1"/>
              <a:t>жінок</a:t>
            </a:r>
            <a:r>
              <a:rPr lang="ru-RU" sz="2000" i="1" dirty="0"/>
              <a:t>:</a:t>
            </a:r>
            <a:r>
              <a:rPr lang="ru-RU" sz="2000" dirty="0"/>
              <a:t> 66 </a:t>
            </a:r>
            <a:r>
              <a:rPr lang="ru-RU" sz="2000" dirty="0" err="1"/>
              <a:t>років</a:t>
            </a:r>
            <a:r>
              <a:rPr lang="ru-RU" sz="2000" dirty="0"/>
              <a:t> (</a:t>
            </a:r>
            <a:r>
              <a:rPr lang="ru-RU" sz="2000" dirty="0" smtClean="0"/>
              <a:t>2009)</a:t>
            </a:r>
          </a:p>
          <a:p>
            <a:r>
              <a:rPr lang="ru-RU" sz="2000" b="1" dirty="0" err="1"/>
              <a:t>Етнічні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:</a:t>
            </a:r>
            <a:r>
              <a:rPr lang="ru-RU" sz="2000" dirty="0"/>
              <a:t> </a:t>
            </a:r>
            <a:r>
              <a:rPr lang="ru-RU" sz="2000" dirty="0" err="1"/>
              <a:t>Титульна</a:t>
            </a:r>
            <a:r>
              <a:rPr lang="ru-RU" sz="2000" dirty="0"/>
              <a:t> </a:t>
            </a:r>
            <a:r>
              <a:rPr lang="ru-RU" sz="2000" dirty="0" err="1"/>
              <a:t>нація</a:t>
            </a:r>
            <a:r>
              <a:rPr lang="ru-RU" sz="2000" dirty="0"/>
              <a:t>: </a:t>
            </a:r>
            <a:r>
              <a:rPr lang="ru-RU" sz="2000" dirty="0" err="1"/>
              <a:t>корейці</a:t>
            </a:r>
            <a:r>
              <a:rPr lang="ru-RU" sz="2000" dirty="0"/>
              <a:t>; </a:t>
            </a:r>
            <a:r>
              <a:rPr lang="ru-RU" sz="2000" dirty="0" err="1"/>
              <a:t>невеликі</a:t>
            </a:r>
            <a:r>
              <a:rPr lang="ru-RU" sz="2000" dirty="0"/>
              <a:t> </a:t>
            </a:r>
            <a:r>
              <a:rPr lang="ru-RU" sz="2000" u="sng" dirty="0" err="1"/>
              <a:t>китайська</a:t>
            </a:r>
            <a:r>
              <a:rPr lang="ru-RU" sz="2000" dirty="0"/>
              <a:t> і </a:t>
            </a:r>
            <a:r>
              <a:rPr lang="ru-RU" sz="2000" dirty="0" err="1"/>
              <a:t>японська</a:t>
            </a:r>
            <a:r>
              <a:rPr lang="ru-RU" sz="2000" dirty="0"/>
              <a:t> </a:t>
            </a:r>
            <a:r>
              <a:rPr lang="ru-RU" sz="2000" dirty="0" err="1"/>
              <a:t>меншини</a:t>
            </a:r>
            <a:r>
              <a:rPr lang="ru-RU" sz="2000" dirty="0" smtClean="0"/>
              <a:t>.</a:t>
            </a:r>
          </a:p>
          <a:p>
            <a:r>
              <a:rPr lang="ru-RU" sz="2000" b="1" dirty="0" err="1"/>
              <a:t>Релігія</a:t>
            </a:r>
            <a:r>
              <a:rPr lang="ru-RU" sz="2000" b="1" dirty="0"/>
              <a:t>:</a:t>
            </a:r>
            <a:r>
              <a:rPr lang="ru-RU" sz="2000" dirty="0"/>
              <a:t> </a:t>
            </a:r>
            <a:r>
              <a:rPr lang="ru-RU" sz="2000" dirty="0" err="1"/>
              <a:t>Традиційно</a:t>
            </a:r>
            <a:r>
              <a:rPr lang="ru-RU" sz="2000" dirty="0"/>
              <a:t> — буддизм і </a:t>
            </a:r>
            <a:r>
              <a:rPr lang="ru-RU" sz="2000" dirty="0" err="1"/>
              <a:t>конфуціанство</a:t>
            </a:r>
            <a:r>
              <a:rPr lang="ru-RU" sz="2000" dirty="0"/>
              <a:t>,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розвинене</a:t>
            </a:r>
            <a:r>
              <a:rPr lang="ru-RU" sz="2000" dirty="0"/>
              <a:t> </a:t>
            </a:r>
            <a:r>
              <a:rPr lang="ru-RU" sz="2000" dirty="0" err="1" smtClean="0"/>
              <a:t>християнство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038600" cy="269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65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96200" cy="907504"/>
          </a:xfrm>
        </p:spPr>
        <p:txBody>
          <a:bodyPr/>
          <a:lstStyle/>
          <a:p>
            <a:r>
              <a:rPr lang="uk-UA" dirty="0" smtClean="0"/>
              <a:t>Інфраструктура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ru-RU" dirty="0"/>
              <a:t>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є </a:t>
            </a:r>
            <a:r>
              <a:rPr lang="ru-RU" dirty="0" err="1"/>
              <a:t>велосипедний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але </a:t>
            </a:r>
            <a:r>
              <a:rPr lang="ru-RU" dirty="0" err="1"/>
              <a:t>навіть</a:t>
            </a:r>
            <a:r>
              <a:rPr lang="ru-RU" dirty="0"/>
              <a:t> велосипед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. </a:t>
            </a:r>
            <a:r>
              <a:rPr lang="ru-RU" dirty="0" err="1"/>
              <a:t>Автомобіль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ізольованій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проблем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постачанням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22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TS010176929</Template>
  <TotalTime>250</TotalTime>
  <Words>740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QuizShow</vt:lpstr>
      <vt:lpstr>Корейська Народно-Демократична Республіка </vt:lpstr>
      <vt:lpstr>Паспорт країни</vt:lpstr>
      <vt:lpstr>Географічне положення</vt:lpstr>
      <vt:lpstr>Екологічні та природні проблеми країни</vt:lpstr>
      <vt:lpstr>Економіка</vt:lpstr>
      <vt:lpstr>Економіка</vt:lpstr>
      <vt:lpstr>Валюта</vt:lpstr>
      <vt:lpstr>Населення</vt:lpstr>
      <vt:lpstr>Інфраструктура</vt:lpstr>
      <vt:lpstr>Метро</vt:lpstr>
      <vt:lpstr>Місто</vt:lpstr>
      <vt:lpstr>Господарство</vt:lpstr>
      <vt:lpstr>Західний економічний район</vt:lpstr>
      <vt:lpstr>Східний економічний район</vt:lpstr>
      <vt:lpstr>Північний економічний район</vt:lpstr>
      <vt:lpstr>Тваринництво</vt:lpstr>
      <vt:lpstr>Транспорт і зв’язок </vt:lpstr>
      <vt:lpstr>Залізниці</vt:lpstr>
      <vt:lpstr>Презентация PowerPoint</vt:lpstr>
      <vt:lpstr>Зовнішньоекономічні зв'язки КНДР</vt:lpstr>
      <vt:lpstr>Зовнішні зв'язки </vt:lpstr>
      <vt:lpstr>Архітектура КНДР</vt:lpstr>
      <vt:lpstr>Міст Китайсько-Корейської дружби</vt:lpstr>
      <vt:lpstr>Готель «Рюген»</vt:lpstr>
      <vt:lpstr>Гробниці Когурьо</vt:lpstr>
      <vt:lpstr>Дякуємо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Корейська Народно-Демократична Республіка</dc:title>
  <dc:creator>Anastasiya</dc:creator>
  <cp:lastModifiedBy>Anastasiya</cp:lastModifiedBy>
  <cp:revision>17</cp:revision>
  <dcterms:created xsi:type="dcterms:W3CDTF">2014-03-29T20:10:56Z</dcterms:created>
  <dcterms:modified xsi:type="dcterms:W3CDTF">2014-03-30T18:01:50Z</dcterms:modified>
</cp:coreProperties>
</file>