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5954B4F-551B-4C0D-A729-06A3173CFA4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E72B15F-5979-46A8-85CC-4AFC76B1C4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196752"/>
            <a:ext cx="6224736" cy="194664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Презентація на тему</a:t>
            </a:r>
            <a:r>
              <a:rPr lang="en-US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”</a:t>
            </a:r>
            <a:r>
              <a:rPr lang="uk-UA" dirty="0" smtClean="0"/>
              <a:t>Розвиток металургійних виробництв в Україні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5488" y="4941168"/>
            <a:ext cx="4208512" cy="1916832"/>
          </a:xfrm>
        </p:spPr>
        <p:txBody>
          <a:bodyPr/>
          <a:lstStyle/>
          <a:p>
            <a:pPr algn="r"/>
            <a:r>
              <a:rPr lang="uk-UA" dirty="0" smtClean="0"/>
              <a:t>Виконала </a:t>
            </a:r>
          </a:p>
          <a:p>
            <a:pPr algn="r"/>
            <a:r>
              <a:rPr lang="uk-UA" dirty="0" smtClean="0"/>
              <a:t>учениця 10-Б класу</a:t>
            </a:r>
          </a:p>
          <a:p>
            <a:pPr algn="r"/>
            <a:r>
              <a:rPr lang="ru-RU" dirty="0" smtClean="0"/>
              <a:t>ЖМГ №3</a:t>
            </a:r>
          </a:p>
          <a:p>
            <a:pPr algn="r"/>
            <a:r>
              <a:rPr lang="ru-RU" dirty="0" smtClean="0"/>
              <a:t>Самчук Марина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836712"/>
            <a:ext cx="7786112" cy="277328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два </a:t>
            </a:r>
            <a:r>
              <a:rPr lang="ru-RU" dirty="0" err="1" smtClean="0"/>
              <a:t>райони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— </a:t>
            </a:r>
            <a:r>
              <a:rPr lang="ru-RU" i="1" dirty="0" err="1" smtClean="0"/>
              <a:t>Донецький</a:t>
            </a:r>
            <a:r>
              <a:rPr lang="ru-RU" i="1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i="1" dirty="0" err="1" smtClean="0"/>
              <a:t>Придніпровський</a:t>
            </a:r>
            <a:r>
              <a:rPr lang="ru-RU" i="1" dirty="0" smtClean="0"/>
              <a:t>. </a:t>
            </a:r>
            <a:r>
              <a:rPr lang="ru-RU" dirty="0" err="1" smtClean="0"/>
              <a:t>Перспективним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i="1" dirty="0" err="1" smtClean="0"/>
              <a:t>Карпатський</a:t>
            </a:r>
            <a:r>
              <a:rPr lang="ru-RU" i="1" dirty="0" smtClean="0"/>
              <a:t> </a:t>
            </a:r>
            <a:r>
              <a:rPr lang="ru-RU" dirty="0" smtClean="0"/>
              <a:t>район.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dirty="0" err="1" smtClean="0"/>
              <a:t>Серед</a:t>
            </a:r>
            <a:r>
              <a:rPr lang="ru-RU" dirty="0" smtClean="0"/>
              <a:t> проблем,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, </a:t>
            </a:r>
            <a:r>
              <a:rPr lang="ru-RU" dirty="0" err="1" smtClean="0"/>
              <a:t>найголовнішими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забруднення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нагромадження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порід</a:t>
            </a:r>
            <a:r>
              <a:rPr lang="ru-RU" dirty="0" smtClean="0"/>
              <a:t>, </a:t>
            </a:r>
            <a:r>
              <a:rPr lang="ru-RU" dirty="0" err="1" smtClean="0"/>
              <a:t>некомплектне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218" name="Picture 2" descr="C:\Users\Артём\Desktop\Новая папк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882" y="3933056"/>
            <a:ext cx="3256875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219" name="Picture 3" descr="C:\Users\Артём\Desktop\Новая папка\google.c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933056"/>
            <a:ext cx="3579098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548680"/>
            <a:ext cx="8013576" cy="309634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Металургійна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 </a:t>
            </a:r>
            <a:r>
              <a:rPr lang="ru-RU" dirty="0" err="1" smtClean="0"/>
              <a:t>об'єднує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видобування</a:t>
            </a:r>
            <a:r>
              <a:rPr lang="ru-RU" dirty="0" smtClean="0"/>
              <a:t>, </a:t>
            </a:r>
            <a:r>
              <a:rPr lang="ru-RU" dirty="0" err="1" smtClean="0"/>
              <a:t>збагачення</a:t>
            </a:r>
            <a:r>
              <a:rPr lang="ru-RU" dirty="0" smtClean="0"/>
              <a:t>, </a:t>
            </a:r>
            <a:r>
              <a:rPr lang="ru-RU" dirty="0" err="1" smtClean="0"/>
              <a:t>металургійну</a:t>
            </a:r>
            <a:r>
              <a:rPr lang="ru-RU" dirty="0" smtClean="0"/>
              <a:t> </a:t>
            </a:r>
            <a:r>
              <a:rPr lang="ru-RU" dirty="0" err="1" smtClean="0"/>
              <a:t>переробку</a:t>
            </a:r>
            <a:r>
              <a:rPr lang="ru-RU" dirty="0" smtClean="0"/>
              <a:t> руд </a:t>
            </a:r>
            <a:r>
              <a:rPr lang="ru-RU" dirty="0" err="1" smtClean="0"/>
              <a:t>чорних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кольорових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 та </a:t>
            </a:r>
            <a:r>
              <a:rPr lang="ru-RU" dirty="0" err="1" smtClean="0"/>
              <a:t>нерудної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(т. </a:t>
            </a:r>
            <a:r>
              <a:rPr lang="ru-RU" dirty="0" err="1" smtClean="0"/>
              <a:t>зв</a:t>
            </a:r>
            <a:r>
              <a:rPr lang="ru-RU" dirty="0" smtClean="0"/>
              <a:t>. </a:t>
            </a:r>
            <a:r>
              <a:rPr lang="ru-RU" dirty="0" err="1" smtClean="0"/>
              <a:t>флюсових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вогнетривких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),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чавуну</a:t>
            </a:r>
            <a:r>
              <a:rPr lang="ru-RU" dirty="0" smtClean="0"/>
              <a:t>, </a:t>
            </a:r>
            <a:r>
              <a:rPr lang="ru-RU" dirty="0" err="1" smtClean="0"/>
              <a:t>сталі</a:t>
            </a:r>
            <a:r>
              <a:rPr lang="ru-RU" dirty="0" smtClean="0"/>
              <a:t>, </a:t>
            </a:r>
            <a:r>
              <a:rPr lang="ru-RU" dirty="0" err="1" smtClean="0"/>
              <a:t>кольорових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дорогоцінних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, </a:t>
            </a:r>
            <a:r>
              <a:rPr lang="ru-RU" dirty="0" err="1" smtClean="0"/>
              <a:t>сплавів</a:t>
            </a:r>
            <a:r>
              <a:rPr lang="ru-RU" dirty="0" smtClean="0"/>
              <a:t>, </a:t>
            </a:r>
            <a:r>
              <a:rPr lang="ru-RU" dirty="0" err="1" smtClean="0"/>
              <a:t>прокатне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, </a:t>
            </a:r>
            <a:r>
              <a:rPr lang="ru-RU" dirty="0" err="1" smtClean="0"/>
              <a:t>переробку</a:t>
            </a:r>
            <a:r>
              <a:rPr lang="ru-RU" dirty="0" smtClean="0"/>
              <a:t> </a:t>
            </a:r>
            <a:r>
              <a:rPr lang="ru-RU" dirty="0" err="1" smtClean="0"/>
              <a:t>вторинної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(</a:t>
            </a:r>
            <a:r>
              <a:rPr lang="ru-RU" dirty="0" err="1" smtClean="0"/>
              <a:t>металобрухту</a:t>
            </a:r>
            <a:r>
              <a:rPr lang="ru-RU" dirty="0" smtClean="0"/>
              <a:t>).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споживачами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металургійної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машинобудування</a:t>
            </a:r>
            <a:r>
              <a:rPr lang="ru-RU" dirty="0" smtClean="0"/>
              <a:t>, </a:t>
            </a:r>
            <a:r>
              <a:rPr lang="ru-RU" dirty="0" err="1" smtClean="0"/>
              <a:t>будівництво</a:t>
            </a:r>
            <a:r>
              <a:rPr lang="ru-RU" dirty="0" smtClean="0"/>
              <a:t>, транспорт.</a:t>
            </a:r>
            <a:br>
              <a:rPr lang="ru-RU" dirty="0" smtClean="0"/>
            </a:br>
            <a:r>
              <a:rPr lang="ru-RU" dirty="0" err="1" smtClean="0"/>
              <a:t>Металургійна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 </a:t>
            </a:r>
            <a:r>
              <a:rPr lang="ru-RU" dirty="0" err="1" smtClean="0"/>
              <a:t>складаєтся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Артём\Desktop\Новая папка\geo_ekonomUKR2_te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933056"/>
            <a:ext cx="4032448" cy="267754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012974"/>
          </a:xfrm>
        </p:spPr>
        <p:txBody>
          <a:bodyPr/>
          <a:lstStyle/>
          <a:p>
            <a:r>
              <a:rPr lang="uk-UA" dirty="0" smtClean="0"/>
              <a:t>Чорна металургія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80728"/>
            <a:ext cx="7848872" cy="3456384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err="1" smtClean="0"/>
              <a:t>Чорна</a:t>
            </a:r>
            <a:r>
              <a:rPr lang="ru-RU" b="1" dirty="0" smtClean="0"/>
              <a:t> </a:t>
            </a:r>
            <a:r>
              <a:rPr lang="ru-RU" b="1" dirty="0" err="1" smtClean="0"/>
              <a:t>металургія</a:t>
            </a:r>
            <a:r>
              <a:rPr lang="ru-RU" b="1" dirty="0" smtClean="0"/>
              <a:t> </a:t>
            </a:r>
            <a:r>
              <a:rPr lang="ru-RU" dirty="0" smtClean="0"/>
              <a:t>— одна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розвинених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, на яку </a:t>
            </a:r>
            <a:r>
              <a:rPr lang="ru-RU" dirty="0" err="1" smtClean="0"/>
              <a:t>припадає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1/4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промислового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. Вона </a:t>
            </a:r>
            <a:r>
              <a:rPr lang="ru-RU" dirty="0" err="1" smtClean="0"/>
              <a:t>виробляє</a:t>
            </a:r>
            <a:r>
              <a:rPr lang="ru-RU" dirty="0" smtClean="0"/>
              <a:t> </a:t>
            </a:r>
            <a:r>
              <a:rPr lang="ru-RU" dirty="0" err="1" smtClean="0"/>
              <a:t>чавун</a:t>
            </a:r>
            <a:r>
              <a:rPr lang="ru-RU" dirty="0" smtClean="0"/>
              <a:t>, сталь, прокат, </a:t>
            </a:r>
            <a:r>
              <a:rPr lang="ru-RU" dirty="0" err="1" smtClean="0"/>
              <a:t>феросплави</a:t>
            </a:r>
            <a:r>
              <a:rPr lang="ru-RU" dirty="0" smtClean="0"/>
              <a:t>, труби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— </a:t>
            </a:r>
            <a:r>
              <a:rPr lang="ru-RU" dirty="0" err="1" smtClean="0"/>
              <a:t>матеріаломістка</a:t>
            </a:r>
            <a:r>
              <a:rPr lang="ru-RU" dirty="0" smtClean="0"/>
              <a:t> </a:t>
            </a:r>
            <a:r>
              <a:rPr lang="ru-RU" dirty="0" err="1" smtClean="0"/>
              <a:t>галузь</a:t>
            </a:r>
            <a:r>
              <a:rPr lang="ru-RU" dirty="0" smtClean="0"/>
              <a:t>: для </a:t>
            </a:r>
            <a:r>
              <a:rPr lang="ru-RU" dirty="0" err="1" smtClean="0"/>
              <a:t>виплавки</a:t>
            </a:r>
            <a:r>
              <a:rPr lang="ru-RU" dirty="0" smtClean="0"/>
              <a:t> 1 т </a:t>
            </a:r>
            <a:r>
              <a:rPr lang="ru-RU" dirty="0" err="1" smtClean="0"/>
              <a:t>чавуну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3 т </a:t>
            </a:r>
            <a:r>
              <a:rPr lang="ru-RU" dirty="0" err="1" smtClean="0"/>
              <a:t>залізної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1,1 т коксу, 20 т води,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марганцева</a:t>
            </a:r>
            <a:r>
              <a:rPr lang="ru-RU" dirty="0" smtClean="0"/>
              <a:t> руда, </a:t>
            </a:r>
            <a:r>
              <a:rPr lang="ru-RU" dirty="0" err="1" smtClean="0"/>
              <a:t>вапняк</a:t>
            </a:r>
            <a:r>
              <a:rPr lang="ru-RU" dirty="0" smtClean="0"/>
              <a:t>, </a:t>
            </a:r>
            <a:r>
              <a:rPr lang="ru-RU" dirty="0" err="1" smtClean="0"/>
              <a:t>флюси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Тому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розміщуються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dirty="0" err="1" smtClean="0"/>
              <a:t>Україна</a:t>
            </a:r>
            <a:r>
              <a:rPr lang="ru-RU" dirty="0" smtClean="0"/>
              <a:t>: </a:t>
            </a:r>
            <a:r>
              <a:rPr lang="ru-RU" dirty="0" err="1" smtClean="0"/>
              <a:t>має</a:t>
            </a:r>
            <a:r>
              <a:rPr lang="ru-RU" dirty="0" smtClean="0"/>
              <a:t> для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значні</a:t>
            </a:r>
            <a:r>
              <a:rPr lang="ru-RU" dirty="0" smtClean="0"/>
              <a:t> запаси </a:t>
            </a:r>
            <a:r>
              <a:rPr lang="ru-RU" dirty="0" err="1" smtClean="0"/>
              <a:t>залізних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марганцевих</a:t>
            </a:r>
            <a:r>
              <a:rPr lang="ru-RU" dirty="0" smtClean="0"/>
              <a:t> руд, </a:t>
            </a:r>
            <a:r>
              <a:rPr lang="ru-RU" dirty="0" err="1" smtClean="0"/>
              <a:t>коксівного</a:t>
            </a:r>
            <a:r>
              <a:rPr lang="ru-RU" dirty="0" smtClean="0"/>
              <a:t> </a:t>
            </a:r>
            <a:r>
              <a:rPr lang="ru-RU" dirty="0" err="1" smtClean="0"/>
              <a:t>вугілля</a:t>
            </a:r>
            <a:r>
              <a:rPr lang="ru-RU" dirty="0" smtClean="0"/>
              <a:t>, </a:t>
            </a:r>
            <a:r>
              <a:rPr lang="ru-RU" dirty="0" err="1" smtClean="0"/>
              <a:t>флюсових</a:t>
            </a:r>
            <a:r>
              <a:rPr lang="ru-RU" dirty="0" smtClean="0"/>
              <a:t> та </a:t>
            </a:r>
            <a:r>
              <a:rPr lang="ru-RU" dirty="0" err="1" smtClean="0"/>
              <a:t>вогнетривких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родовища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вдало</a:t>
            </a:r>
            <a:r>
              <a:rPr lang="ru-RU" dirty="0" smtClean="0"/>
              <a:t> </a:t>
            </a:r>
            <a:r>
              <a:rPr lang="ru-RU" dirty="0" err="1" smtClean="0"/>
              <a:t>поєднуються</a:t>
            </a:r>
            <a:r>
              <a:rPr lang="ru-RU" dirty="0" smtClean="0"/>
              <a:t> — </a:t>
            </a:r>
            <a:r>
              <a:rPr lang="ru-RU" dirty="0" err="1" smtClean="0"/>
              <a:t>переважно</a:t>
            </a:r>
            <a:r>
              <a:rPr lang="ru-RU" dirty="0" smtClean="0"/>
              <a:t> у </a:t>
            </a:r>
            <a:r>
              <a:rPr lang="ru-RU" dirty="0" err="1" smtClean="0"/>
              <a:t>Придніпров'ї</a:t>
            </a:r>
            <a:r>
              <a:rPr lang="ru-RU" dirty="0" smtClean="0"/>
              <a:t> та </a:t>
            </a:r>
            <a:r>
              <a:rPr lang="ru-RU" dirty="0" err="1" smtClean="0"/>
              <a:t>Донбасі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   За </a:t>
            </a:r>
            <a:r>
              <a:rPr lang="ru-RU" dirty="0" err="1" smtClean="0"/>
              <a:t>обсягом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 smtClean="0"/>
              <a:t>тривалий</a:t>
            </a:r>
            <a:r>
              <a:rPr lang="ru-RU" dirty="0" smtClean="0"/>
              <a:t> час входила до числа </a:t>
            </a:r>
            <a:r>
              <a:rPr lang="ru-RU" dirty="0" err="1" smtClean="0"/>
              <a:t>провідних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Так, у 80-х </a:t>
            </a:r>
            <a:r>
              <a:rPr lang="ru-RU" dirty="0" err="1" smtClean="0"/>
              <a:t>рр</a:t>
            </a:r>
            <a:r>
              <a:rPr lang="ru-RU" dirty="0" smtClean="0"/>
              <a:t>. </a:t>
            </a:r>
            <a:r>
              <a:rPr lang="en-US" dirty="0" smtClean="0"/>
              <a:t>XX </a:t>
            </a:r>
            <a:r>
              <a:rPr lang="ru-RU" dirty="0" smtClean="0"/>
              <a:t>ст. тут </a:t>
            </a:r>
            <a:r>
              <a:rPr lang="ru-RU" dirty="0" err="1" smtClean="0"/>
              <a:t>щорічно</a:t>
            </a:r>
            <a:r>
              <a:rPr lang="ru-RU" dirty="0" smtClean="0"/>
              <a:t> </a:t>
            </a:r>
            <a:r>
              <a:rPr lang="ru-RU" dirty="0" err="1" smtClean="0"/>
              <a:t>видобувалося</a:t>
            </a:r>
            <a:r>
              <a:rPr lang="ru-RU" dirty="0" smtClean="0"/>
              <a:t> 120 — 125 млн. т </a:t>
            </a:r>
            <a:r>
              <a:rPr lang="ru-RU" dirty="0" err="1" smtClean="0"/>
              <a:t>залізної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7 млн. т </a:t>
            </a:r>
            <a:r>
              <a:rPr lang="ru-RU" dirty="0" err="1" smtClean="0"/>
              <a:t>марганцевої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</a:t>
            </a:r>
            <a:r>
              <a:rPr lang="ru-RU" dirty="0" err="1" smtClean="0"/>
              <a:t>виплавлялося</a:t>
            </a:r>
            <a:r>
              <a:rPr lang="ru-RU" dirty="0" smtClean="0"/>
              <a:t> 55 млн. т </a:t>
            </a:r>
            <a:r>
              <a:rPr lang="ru-RU" dirty="0" err="1" smtClean="0"/>
              <a:t>сталі</a:t>
            </a:r>
            <a:r>
              <a:rPr lang="ru-RU" dirty="0" smtClean="0"/>
              <a:t>. Зараз </a:t>
            </a:r>
            <a:r>
              <a:rPr lang="ru-RU" dirty="0" err="1" smtClean="0"/>
              <a:t>аналогічні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скромніші</a:t>
            </a:r>
            <a:r>
              <a:rPr lang="ru-RU" dirty="0" smtClean="0"/>
              <a:t> — </a:t>
            </a:r>
            <a:r>
              <a:rPr lang="ru-RU" dirty="0" err="1" smtClean="0"/>
              <a:t>приблизно</a:t>
            </a:r>
            <a:r>
              <a:rPr lang="ru-RU" dirty="0" smtClean="0"/>
              <a:t> 55 млн. т </a:t>
            </a:r>
            <a:r>
              <a:rPr lang="ru-RU" dirty="0" err="1" smtClean="0"/>
              <a:t>залізної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</a:t>
            </a:r>
            <a:r>
              <a:rPr lang="ru-RU" dirty="0" err="1" smtClean="0"/>
              <a:t>менше</a:t>
            </a:r>
            <a:r>
              <a:rPr lang="ru-RU" dirty="0" smtClean="0"/>
              <a:t> 3 млн. т </a:t>
            </a:r>
            <a:r>
              <a:rPr lang="ru-RU" dirty="0" err="1" smtClean="0"/>
              <a:t>марганцевої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32 млн. т </a:t>
            </a:r>
            <a:r>
              <a:rPr lang="ru-RU" dirty="0" err="1" smtClean="0"/>
              <a:t>сталі</a:t>
            </a:r>
            <a:r>
              <a:rPr lang="ru-RU" dirty="0" smtClean="0"/>
              <a:t> (2000 р.).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Україна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чільне</a:t>
            </a:r>
            <a:r>
              <a:rPr lang="ru-RU" dirty="0" smtClean="0"/>
              <a:t> </a:t>
            </a:r>
            <a:r>
              <a:rPr lang="ru-RU" dirty="0" err="1" smtClean="0"/>
              <a:t>сьоме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провідних</a:t>
            </a:r>
            <a:r>
              <a:rPr lang="ru-RU" dirty="0" smtClean="0"/>
              <a:t> </a:t>
            </a:r>
            <a:r>
              <a:rPr lang="ru-RU" dirty="0" err="1" smtClean="0"/>
              <a:t>світових</a:t>
            </a:r>
            <a:r>
              <a:rPr lang="ru-RU" dirty="0" smtClean="0"/>
              <a:t> </a:t>
            </a:r>
            <a:r>
              <a:rPr lang="ru-RU" dirty="0" err="1" smtClean="0"/>
              <a:t>виробників</a:t>
            </a:r>
            <a:r>
              <a:rPr lang="ru-RU" dirty="0" smtClean="0"/>
              <a:t> </a:t>
            </a:r>
            <a:r>
              <a:rPr lang="ru-RU" dirty="0" err="1" smtClean="0"/>
              <a:t>сталі</a:t>
            </a:r>
            <a:r>
              <a:rPr lang="ru-RU" dirty="0" smtClean="0"/>
              <a:t>. В </a:t>
            </a:r>
            <a:r>
              <a:rPr lang="ru-RU" dirty="0" err="1" smtClean="0"/>
              <a:t>останні</a:t>
            </a:r>
            <a:r>
              <a:rPr lang="ru-RU" dirty="0" smtClean="0"/>
              <a:t> роки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прокату, </a:t>
            </a:r>
            <a:r>
              <a:rPr lang="ru-RU" dirty="0" err="1" smtClean="0"/>
              <a:t>феросплавів</a:t>
            </a:r>
            <a:r>
              <a:rPr lang="ru-RU" dirty="0" smtClean="0"/>
              <a:t>, </a:t>
            </a:r>
            <a:r>
              <a:rPr lang="ru-RU" dirty="0" err="1" smtClean="0"/>
              <a:t>сталевих</a:t>
            </a:r>
            <a:r>
              <a:rPr lang="ru-RU" dirty="0" smtClean="0"/>
              <a:t> труб.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товари</a:t>
            </a:r>
            <a:r>
              <a:rPr lang="ru-RU" dirty="0" smtClean="0"/>
              <a:t> у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обсягах</a:t>
            </a:r>
            <a:r>
              <a:rPr lang="ru-RU" dirty="0" smtClean="0"/>
              <a:t> </a:t>
            </a:r>
            <a:r>
              <a:rPr lang="ru-RU" dirty="0" err="1" smtClean="0"/>
              <a:t>експортуються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 </a:t>
            </a:r>
            <a:r>
              <a:rPr lang="ru-RU" dirty="0" err="1" smtClean="0"/>
              <a:t>загалом</a:t>
            </a:r>
            <a:r>
              <a:rPr lang="ru-RU" dirty="0" smtClean="0"/>
              <a:t> </a:t>
            </a:r>
            <a:r>
              <a:rPr lang="ru-RU" dirty="0" err="1" smtClean="0"/>
              <a:t>продукція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 smtClean="0"/>
              <a:t>надходжень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експорту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1" name="Picture 3" descr="C:\Users\Артём\Desktop\Новая папка\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365104"/>
            <a:ext cx="3672408" cy="23389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Артём\Desktop\Новая папка\image0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437112"/>
            <a:ext cx="3517836" cy="2243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88640"/>
            <a:ext cx="7786112" cy="367240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Виплавка</a:t>
            </a:r>
            <a:r>
              <a:rPr lang="ru-RU" dirty="0" smtClean="0"/>
              <a:t> </a:t>
            </a:r>
            <a:r>
              <a:rPr lang="ru-RU" dirty="0" err="1" smtClean="0"/>
              <a:t>чорних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 </a:t>
            </a:r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на </a:t>
            </a:r>
            <a:r>
              <a:rPr lang="ru-RU" dirty="0" err="1" smtClean="0"/>
              <a:t>комбінатах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циклу,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кінцеві</a:t>
            </a:r>
            <a:r>
              <a:rPr lang="ru-RU" dirty="0" smtClean="0"/>
              <a:t>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металургійного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коксу (</a:t>
            </a:r>
            <a:r>
              <a:rPr lang="ru-RU" dirty="0" err="1" smtClean="0"/>
              <a:t>металургійного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марок </a:t>
            </a:r>
            <a:r>
              <a:rPr lang="ru-RU" dirty="0" err="1" smtClean="0"/>
              <a:t>вугілля</a:t>
            </a:r>
            <a:r>
              <a:rPr lang="ru-RU" dirty="0" smtClean="0"/>
              <a:t>) </a:t>
            </a:r>
            <a:r>
              <a:rPr lang="ru-RU" dirty="0" err="1" smtClean="0"/>
              <a:t>й</a:t>
            </a:r>
            <a:r>
              <a:rPr lang="ru-RU" dirty="0" smtClean="0"/>
              <a:t> агломерату (</a:t>
            </a:r>
            <a:r>
              <a:rPr lang="ru-RU" dirty="0" err="1" smtClean="0"/>
              <a:t>шматків</a:t>
            </a:r>
            <a:r>
              <a:rPr lang="ru-RU" dirty="0" smtClean="0"/>
              <a:t> </a:t>
            </a:r>
            <a:r>
              <a:rPr lang="ru-RU" dirty="0" err="1" smtClean="0"/>
              <a:t>залізної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, </a:t>
            </a:r>
            <a:r>
              <a:rPr lang="ru-RU" dirty="0" err="1" smtClean="0"/>
              <a:t>спечених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вапняком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; коксом).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виробництв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відходи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побічну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сировиною</a:t>
            </a:r>
            <a:r>
              <a:rPr lang="ru-RU" dirty="0" smtClean="0"/>
              <a:t> для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 — </a:t>
            </a:r>
            <a:r>
              <a:rPr lang="ru-RU" dirty="0" err="1" smtClean="0"/>
              <a:t>хімічної</a:t>
            </a:r>
            <a:r>
              <a:rPr lang="ru-RU" dirty="0" smtClean="0"/>
              <a:t>, </a:t>
            </a:r>
            <a:r>
              <a:rPr lang="ru-RU" dirty="0" err="1" smtClean="0"/>
              <a:t>будівельних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, </a:t>
            </a:r>
            <a:r>
              <a:rPr lang="ru-RU" dirty="0" err="1" smtClean="0"/>
              <a:t>металообробки</a:t>
            </a:r>
            <a:r>
              <a:rPr lang="ru-RU" dirty="0" smtClean="0"/>
              <a:t>.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заводи </a:t>
            </a:r>
            <a:r>
              <a:rPr lang="ru-RU" dirty="0" err="1" smtClean="0"/>
              <a:t>важкого</a:t>
            </a:r>
            <a:r>
              <a:rPr lang="ru-RU" dirty="0" smtClean="0"/>
              <a:t> </a:t>
            </a:r>
            <a:r>
              <a:rPr lang="ru-RU" dirty="0" err="1" smtClean="0"/>
              <a:t>машинобудування</a:t>
            </a:r>
            <a:r>
              <a:rPr lang="ru-RU" dirty="0" smtClean="0"/>
              <a:t>, </a:t>
            </a:r>
            <a:r>
              <a:rPr lang="ru-RU" dirty="0" err="1" smtClean="0"/>
              <a:t>вигідно</a:t>
            </a:r>
            <a:r>
              <a:rPr lang="ru-RU" dirty="0" smtClean="0"/>
              <a:t> </a:t>
            </a:r>
            <a:r>
              <a:rPr lang="ru-RU" dirty="0" err="1" smtClean="0"/>
              <a:t>розміщувати</a:t>
            </a:r>
            <a:r>
              <a:rPr lang="ru-RU" dirty="0" smtClean="0"/>
              <a:t> </a:t>
            </a:r>
            <a:r>
              <a:rPr lang="ru-RU" dirty="0" err="1" smtClean="0"/>
              <a:t>поряд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металургійними</a:t>
            </a:r>
            <a:r>
              <a:rPr lang="ru-RU" dirty="0" smtClean="0"/>
              <a:t> </a:t>
            </a:r>
            <a:r>
              <a:rPr lang="ru-RU" dirty="0" err="1" smtClean="0"/>
              <a:t>комбінатами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чорна</a:t>
            </a:r>
            <a:r>
              <a:rPr lang="ru-RU" dirty="0" smtClean="0"/>
              <a:t> </a:t>
            </a:r>
            <a:r>
              <a:rPr lang="ru-RU" dirty="0" err="1" smtClean="0"/>
              <a:t>металургія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комплексо-утворююче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</a:t>
            </a:r>
            <a:r>
              <a:rPr lang="ru-RU" dirty="0" err="1" smtClean="0"/>
              <a:t>багатогалузеві</a:t>
            </a:r>
            <a:r>
              <a:rPr lang="ru-RU" dirty="0" smtClean="0"/>
              <a:t> </a:t>
            </a:r>
            <a:r>
              <a:rPr lang="ru-RU" dirty="0" err="1" smtClean="0"/>
              <a:t>вузли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C:\Users\Артём\Desktop\Новая папка\mr090137_IMG_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005064"/>
            <a:ext cx="6429375" cy="2533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04664"/>
            <a:ext cx="4608512" cy="645333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Найбільшими</a:t>
            </a:r>
            <a:r>
              <a:rPr lang="ru-RU" dirty="0" smtClean="0"/>
              <a:t> </a:t>
            </a:r>
            <a:r>
              <a:rPr lang="ru-RU" dirty="0" err="1" smtClean="0"/>
              <a:t>металургійними</a:t>
            </a:r>
            <a:r>
              <a:rPr lang="ru-RU" dirty="0" smtClean="0"/>
              <a:t> </a:t>
            </a:r>
            <a:r>
              <a:rPr lang="ru-RU" dirty="0" err="1" smtClean="0"/>
              <a:t>комбінатами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"</a:t>
            </a:r>
            <a:r>
              <a:rPr lang="ru-RU" dirty="0" err="1" smtClean="0"/>
              <a:t>Криворіж-сталь</a:t>
            </a:r>
            <a:r>
              <a:rPr lang="ru-RU" dirty="0" smtClean="0"/>
              <a:t>", "</a:t>
            </a:r>
            <a:r>
              <a:rPr lang="ru-RU" dirty="0" err="1" smtClean="0"/>
              <a:t>Азовсталь</a:t>
            </a:r>
            <a:r>
              <a:rPr lang="ru-RU" dirty="0" smtClean="0"/>
              <a:t>" (</a:t>
            </a:r>
            <a:r>
              <a:rPr lang="ru-RU" dirty="0" err="1" smtClean="0"/>
              <a:t>Маріуполь</a:t>
            </a:r>
            <a:r>
              <a:rPr lang="ru-RU" dirty="0" smtClean="0"/>
              <a:t>), "</a:t>
            </a:r>
            <a:r>
              <a:rPr lang="ru-RU" dirty="0" err="1" smtClean="0"/>
              <a:t>Запоріжсталь</a:t>
            </a:r>
            <a:r>
              <a:rPr lang="ru-RU" dirty="0" smtClean="0"/>
              <a:t>", </a:t>
            </a:r>
            <a:r>
              <a:rPr lang="ru-RU" dirty="0" err="1" smtClean="0"/>
              <a:t>Дніпровський</a:t>
            </a:r>
            <a:r>
              <a:rPr lang="ru-RU" dirty="0" smtClean="0"/>
              <a:t> (</a:t>
            </a:r>
            <a:r>
              <a:rPr lang="ru-RU" dirty="0" err="1" smtClean="0"/>
              <a:t>Дніп-родзержинськ</a:t>
            </a:r>
            <a:r>
              <a:rPr lang="ru-RU" dirty="0" smtClean="0"/>
              <a:t>), </a:t>
            </a:r>
            <a:r>
              <a:rPr lang="ru-RU" dirty="0" err="1" smtClean="0"/>
              <a:t>Алчевський</a:t>
            </a:r>
            <a:r>
              <a:rPr lang="ru-RU" dirty="0" smtClean="0"/>
              <a:t>, </a:t>
            </a:r>
            <a:r>
              <a:rPr lang="ru-RU" dirty="0" err="1" smtClean="0"/>
              <a:t>Макіївський</a:t>
            </a:r>
            <a:r>
              <a:rPr lang="ru-RU" dirty="0" smtClean="0"/>
              <a:t>.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металургійні</a:t>
            </a:r>
            <a:r>
              <a:rPr lang="ru-RU" dirty="0" smtClean="0"/>
              <a:t> заводи,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металургійного</a:t>
            </a:r>
            <a:r>
              <a:rPr lang="ru-RU" dirty="0" smtClean="0"/>
              <a:t> циклу, — </a:t>
            </a:r>
            <a:r>
              <a:rPr lang="ru-RU" dirty="0" err="1" smtClean="0"/>
              <a:t>Донецький</a:t>
            </a:r>
            <a:r>
              <a:rPr lang="ru-RU" dirty="0" smtClean="0"/>
              <a:t>, </a:t>
            </a:r>
            <a:r>
              <a:rPr lang="ru-RU" dirty="0" err="1" smtClean="0"/>
              <a:t>Єнакіївський</a:t>
            </a:r>
            <a:r>
              <a:rPr lang="ru-RU" dirty="0" smtClean="0"/>
              <a:t>, два </a:t>
            </a:r>
            <a:r>
              <a:rPr lang="ru-RU" dirty="0" err="1" smtClean="0"/>
              <a:t>Дніпропетровських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феросплавів</a:t>
            </a:r>
            <a:r>
              <a:rPr lang="ru-RU" dirty="0" smtClean="0"/>
              <a:t> (</a:t>
            </a:r>
            <a:r>
              <a:rPr lang="ru-RU" dirty="0" err="1" smtClean="0"/>
              <a:t>сплавів</a:t>
            </a:r>
            <a:r>
              <a:rPr lang="ru-RU" dirty="0" smtClean="0"/>
              <a:t> </a:t>
            </a:r>
            <a:r>
              <a:rPr lang="ru-RU" dirty="0" err="1" smtClean="0"/>
              <a:t>заліза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металами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високоякісних</a:t>
            </a:r>
            <a:r>
              <a:rPr lang="ru-RU" dirty="0" smtClean="0"/>
              <a:t> </a:t>
            </a:r>
            <a:r>
              <a:rPr lang="ru-RU" dirty="0" err="1" smtClean="0"/>
              <a:t>сортів</a:t>
            </a:r>
            <a:r>
              <a:rPr lang="ru-RU" dirty="0" smtClean="0"/>
              <a:t> </a:t>
            </a:r>
            <a:r>
              <a:rPr lang="ru-RU" dirty="0" err="1" smtClean="0"/>
              <a:t>сталі</a:t>
            </a:r>
            <a:r>
              <a:rPr lang="ru-RU" dirty="0" smtClean="0"/>
              <a:t>) </a:t>
            </a:r>
            <a:r>
              <a:rPr lang="ru-RU" dirty="0" err="1" smtClean="0"/>
              <a:t>зосереджено</a:t>
            </a:r>
            <a:r>
              <a:rPr lang="ru-RU" dirty="0" smtClean="0"/>
              <a:t> у </a:t>
            </a:r>
            <a:r>
              <a:rPr lang="ru-RU" dirty="0" err="1" smtClean="0"/>
              <a:t>Запоріжжі</a:t>
            </a:r>
            <a:r>
              <a:rPr lang="ru-RU" dirty="0" smtClean="0"/>
              <a:t>, </a:t>
            </a:r>
            <a:r>
              <a:rPr lang="ru-RU" dirty="0" err="1" smtClean="0"/>
              <a:t>Нікополі</a:t>
            </a:r>
            <a:r>
              <a:rPr lang="ru-RU" dirty="0" smtClean="0"/>
              <a:t>, Стаханов, а труб — у </a:t>
            </a:r>
            <a:r>
              <a:rPr lang="ru-RU" dirty="0" err="1" smtClean="0"/>
              <a:t>Нікополі</a:t>
            </a:r>
            <a:r>
              <a:rPr lang="ru-RU" dirty="0" smtClean="0"/>
              <a:t>, </a:t>
            </a:r>
            <a:r>
              <a:rPr lang="ru-RU" dirty="0" err="1" smtClean="0"/>
              <a:t>Новомосковську</a:t>
            </a:r>
            <a:r>
              <a:rPr lang="ru-RU" dirty="0" smtClean="0"/>
              <a:t>, </a:t>
            </a:r>
            <a:r>
              <a:rPr lang="ru-RU" dirty="0" err="1" smtClean="0"/>
              <a:t>Дніпропетровську</a:t>
            </a:r>
            <a:r>
              <a:rPr lang="ru-RU" dirty="0" smtClean="0"/>
              <a:t>, </a:t>
            </a:r>
            <a:r>
              <a:rPr lang="ru-RU" dirty="0" err="1" smtClean="0"/>
              <a:t>Маріуполі</a:t>
            </a:r>
            <a:r>
              <a:rPr lang="ru-RU" dirty="0" smtClean="0"/>
              <a:t>, </a:t>
            </a:r>
            <a:r>
              <a:rPr lang="ru-RU" dirty="0" err="1" smtClean="0"/>
              <a:t>Макіївці</a:t>
            </a:r>
            <a:r>
              <a:rPr lang="ru-RU" dirty="0" smtClean="0"/>
              <a:t>, </a:t>
            </a:r>
            <a:r>
              <a:rPr lang="ru-RU" dirty="0" err="1" smtClean="0"/>
              <a:t>Харцизьку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 descr="C:\Users\Артём\Desktop\Новая папк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548680"/>
            <a:ext cx="3108257" cy="2336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099" name="Picture 3" descr="C:\Users\Артём\Desktop\Новая папка\shla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717032"/>
            <a:ext cx="3126407" cy="23448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0"/>
            <a:ext cx="8074144" cy="4149080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у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металургійних</a:t>
            </a:r>
            <a:r>
              <a:rPr lang="ru-RU" dirty="0" smtClean="0"/>
              <a:t> районах — </a:t>
            </a:r>
            <a:r>
              <a:rPr lang="ru-RU" dirty="0" err="1" smtClean="0"/>
              <a:t>Придніпровському</a:t>
            </a:r>
            <a:r>
              <a:rPr lang="ru-RU" dirty="0" smtClean="0"/>
              <a:t>, </a:t>
            </a:r>
            <a:r>
              <a:rPr lang="ru-RU" dirty="0" err="1" smtClean="0"/>
              <a:t>Донецькому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Приазовському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i="1" dirty="0" err="1" smtClean="0"/>
              <a:t>Придніпровський</a:t>
            </a:r>
            <a:r>
              <a:rPr lang="ru-RU" i="1" dirty="0" smtClean="0"/>
              <a:t> район </a:t>
            </a:r>
            <a:r>
              <a:rPr lang="ru-RU" dirty="0" err="1" smtClean="0"/>
              <a:t>сформувався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видобутку</a:t>
            </a:r>
            <a:r>
              <a:rPr lang="ru-RU" dirty="0" smtClean="0"/>
              <a:t> </a:t>
            </a:r>
            <a:r>
              <a:rPr lang="ru-RU" dirty="0" err="1" smtClean="0"/>
              <a:t>залізних</a:t>
            </a:r>
            <a:r>
              <a:rPr lang="ru-RU" dirty="0" smtClean="0"/>
              <a:t> руд </a:t>
            </a:r>
            <a:r>
              <a:rPr lang="ru-RU" dirty="0" err="1" smtClean="0"/>
              <a:t>Криворізького</a:t>
            </a:r>
            <a:r>
              <a:rPr lang="ru-RU" dirty="0" smtClean="0"/>
              <a:t>, </a:t>
            </a:r>
            <a:r>
              <a:rPr lang="ru-RU" dirty="0" err="1" smtClean="0"/>
              <a:t>Кременчуцького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Білозерського</a:t>
            </a:r>
            <a:r>
              <a:rPr lang="ru-RU" dirty="0" smtClean="0"/>
              <a:t> </a:t>
            </a:r>
            <a:r>
              <a:rPr lang="ru-RU" dirty="0" err="1" smtClean="0"/>
              <a:t>басейнів</a:t>
            </a:r>
            <a:r>
              <a:rPr lang="ru-RU" dirty="0" smtClean="0"/>
              <a:t>, </a:t>
            </a:r>
            <a:r>
              <a:rPr lang="ru-RU" dirty="0" err="1" smtClean="0"/>
              <a:t>марганцевих</a:t>
            </a:r>
            <a:r>
              <a:rPr lang="ru-RU" dirty="0" smtClean="0"/>
              <a:t> </a:t>
            </a:r>
            <a:r>
              <a:rPr lang="ru-RU" dirty="0" err="1" smtClean="0"/>
              <a:t>руд</a:t>
            </a:r>
            <a:r>
              <a:rPr lang="ru-RU" dirty="0" smtClean="0"/>
              <a:t> </a:t>
            </a:r>
            <a:r>
              <a:rPr lang="ru-RU" dirty="0" err="1" smtClean="0"/>
              <a:t>Нікопольського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Великотокмацького</a:t>
            </a:r>
            <a:r>
              <a:rPr lang="ru-RU" dirty="0" smtClean="0"/>
              <a:t> </a:t>
            </a:r>
            <a:r>
              <a:rPr lang="ru-RU" dirty="0" err="1" smtClean="0"/>
              <a:t>родовищ</a:t>
            </a:r>
            <a:r>
              <a:rPr lang="ru-RU" dirty="0" smtClean="0"/>
              <a:t>, </a:t>
            </a:r>
            <a:r>
              <a:rPr lang="ru-RU" dirty="0" err="1" smtClean="0"/>
              <a:t>флюсів</a:t>
            </a:r>
            <a:r>
              <a:rPr lang="ru-RU" dirty="0" smtClean="0"/>
              <a:t> </a:t>
            </a:r>
            <a:r>
              <a:rPr lang="ru-RU" dirty="0" err="1" smtClean="0"/>
              <a:t>Дніпропетровської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привізних</a:t>
            </a:r>
            <a:r>
              <a:rPr lang="ru-RU" dirty="0" smtClean="0"/>
              <a:t> коксу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вогнетривів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Донбасу</a:t>
            </a:r>
            <a:r>
              <a:rPr lang="ru-RU" dirty="0" smtClean="0"/>
              <a:t>). Тут </a:t>
            </a:r>
            <a:r>
              <a:rPr lang="ru-RU" dirty="0" err="1" smtClean="0"/>
              <a:t>склалися</a:t>
            </a:r>
            <a:r>
              <a:rPr lang="ru-RU" dirty="0" smtClean="0"/>
              <a:t> </a:t>
            </a:r>
            <a:r>
              <a:rPr lang="ru-RU" dirty="0" err="1" smtClean="0"/>
              <a:t>Дніпропетровський</a:t>
            </a:r>
            <a:r>
              <a:rPr lang="ru-RU" dirty="0" smtClean="0"/>
              <a:t> (</a:t>
            </a:r>
            <a:r>
              <a:rPr lang="ru-RU" dirty="0" err="1" smtClean="0"/>
              <a:t>Дніпропетровськ</a:t>
            </a:r>
            <a:r>
              <a:rPr lang="ru-RU" dirty="0" smtClean="0"/>
              <a:t>, </a:t>
            </a:r>
            <a:r>
              <a:rPr lang="ru-RU" dirty="0" err="1" smtClean="0"/>
              <a:t>Дніпродзержинськ</a:t>
            </a:r>
            <a:r>
              <a:rPr lang="ru-RU" dirty="0" smtClean="0"/>
              <a:t>, </a:t>
            </a:r>
            <a:r>
              <a:rPr lang="ru-RU" dirty="0" err="1" smtClean="0"/>
              <a:t>Новомосковськ</a:t>
            </a:r>
            <a:r>
              <a:rPr lang="ru-RU" dirty="0" smtClean="0"/>
              <a:t>), </a:t>
            </a:r>
            <a:r>
              <a:rPr lang="ru-RU" dirty="0" err="1" smtClean="0"/>
              <a:t>Запорізький</a:t>
            </a:r>
            <a:r>
              <a:rPr lang="ru-RU" dirty="0" smtClean="0"/>
              <a:t>, </a:t>
            </a:r>
            <a:r>
              <a:rPr lang="ru-RU" dirty="0" err="1" smtClean="0"/>
              <a:t>Криворізький</a:t>
            </a:r>
            <a:r>
              <a:rPr lang="ru-RU" dirty="0" smtClean="0"/>
              <a:t>, </a:t>
            </a:r>
            <a:r>
              <a:rPr lang="ru-RU" dirty="0" err="1" smtClean="0"/>
              <a:t>Нікопольський</a:t>
            </a:r>
            <a:r>
              <a:rPr lang="ru-RU" dirty="0" smtClean="0"/>
              <a:t>, (</a:t>
            </a:r>
            <a:r>
              <a:rPr lang="ru-RU" dirty="0" err="1" smtClean="0"/>
              <a:t>Нікополь</a:t>
            </a:r>
            <a:r>
              <a:rPr lang="ru-RU" dirty="0" smtClean="0"/>
              <a:t>, </a:t>
            </a:r>
            <a:r>
              <a:rPr lang="ru-RU" dirty="0" err="1" smtClean="0"/>
              <a:t>Марганець</a:t>
            </a:r>
            <a:r>
              <a:rPr lang="ru-RU" dirty="0" smtClean="0"/>
              <a:t>), </a:t>
            </a:r>
            <a:r>
              <a:rPr lang="ru-RU" dirty="0" err="1" smtClean="0"/>
              <a:t>Кременчуцький</a:t>
            </a:r>
            <a:r>
              <a:rPr lang="ru-RU" dirty="0" smtClean="0"/>
              <a:t> </a:t>
            </a:r>
            <a:r>
              <a:rPr lang="ru-RU" dirty="0" err="1" smtClean="0"/>
              <a:t>металургійні</a:t>
            </a:r>
            <a:r>
              <a:rPr lang="ru-RU" dirty="0" smtClean="0"/>
              <a:t> </a:t>
            </a:r>
            <a:r>
              <a:rPr lang="ru-RU" dirty="0" err="1" smtClean="0"/>
              <a:t>вузли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i="1" dirty="0" err="1" smtClean="0"/>
              <a:t>Донецький</a:t>
            </a:r>
            <a:r>
              <a:rPr lang="ru-RU" i="1" dirty="0" smtClean="0"/>
              <a:t> район </a:t>
            </a:r>
            <a:r>
              <a:rPr lang="ru-RU" dirty="0" err="1" smtClean="0"/>
              <a:t>виник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родовищ</a:t>
            </a:r>
            <a:r>
              <a:rPr lang="ru-RU" dirty="0" smtClean="0"/>
              <a:t> </a:t>
            </a:r>
            <a:r>
              <a:rPr lang="ru-RU" dirty="0" err="1" smtClean="0"/>
              <a:t>коксівного</a:t>
            </a:r>
            <a:r>
              <a:rPr lang="ru-RU" dirty="0" smtClean="0"/>
              <a:t> </a:t>
            </a:r>
            <a:r>
              <a:rPr lang="ru-RU" dirty="0" err="1" smtClean="0"/>
              <a:t>вугілля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переробки</a:t>
            </a:r>
            <a:r>
              <a:rPr lang="ru-RU" dirty="0" smtClean="0"/>
              <a:t> руд,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надходять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Придніпров'я</a:t>
            </a:r>
            <a:r>
              <a:rPr lang="ru-RU" dirty="0" smtClean="0"/>
              <a:t> (принцип "маятника" — </a:t>
            </a:r>
            <a:r>
              <a:rPr lang="ru-RU" dirty="0" err="1" smtClean="0"/>
              <a:t>вагони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коксом '</a:t>
            </a:r>
            <a:r>
              <a:rPr lang="ru-RU" dirty="0" err="1" smtClean="0"/>
              <a:t>ідуть</a:t>
            </a:r>
            <a:r>
              <a:rPr lang="ru-RU" dirty="0" smtClean="0"/>
              <a:t> на </a:t>
            </a:r>
            <a:r>
              <a:rPr lang="ru-RU" dirty="0" err="1" smtClean="0"/>
              <a:t>комбінати</a:t>
            </a:r>
            <a:r>
              <a:rPr lang="ru-RU" dirty="0" smtClean="0"/>
              <a:t> </a:t>
            </a:r>
            <a:r>
              <a:rPr lang="ru-RU" dirty="0" err="1" smtClean="0"/>
              <a:t>Придніпров'я</a:t>
            </a:r>
            <a:r>
              <a:rPr lang="ru-RU" dirty="0" smtClean="0"/>
              <a:t>, а назад </a:t>
            </a:r>
            <a:r>
              <a:rPr lang="ru-RU" dirty="0" err="1" smtClean="0"/>
              <a:t>повертаються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залізною</a:t>
            </a:r>
            <a:r>
              <a:rPr lang="ru-RU" dirty="0" smtClean="0"/>
              <a:t> та марганцевою рудою). </a:t>
            </a:r>
            <a:r>
              <a:rPr lang="ru-RU" dirty="0" err="1" smtClean="0"/>
              <a:t>Сформувалися</a:t>
            </a:r>
            <a:r>
              <a:rPr lang="ru-RU" dirty="0" smtClean="0"/>
              <a:t> </a:t>
            </a:r>
            <a:r>
              <a:rPr lang="ru-RU" dirty="0" err="1" smtClean="0"/>
              <a:t>металургійні</a:t>
            </a:r>
            <a:r>
              <a:rPr lang="ru-RU" dirty="0" smtClean="0"/>
              <a:t> </a:t>
            </a:r>
            <a:r>
              <a:rPr lang="ru-RU" dirty="0" err="1" smtClean="0"/>
              <a:t>вузли</a:t>
            </a:r>
            <a:r>
              <a:rPr lang="ru-RU" dirty="0" smtClean="0"/>
              <a:t> — </a:t>
            </a:r>
            <a:r>
              <a:rPr lang="ru-RU" dirty="0" err="1" smtClean="0"/>
              <a:t>Донецько-Макіївський</a:t>
            </a:r>
            <a:r>
              <a:rPr lang="ru-RU" dirty="0" smtClean="0"/>
              <a:t>, </a:t>
            </a:r>
            <a:r>
              <a:rPr lang="ru-RU" dirty="0" err="1" smtClean="0"/>
              <a:t>Алчевсько-Алмазнянський</a:t>
            </a:r>
            <a:r>
              <a:rPr lang="ru-RU" dirty="0" smtClean="0"/>
              <a:t>, </a:t>
            </a:r>
            <a:r>
              <a:rPr lang="ru-RU" dirty="0" err="1" smtClean="0"/>
              <a:t>Єнакіївський</a:t>
            </a:r>
            <a:r>
              <a:rPr lang="ru-RU" dirty="0" smtClean="0"/>
              <a:t> та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металургійні</a:t>
            </a:r>
            <a:r>
              <a:rPr lang="ru-RU" dirty="0" smtClean="0"/>
              <a:t> </a:t>
            </a:r>
            <a:r>
              <a:rPr lang="ru-RU" dirty="0" err="1" smtClean="0"/>
              <a:t>центри</a:t>
            </a:r>
            <a:r>
              <a:rPr lang="ru-RU" dirty="0" smtClean="0"/>
              <a:t> — </a:t>
            </a:r>
            <a:r>
              <a:rPr lang="ru-RU" dirty="0" err="1" smtClean="0"/>
              <a:t>Краматорськ</a:t>
            </a:r>
            <a:r>
              <a:rPr lang="ru-RU" dirty="0" smtClean="0"/>
              <a:t>, </a:t>
            </a:r>
            <a:r>
              <a:rPr lang="ru-RU" dirty="0" err="1" smtClean="0"/>
              <a:t>Харцизьк</a:t>
            </a:r>
            <a:r>
              <a:rPr lang="ru-RU" dirty="0" smtClean="0"/>
              <a:t>, </a:t>
            </a:r>
            <a:r>
              <a:rPr lang="ru-RU" dirty="0" err="1" smtClean="0"/>
              <a:t>Костянтинівка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124" name="Picture 4" descr="C:\Users\Артём\Desktop\Новая папка\mr101595_IMG_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17032"/>
            <a:ext cx="6336704" cy="2798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3284984"/>
            <a:ext cx="7848872" cy="3573016"/>
          </a:xfrm>
        </p:spPr>
        <p:txBody>
          <a:bodyPr>
            <a:normAutofit fontScale="55000" lnSpcReduction="20000"/>
          </a:bodyPr>
          <a:lstStyle/>
          <a:p>
            <a:r>
              <a:rPr lang="ru-RU" i="1" dirty="0" err="1" smtClean="0"/>
              <a:t>Приазовський</a:t>
            </a:r>
            <a:r>
              <a:rPr lang="ru-RU" i="1" dirty="0" smtClean="0"/>
              <a:t> район </a:t>
            </a:r>
            <a:r>
              <a:rPr lang="ru-RU" dirty="0" err="1" smtClean="0"/>
              <a:t>використовував</a:t>
            </a:r>
            <a:r>
              <a:rPr lang="ru-RU" dirty="0" smtClean="0"/>
              <a:t> </a:t>
            </a:r>
            <a:r>
              <a:rPr lang="ru-RU" dirty="0" err="1" smtClean="0"/>
              <a:t>бідні</a:t>
            </a:r>
            <a:r>
              <a:rPr lang="ru-RU" dirty="0" smtClean="0"/>
              <a:t> </a:t>
            </a:r>
            <a:r>
              <a:rPr lang="ru-RU" dirty="0" err="1" smtClean="0"/>
              <a:t>залізні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 </a:t>
            </a:r>
            <a:r>
              <a:rPr lang="ru-RU" dirty="0" err="1" smtClean="0"/>
              <a:t>Керченського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багаті</a:t>
            </a:r>
            <a:r>
              <a:rPr lang="ru-RU" dirty="0" smtClean="0"/>
              <a:t> </a:t>
            </a:r>
            <a:r>
              <a:rPr lang="ru-RU" dirty="0" err="1" smtClean="0"/>
              <a:t>Криворізького</a:t>
            </a:r>
            <a:r>
              <a:rPr lang="ru-RU" dirty="0" smtClean="0"/>
              <a:t> та </a:t>
            </a:r>
            <a:r>
              <a:rPr lang="ru-RU" dirty="0" err="1" smtClean="0"/>
              <a:t>Білозерського</a:t>
            </a:r>
            <a:r>
              <a:rPr lang="ru-RU" dirty="0" smtClean="0"/>
              <a:t> </a:t>
            </a:r>
            <a:r>
              <a:rPr lang="ru-RU" dirty="0" err="1" smtClean="0"/>
              <a:t>басейнів</a:t>
            </a:r>
            <a:r>
              <a:rPr lang="ru-RU" dirty="0" smtClean="0"/>
              <a:t>, </a:t>
            </a:r>
            <a:r>
              <a:rPr lang="ru-RU" dirty="0" err="1" smtClean="0"/>
              <a:t>марганцеві</a:t>
            </a:r>
            <a:r>
              <a:rPr lang="ru-RU" dirty="0" smtClean="0"/>
              <a:t> </a:t>
            </a:r>
            <a:r>
              <a:rPr lang="ru-RU" dirty="0" err="1" smtClean="0"/>
              <a:t>руди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Нікополя</a:t>
            </a:r>
            <a:r>
              <a:rPr lang="ru-RU" dirty="0" smtClean="0"/>
              <a:t>, кокс, </a:t>
            </a:r>
            <a:r>
              <a:rPr lang="ru-RU" dirty="0" err="1" smtClean="0"/>
              <a:t>флюси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вогнетриви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Донбасу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залізорудні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Керченського</a:t>
            </a:r>
            <a:r>
              <a:rPr lang="ru-RU" dirty="0" smtClean="0"/>
              <a:t> </a:t>
            </a:r>
            <a:r>
              <a:rPr lang="ru-RU" dirty="0" err="1" smtClean="0"/>
              <a:t>півострова</a:t>
            </a:r>
            <a:r>
              <a:rPr lang="ru-RU" dirty="0" smtClean="0"/>
              <a:t> </a:t>
            </a:r>
            <a:r>
              <a:rPr lang="ru-RU" dirty="0" err="1" smtClean="0"/>
              <a:t>призупинили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тому зараз район </a:t>
            </a:r>
            <a:r>
              <a:rPr lang="ru-RU" dirty="0" err="1" smtClean="0"/>
              <a:t>охоплює</a:t>
            </a:r>
            <a:r>
              <a:rPr lang="ru-RU" dirty="0" smtClean="0"/>
              <a:t> два </a:t>
            </a:r>
            <a:r>
              <a:rPr lang="ru-RU" dirty="0" err="1" smtClean="0"/>
              <a:t>металургійні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у </a:t>
            </a:r>
            <a:r>
              <a:rPr lang="ru-RU" dirty="0" err="1" smtClean="0"/>
              <a:t>Маріуполі</a:t>
            </a:r>
            <a:r>
              <a:rPr lang="ru-RU" dirty="0" smtClean="0"/>
              <a:t> (на одному </a:t>
            </a:r>
            <a:r>
              <a:rPr lang="ru-RU" dirty="0" err="1" smtClean="0"/>
              <a:t>з</a:t>
            </a:r>
            <a:r>
              <a:rPr lang="ru-RU" dirty="0" smtClean="0"/>
              <a:t> них — </a:t>
            </a:r>
            <a:r>
              <a:rPr lang="ru-RU" dirty="0" err="1" smtClean="0"/>
              <a:t>комбінаті</a:t>
            </a:r>
            <a:r>
              <a:rPr lang="ru-RU" dirty="0" smtClean="0"/>
              <a:t> "</a:t>
            </a:r>
            <a:r>
              <a:rPr lang="ru-RU" dirty="0" err="1" smtClean="0"/>
              <a:t>Азовсталь</a:t>
            </a:r>
            <a:r>
              <a:rPr lang="ru-RU" dirty="0" smtClean="0"/>
              <a:t>" —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найбільший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листопрокатний</a:t>
            </a:r>
            <a:r>
              <a:rPr lang="ru-RU" dirty="0" smtClean="0"/>
              <a:t> стан).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dirty="0" err="1" smtClean="0"/>
              <a:t>Важливими</a:t>
            </a:r>
            <a:r>
              <a:rPr lang="ru-RU" dirty="0" smtClean="0"/>
              <a:t> проблемами </a:t>
            </a:r>
            <a:r>
              <a:rPr lang="ru-RU" dirty="0" err="1" smtClean="0"/>
              <a:t>чорної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переоснащення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,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чорних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, </a:t>
            </a:r>
            <a:r>
              <a:rPr lang="ru-RU" dirty="0" err="1" smtClean="0"/>
              <a:t>випуску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сталі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прокату. </a:t>
            </a:r>
            <a:r>
              <a:rPr lang="ru-RU" dirty="0" err="1" smtClean="0"/>
              <a:t>Слабкого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набули</a:t>
            </a:r>
            <a:r>
              <a:rPr lang="ru-RU" dirty="0" smtClean="0"/>
              <a:t> </a:t>
            </a:r>
            <a:r>
              <a:rPr lang="ru-RU" dirty="0" err="1" smtClean="0"/>
              <a:t>недоменні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чорних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екологічно</a:t>
            </a:r>
            <a:r>
              <a:rPr lang="ru-RU" dirty="0" smtClean="0"/>
              <a:t> </a:t>
            </a:r>
            <a:r>
              <a:rPr lang="ru-RU" dirty="0" err="1" smtClean="0"/>
              <a:t>чистими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електрометалургія</a:t>
            </a:r>
            <a:r>
              <a:rPr lang="ru-RU" dirty="0" smtClean="0"/>
              <a:t> (</a:t>
            </a:r>
            <a:r>
              <a:rPr lang="ru-RU" dirty="0" err="1" smtClean="0"/>
              <a:t>найбільший</a:t>
            </a:r>
            <a:r>
              <a:rPr lang="ru-RU" dirty="0" smtClean="0"/>
              <a:t> завод — </a:t>
            </a:r>
            <a:r>
              <a:rPr lang="ru-RU" dirty="0" err="1" smtClean="0"/>
              <a:t>Запорізький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порошкова</a:t>
            </a:r>
            <a:r>
              <a:rPr lang="ru-RU" dirty="0" smtClean="0"/>
              <a:t> </a:t>
            </a:r>
            <a:r>
              <a:rPr lang="ru-RU" dirty="0" err="1" smtClean="0"/>
              <a:t>металургія</a:t>
            </a:r>
            <a:r>
              <a:rPr lang="ru-RU" dirty="0" smtClean="0"/>
              <a:t> (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завод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у Броварах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Києвом</a:t>
            </a:r>
            <a:endParaRPr lang="ru-RU" dirty="0"/>
          </a:p>
        </p:txBody>
      </p:sp>
      <p:pic>
        <p:nvPicPr>
          <p:cNvPr id="6147" name="Picture 3" descr="C:\Users\Артём\Desktop\Новая папка\image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16632"/>
            <a:ext cx="4559026" cy="30719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Кольрова</a:t>
            </a:r>
            <a:r>
              <a:rPr lang="uk-UA" dirty="0" smtClean="0"/>
              <a:t> металургія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8525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 smtClean="0"/>
              <a:t>Кольорова</a:t>
            </a:r>
            <a:r>
              <a:rPr lang="ru-RU" b="1" dirty="0" smtClean="0"/>
              <a:t> </a:t>
            </a:r>
            <a:r>
              <a:rPr lang="ru-RU" b="1" dirty="0" err="1" smtClean="0"/>
              <a:t>металургія</a:t>
            </a:r>
            <a:r>
              <a:rPr lang="ru-RU" b="1" dirty="0" smtClean="0"/>
              <a:t>, </a:t>
            </a:r>
            <a:r>
              <a:rPr lang="ru-RU" dirty="0" smtClean="0"/>
              <a:t>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чорної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розинута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слабо. Вона </a:t>
            </a:r>
            <a:r>
              <a:rPr lang="ru-RU" dirty="0" err="1" smtClean="0"/>
              <a:t>має</a:t>
            </a:r>
            <a:r>
              <a:rPr lang="ru-RU" dirty="0" smtClean="0"/>
              <a:t> ряд </a:t>
            </a:r>
            <a:r>
              <a:rPr lang="ru-RU" dirty="0" err="1" smtClean="0"/>
              <a:t>особливостей</a:t>
            </a:r>
            <a:r>
              <a:rPr lang="ru-RU" dirty="0" smtClean="0"/>
              <a:t>: а) у рудах </a:t>
            </a:r>
            <a:r>
              <a:rPr lang="ru-RU" dirty="0" err="1" smtClean="0"/>
              <a:t>міститься</a:t>
            </a:r>
            <a:r>
              <a:rPr lang="ru-RU" dirty="0" smtClean="0"/>
              <a:t> </a:t>
            </a:r>
            <a:r>
              <a:rPr lang="ru-RU" dirty="0" err="1" smtClean="0"/>
              <a:t>незначна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металу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; б) у рудах </a:t>
            </a:r>
            <a:r>
              <a:rPr lang="ru-RU" dirty="0" err="1" smtClean="0"/>
              <a:t>кольорових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r>
              <a:rPr lang="ru-RU" dirty="0" smtClean="0"/>
              <a:t>, 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комплексного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; в)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води,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згубно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довкілля</a:t>
            </a:r>
            <a:r>
              <a:rPr lang="ru-RU" dirty="0" smtClean="0"/>
              <a:t>. Таким чином,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енергетичні</a:t>
            </a:r>
            <a:r>
              <a:rPr lang="ru-RU" dirty="0" smtClean="0"/>
              <a:t> та </a:t>
            </a:r>
            <a:r>
              <a:rPr lang="ru-RU" dirty="0" err="1" smtClean="0"/>
              <a:t>екологічні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173" name="Picture 5" descr="C:\Users\Артём\Desktop\Новая папка\img_4f9995a106f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789040"/>
            <a:ext cx="4176464" cy="27683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88640"/>
            <a:ext cx="7674056" cy="381642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структурі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провідне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b="1" i="1" dirty="0" err="1" smtClean="0"/>
              <a:t>алюмінієва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промисловість</a:t>
            </a:r>
            <a:r>
              <a:rPr lang="ru-RU" b="1" i="1" dirty="0" smtClean="0"/>
              <a:t>. </a:t>
            </a:r>
            <a:r>
              <a:rPr lang="ru-RU" dirty="0" smtClean="0"/>
              <a:t>Вона </a:t>
            </a:r>
            <a:r>
              <a:rPr lang="ru-RU" dirty="0" err="1" smtClean="0"/>
              <a:t>працює</a:t>
            </a:r>
            <a:r>
              <a:rPr lang="ru-RU" dirty="0" smtClean="0"/>
              <a:t> на </a:t>
            </a:r>
            <a:r>
              <a:rPr lang="ru-RU" dirty="0" err="1" smtClean="0"/>
              <a:t>привізній</a:t>
            </a:r>
            <a:r>
              <a:rPr lang="ru-RU" dirty="0" smtClean="0"/>
              <a:t> </a:t>
            </a:r>
            <a:r>
              <a:rPr lang="ru-RU" dirty="0" err="1" smtClean="0"/>
              <a:t>сировині</a:t>
            </a:r>
            <a:r>
              <a:rPr lang="ru-RU" dirty="0" smtClean="0"/>
              <a:t> (бокситах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Угорщини</a:t>
            </a:r>
            <a:r>
              <a:rPr lang="ru-RU" dirty="0" smtClean="0"/>
              <a:t>, </a:t>
            </a:r>
            <a:r>
              <a:rPr lang="ru-RU" dirty="0" err="1" smtClean="0"/>
              <a:t>країн</a:t>
            </a:r>
            <a:r>
              <a:rPr lang="ru-RU" dirty="0" smtClean="0"/>
              <a:t> Африки, </a:t>
            </a:r>
            <a:r>
              <a:rPr lang="ru-RU" dirty="0" err="1" smtClean="0"/>
              <a:t>Росії</a:t>
            </a:r>
            <a:r>
              <a:rPr lang="ru-RU" dirty="0" smtClean="0"/>
              <a:t>),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розміщені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портів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місцях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електроенергії</a:t>
            </a:r>
            <a:r>
              <a:rPr lang="ru-RU" dirty="0" smtClean="0"/>
              <a:t>. </a:t>
            </a:r>
            <a:r>
              <a:rPr lang="ru-RU" dirty="0" err="1" smtClean="0"/>
              <a:t>Галузь</a:t>
            </a:r>
            <a:r>
              <a:rPr lang="ru-RU" dirty="0" smtClean="0"/>
              <a:t> представлена великим </a:t>
            </a:r>
            <a:r>
              <a:rPr lang="ru-RU" dirty="0" err="1" smtClean="0"/>
              <a:t>Миколаївським</a:t>
            </a:r>
            <a:r>
              <a:rPr lang="ru-RU" dirty="0" smtClean="0"/>
              <a:t> </a:t>
            </a:r>
            <a:r>
              <a:rPr lang="ru-RU" dirty="0" err="1" smtClean="0"/>
              <a:t>глиноземним</a:t>
            </a:r>
            <a:r>
              <a:rPr lang="ru-RU" dirty="0" smtClean="0"/>
              <a:t> заводом, </a:t>
            </a:r>
            <a:r>
              <a:rPr lang="ru-RU" dirty="0" err="1" smtClean="0"/>
              <a:t>продукція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(глинозем — </a:t>
            </a:r>
            <a:r>
              <a:rPr lang="ru-RU" dirty="0" err="1" smtClean="0"/>
              <a:t>напівфабрикат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готового </a:t>
            </a:r>
            <a:r>
              <a:rPr lang="ru-RU" dirty="0" err="1" smtClean="0"/>
              <a:t>металу</a:t>
            </a:r>
            <a:r>
              <a:rPr lang="ru-RU" dirty="0" smtClean="0"/>
              <a:t>)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; </a:t>
            </a:r>
            <a:r>
              <a:rPr lang="ru-RU" dirty="0" err="1" smtClean="0"/>
              <a:t>відправляється</a:t>
            </a:r>
            <a:r>
              <a:rPr lang="ru-RU" dirty="0" smtClean="0"/>
              <a:t> вона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Росію</a:t>
            </a:r>
            <a:r>
              <a:rPr lang="ru-RU" dirty="0" smtClean="0"/>
              <a:t>. У </a:t>
            </a:r>
            <a:r>
              <a:rPr lang="ru-RU" dirty="0" err="1" smtClean="0"/>
              <a:t>Запоріжжі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</a:t>
            </a:r>
            <a:r>
              <a:rPr lang="ru-RU" dirty="0" err="1" smtClean="0"/>
              <a:t>алюмінієвий</a:t>
            </a:r>
            <a:r>
              <a:rPr lang="ru-RU" dirty="0" smtClean="0"/>
              <a:t> завод, у </a:t>
            </a:r>
            <a:r>
              <a:rPr lang="ru-RU" dirty="0" err="1" smtClean="0"/>
              <a:t>Свердловську</a:t>
            </a:r>
            <a:r>
              <a:rPr lang="ru-RU" dirty="0" smtClean="0"/>
              <a:t> (</a:t>
            </a:r>
            <a:r>
              <a:rPr lang="ru-RU" dirty="0" err="1" smtClean="0"/>
              <a:t>Луганська</a:t>
            </a:r>
            <a:r>
              <a:rPr lang="ru-RU" dirty="0" smtClean="0"/>
              <a:t> обл.) — завод </a:t>
            </a:r>
            <a:r>
              <a:rPr lang="ru-RU" dirty="0" err="1" smtClean="0"/>
              <a:t>алюмінієвих</a:t>
            </a:r>
            <a:r>
              <a:rPr lang="ru-RU" dirty="0" smtClean="0"/>
              <a:t> </a:t>
            </a:r>
            <a:r>
              <a:rPr lang="ru-RU" dirty="0" err="1" smtClean="0"/>
              <a:t>сплавів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  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кольорової</a:t>
            </a:r>
            <a:r>
              <a:rPr lang="ru-RU" dirty="0" smtClean="0"/>
              <a:t> </a:t>
            </a:r>
            <a:r>
              <a:rPr lang="ru-RU" dirty="0" err="1" smtClean="0"/>
              <a:t>металургії</a:t>
            </a:r>
            <a:r>
              <a:rPr lang="ru-RU" dirty="0" smtClean="0"/>
              <a:t> </a:t>
            </a:r>
            <a:r>
              <a:rPr lang="ru-RU" dirty="0" err="1" smtClean="0"/>
              <a:t>виділяється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b="1" i="1" dirty="0" err="1" smtClean="0"/>
              <a:t>магнію</a:t>
            </a:r>
            <a:r>
              <a:rPr lang="ru-RU" b="1" i="1" dirty="0" smtClean="0"/>
              <a:t> </a:t>
            </a:r>
            <a:r>
              <a:rPr lang="ru-RU" dirty="0" smtClean="0"/>
              <a:t>(Калуш), </a:t>
            </a:r>
            <a:r>
              <a:rPr lang="ru-RU" b="1" i="1" dirty="0" smtClean="0"/>
              <a:t>титану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i="1" dirty="0" err="1" smtClean="0"/>
              <a:t>магнію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Запоріжжя</a:t>
            </a:r>
            <a:r>
              <a:rPr lang="ru-RU" dirty="0" smtClean="0"/>
              <a:t>), </a:t>
            </a:r>
            <a:r>
              <a:rPr lang="ru-RU" b="1" i="1" dirty="0" err="1" smtClean="0"/>
              <a:t>ртуті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Горлівка</a:t>
            </a:r>
            <a:r>
              <a:rPr lang="ru-RU" dirty="0" smtClean="0"/>
              <a:t>), </a:t>
            </a:r>
            <a:r>
              <a:rPr lang="ru-RU" b="1" i="1" dirty="0" err="1" smtClean="0"/>
              <a:t>феронікелю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Побужжя</a:t>
            </a:r>
            <a:r>
              <a:rPr lang="ru-RU" dirty="0" smtClean="0"/>
              <a:t>, </a:t>
            </a:r>
            <a:r>
              <a:rPr lang="ru-RU" dirty="0" err="1" smtClean="0"/>
              <a:t>Кіровоградська</a:t>
            </a:r>
            <a:r>
              <a:rPr lang="ru-RU" dirty="0" smtClean="0"/>
              <a:t> обл.), </a:t>
            </a:r>
            <a:r>
              <a:rPr lang="ru-RU" b="1" i="1" dirty="0" smtClean="0"/>
              <a:t>золота </a:t>
            </a:r>
            <a:r>
              <a:rPr lang="ru-RU" dirty="0" smtClean="0"/>
              <a:t>(</a:t>
            </a:r>
            <a:r>
              <a:rPr lang="ru-RU" dirty="0" err="1" smtClean="0"/>
              <a:t>Мужієво</a:t>
            </a:r>
            <a:r>
              <a:rPr lang="ru-RU" dirty="0" smtClean="0"/>
              <a:t>, </a:t>
            </a:r>
            <a:r>
              <a:rPr lang="ru-RU" dirty="0" err="1" smtClean="0"/>
              <a:t>Закарпатська</a:t>
            </a:r>
            <a:r>
              <a:rPr lang="ru-RU" dirty="0" smtClean="0"/>
              <a:t> </a:t>
            </a:r>
            <a:r>
              <a:rPr lang="ru-RU" dirty="0" err="1" smtClean="0"/>
              <a:t>обл</a:t>
            </a:r>
            <a:r>
              <a:rPr lang="ru-RU" dirty="0" smtClean="0"/>
              <a:t>).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на </a:t>
            </a:r>
            <a:r>
              <a:rPr lang="ru-RU" dirty="0" err="1" smtClean="0"/>
              <a:t>власній</a:t>
            </a:r>
            <a:r>
              <a:rPr lang="ru-RU" dirty="0" smtClean="0"/>
              <a:t> </a:t>
            </a:r>
            <a:r>
              <a:rPr lang="ru-RU" dirty="0" err="1" smtClean="0"/>
              <a:t>сировині</a:t>
            </a:r>
            <a:r>
              <a:rPr lang="ru-RU" dirty="0" smtClean="0"/>
              <a:t>,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забезпеченими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титанова</a:t>
            </a:r>
            <a:r>
              <a:rPr lang="ru-RU" dirty="0" smtClean="0"/>
              <a:t> (</a:t>
            </a:r>
            <a:r>
              <a:rPr lang="ru-RU" dirty="0" err="1" smtClean="0"/>
              <a:t>родовища</a:t>
            </a:r>
            <a:r>
              <a:rPr lang="ru-RU" dirty="0" smtClean="0"/>
              <a:t> руд у </a:t>
            </a:r>
            <a:r>
              <a:rPr lang="ru-RU" dirty="0" err="1" smtClean="0"/>
              <a:t>Житомирській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Дніпропетровській</a:t>
            </a:r>
            <a:r>
              <a:rPr lang="ru-RU" dirty="0" smtClean="0"/>
              <a:t> областях)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ртутна</a:t>
            </a:r>
            <a:r>
              <a:rPr lang="ru-RU" dirty="0" smtClean="0"/>
              <a:t> (</a:t>
            </a:r>
            <a:r>
              <a:rPr lang="ru-RU" dirty="0" err="1" smtClean="0"/>
              <a:t>Донбас</a:t>
            </a:r>
            <a:r>
              <a:rPr lang="ru-RU" dirty="0" smtClean="0"/>
              <a:t>) </a:t>
            </a:r>
            <a:r>
              <a:rPr lang="ru-RU" dirty="0" err="1" smtClean="0"/>
              <a:t>галузі</a:t>
            </a:r>
            <a:r>
              <a:rPr lang="ru-RU" dirty="0" smtClean="0"/>
              <a:t>. У </a:t>
            </a:r>
            <a:r>
              <a:rPr lang="ru-RU" dirty="0" err="1" smtClean="0"/>
              <a:t>Костянти-нівці</a:t>
            </a:r>
            <a:r>
              <a:rPr lang="ru-RU" dirty="0" smtClean="0"/>
              <a:t> на </a:t>
            </a:r>
            <a:r>
              <a:rPr lang="ru-RU" dirty="0" err="1" smtClean="0"/>
              <a:t>привізній</a:t>
            </a:r>
            <a:r>
              <a:rPr lang="ru-RU" dirty="0" smtClean="0"/>
              <a:t> </a:t>
            </a:r>
            <a:r>
              <a:rPr lang="ru-RU" dirty="0" err="1" smtClean="0"/>
              <a:t>сировині</a:t>
            </a:r>
            <a:r>
              <a:rPr lang="ru-RU" dirty="0" smtClean="0"/>
              <a:t> створено </a:t>
            </a:r>
            <a:r>
              <a:rPr lang="ru-RU" dirty="0" err="1" smtClean="0"/>
              <a:t>цинкову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8194" name="Picture 2" descr="C:\Users\Артём\Desktop\Новая папка\tru_kut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933056"/>
            <a:ext cx="3528392" cy="26479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615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Презентація на тему: ”Розвиток металургійних виробництв в Україні”</vt:lpstr>
      <vt:lpstr>Презентация PowerPoint</vt:lpstr>
      <vt:lpstr>Чорна металургія</vt:lpstr>
      <vt:lpstr>Презентация PowerPoint</vt:lpstr>
      <vt:lpstr>Презентация PowerPoint</vt:lpstr>
      <vt:lpstr>Презентация PowerPoint</vt:lpstr>
      <vt:lpstr>Презентация PowerPoint</vt:lpstr>
      <vt:lpstr>Кольрова металургія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”Розвиток металургійних виробництв в Україні”</dc:title>
  <cp:lastModifiedBy>admin</cp:lastModifiedBy>
  <cp:revision>2</cp:revision>
  <dcterms:modified xsi:type="dcterms:W3CDTF">2015-01-27T18:40:56Z</dcterms:modified>
</cp:coreProperties>
</file>