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4" r:id="rId8"/>
    <p:sldId id="265" r:id="rId9"/>
    <p:sldId id="266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7284-B7F9-4DF7-BA30-A23F036AE0D5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206389-56FC-4500-A304-9E7B4C78F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7284-B7F9-4DF7-BA30-A23F036AE0D5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6389-56FC-4500-A304-9E7B4C78F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7284-B7F9-4DF7-BA30-A23F036AE0D5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6389-56FC-4500-A304-9E7B4C78F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017284-B7F9-4DF7-BA30-A23F036AE0D5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F206389-56FC-4500-A304-9E7B4C78F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7284-B7F9-4DF7-BA30-A23F036AE0D5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6389-56FC-4500-A304-9E7B4C78F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7284-B7F9-4DF7-BA30-A23F036AE0D5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6389-56FC-4500-A304-9E7B4C78F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6389-56FC-4500-A304-9E7B4C78F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7284-B7F9-4DF7-BA30-A23F036AE0D5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7284-B7F9-4DF7-BA30-A23F036AE0D5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6389-56FC-4500-A304-9E7B4C78F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7284-B7F9-4DF7-BA30-A23F036AE0D5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6389-56FC-4500-A304-9E7B4C78F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017284-B7F9-4DF7-BA30-A23F036AE0D5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F206389-56FC-4500-A304-9E7B4C78F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7284-B7F9-4DF7-BA30-A23F036AE0D5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206389-56FC-4500-A304-9E7B4C78F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017284-B7F9-4DF7-BA30-A23F036AE0D5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F206389-56FC-4500-A304-9E7B4C78F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usiter.com/uploads/20111120/strani+mira+afrika+nochnaya+afrika+640873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70" cy="6911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7145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</a:t>
            </a:r>
            <a:r>
              <a:rPr lang="ru-RU" sz="3600" dirty="0" err="1" smtClean="0">
                <a:solidFill>
                  <a:schemeClr val="bg1"/>
                </a:solidFill>
              </a:rPr>
              <a:t>риродо-ресурсний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потенціал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країн</a:t>
            </a:r>
            <a:r>
              <a:rPr lang="ru-RU" sz="3600" dirty="0" smtClean="0">
                <a:solidFill>
                  <a:schemeClr val="bg1"/>
                </a:solidFill>
              </a:rPr>
              <a:t> Африки.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29309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F8F8F8"/>
                </a:solidFill>
              </a:rPr>
              <a:t>Підготувала :</a:t>
            </a:r>
          </a:p>
          <a:p>
            <a:r>
              <a:rPr lang="uk-UA" sz="3200" dirty="0" smtClean="0">
                <a:solidFill>
                  <a:srgbClr val="F8F8F8"/>
                </a:solidFill>
              </a:rPr>
              <a:t>учениця 10 – А класу</a:t>
            </a:r>
          </a:p>
          <a:p>
            <a:r>
              <a:rPr lang="uk-UA" sz="3200" dirty="0" smtClean="0">
                <a:solidFill>
                  <a:srgbClr val="F8F8F8"/>
                </a:solidFill>
              </a:rPr>
              <a:t>Мороз Роксолана</a:t>
            </a:r>
            <a:endParaRPr lang="ru-RU" sz="3200" dirty="0">
              <a:solidFill>
                <a:srgbClr val="F8F8F8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285293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F8F8F8"/>
                </a:solidFill>
              </a:rPr>
              <a:t>Дякую</a:t>
            </a:r>
            <a:r>
              <a:rPr lang="ru-RU" sz="2800" dirty="0" smtClean="0">
                <a:solidFill>
                  <a:srgbClr val="F8F8F8"/>
                </a:solidFill>
              </a:rPr>
              <a:t> за </a:t>
            </a:r>
            <a:r>
              <a:rPr lang="ru-RU" sz="2800" dirty="0" err="1" smtClean="0">
                <a:solidFill>
                  <a:srgbClr val="F8F8F8"/>
                </a:solidFill>
              </a:rPr>
              <a:t>увагу</a:t>
            </a:r>
            <a:endParaRPr lang="ru-RU" sz="2800" dirty="0">
              <a:solidFill>
                <a:srgbClr val="F8F8F8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571480"/>
            <a:ext cx="750099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8F8F8"/>
                </a:solidFill>
              </a:rPr>
              <a:t>Мета: </a:t>
            </a:r>
            <a:r>
              <a:rPr lang="uk-UA" sz="2400" dirty="0" smtClean="0">
                <a:solidFill>
                  <a:srgbClr val="F8F8F8"/>
                </a:solidFill>
              </a:rPr>
              <a:t>детальніше ознайомитись із територією Африки та її навколишнім середовищем; </a:t>
            </a:r>
            <a:r>
              <a:rPr lang="ru-RU" sz="2400" dirty="0" err="1" smtClean="0">
                <a:solidFill>
                  <a:srgbClr val="F8F8F8"/>
                </a:solidFill>
              </a:rPr>
              <a:t>актуалізувати</a:t>
            </a:r>
            <a:r>
              <a:rPr lang="ru-RU" sz="2400" dirty="0" smtClean="0">
                <a:solidFill>
                  <a:srgbClr val="F8F8F8"/>
                </a:solidFill>
              </a:rPr>
              <a:t>  </a:t>
            </a:r>
            <a:r>
              <a:rPr lang="ru-RU" sz="2400" dirty="0" err="1" smtClean="0">
                <a:solidFill>
                  <a:srgbClr val="F8F8F8"/>
                </a:solidFill>
              </a:rPr>
              <a:t>знання</a:t>
            </a:r>
            <a:r>
              <a:rPr lang="ru-RU" sz="2400" dirty="0" smtClean="0">
                <a:solidFill>
                  <a:srgbClr val="F8F8F8"/>
                </a:solidFill>
              </a:rPr>
              <a:t> </a:t>
            </a:r>
            <a:r>
              <a:rPr lang="ru-RU" sz="2400" dirty="0">
                <a:solidFill>
                  <a:srgbClr val="F8F8F8"/>
                </a:solidFill>
              </a:rPr>
              <a:t>про </a:t>
            </a:r>
            <a:r>
              <a:rPr lang="ru-RU" sz="2400" dirty="0" err="1">
                <a:solidFill>
                  <a:srgbClr val="F8F8F8"/>
                </a:solidFill>
              </a:rPr>
              <a:t>субрегіони</a:t>
            </a:r>
            <a:r>
              <a:rPr lang="ru-RU" sz="2400" dirty="0">
                <a:solidFill>
                  <a:srgbClr val="F8F8F8"/>
                </a:solidFill>
              </a:rPr>
              <a:t> Африки та </a:t>
            </a:r>
            <a:r>
              <a:rPr lang="ru-RU" sz="2400" dirty="0" err="1" smtClean="0">
                <a:solidFill>
                  <a:srgbClr val="F8F8F8"/>
                </a:solidFill>
              </a:rPr>
              <a:t>найбільші</a:t>
            </a:r>
            <a:r>
              <a:rPr lang="ru-RU" sz="2400" dirty="0" smtClean="0">
                <a:solidFill>
                  <a:srgbClr val="F8F8F8"/>
                </a:solidFill>
              </a:rPr>
              <a:t> </a:t>
            </a:r>
            <a:r>
              <a:rPr lang="ru-RU" sz="2400" dirty="0" err="1">
                <a:solidFill>
                  <a:srgbClr val="F8F8F8"/>
                </a:solidFill>
              </a:rPr>
              <a:t>країни</a:t>
            </a:r>
            <a:r>
              <a:rPr lang="ru-RU" sz="2400" dirty="0">
                <a:solidFill>
                  <a:srgbClr val="F8F8F8"/>
                </a:solidFill>
              </a:rPr>
              <a:t>, </a:t>
            </a:r>
            <a:r>
              <a:rPr lang="ru-RU" sz="2400" dirty="0" err="1">
                <a:solidFill>
                  <a:srgbClr val="F8F8F8"/>
                </a:solidFill>
              </a:rPr>
              <a:t>дослідити</a:t>
            </a:r>
            <a:r>
              <a:rPr lang="ru-RU" sz="2400" dirty="0">
                <a:solidFill>
                  <a:srgbClr val="F8F8F8"/>
                </a:solidFill>
              </a:rPr>
              <a:t> </a:t>
            </a:r>
            <a:r>
              <a:rPr lang="ru-RU" sz="2400" dirty="0" err="1" smtClean="0">
                <a:solidFill>
                  <a:srgbClr val="F8F8F8"/>
                </a:solidFill>
              </a:rPr>
              <a:t>історико-географічні</a:t>
            </a:r>
            <a:r>
              <a:rPr lang="ru-RU" sz="2400" dirty="0" smtClean="0">
                <a:solidFill>
                  <a:srgbClr val="F8F8F8"/>
                </a:solidFill>
              </a:rPr>
              <a:t> </a:t>
            </a:r>
            <a:r>
              <a:rPr lang="ru-RU" sz="2400" dirty="0" err="1">
                <a:solidFill>
                  <a:srgbClr val="F8F8F8"/>
                </a:solidFill>
              </a:rPr>
              <a:t>особливості</a:t>
            </a:r>
            <a:r>
              <a:rPr lang="ru-RU" sz="2400" dirty="0">
                <a:solidFill>
                  <a:srgbClr val="F8F8F8"/>
                </a:solidFill>
              </a:rPr>
              <a:t> </a:t>
            </a:r>
            <a:r>
              <a:rPr lang="ru-RU" sz="2400" dirty="0" err="1">
                <a:solidFill>
                  <a:srgbClr val="F8F8F8"/>
                </a:solidFill>
              </a:rPr>
              <a:t>розвитку</a:t>
            </a:r>
            <a:r>
              <a:rPr lang="ru-RU" sz="2400" dirty="0">
                <a:solidFill>
                  <a:srgbClr val="F8F8F8"/>
                </a:solidFill>
              </a:rPr>
              <a:t> </a:t>
            </a:r>
            <a:r>
              <a:rPr lang="ru-RU" sz="2400" dirty="0" err="1">
                <a:solidFill>
                  <a:srgbClr val="F8F8F8"/>
                </a:solidFill>
              </a:rPr>
              <a:t>країн</a:t>
            </a:r>
            <a:r>
              <a:rPr lang="ru-RU" sz="2400" dirty="0">
                <a:solidFill>
                  <a:srgbClr val="F8F8F8"/>
                </a:solidFill>
              </a:rPr>
              <a:t> Африки та </a:t>
            </a:r>
            <a:r>
              <a:rPr lang="ru-RU" sz="2400" dirty="0" err="1">
                <a:solidFill>
                  <a:srgbClr val="F8F8F8"/>
                </a:solidFill>
              </a:rPr>
              <a:t>сучасну</a:t>
            </a:r>
            <a:r>
              <a:rPr lang="ru-RU" sz="2400" dirty="0">
                <a:solidFill>
                  <a:srgbClr val="F8F8F8"/>
                </a:solidFill>
              </a:rPr>
              <a:t> </a:t>
            </a:r>
            <a:r>
              <a:rPr lang="ru-RU" sz="2400" dirty="0" err="1">
                <a:solidFill>
                  <a:srgbClr val="F8F8F8"/>
                </a:solidFill>
              </a:rPr>
              <a:t>політичну</a:t>
            </a:r>
            <a:r>
              <a:rPr lang="ru-RU" sz="2400" dirty="0">
                <a:solidFill>
                  <a:srgbClr val="F8F8F8"/>
                </a:solidFill>
              </a:rPr>
              <a:t> карту Африки; </a:t>
            </a:r>
            <a:r>
              <a:rPr lang="ru-RU" sz="2400" dirty="0" err="1" smtClean="0">
                <a:solidFill>
                  <a:srgbClr val="F8F8F8"/>
                </a:solidFill>
              </a:rPr>
              <a:t>охарактеризувати</a:t>
            </a:r>
            <a:r>
              <a:rPr lang="ru-RU" sz="2400" dirty="0" smtClean="0">
                <a:solidFill>
                  <a:srgbClr val="F8F8F8"/>
                </a:solidFill>
              </a:rPr>
              <a:t> </a:t>
            </a:r>
            <a:r>
              <a:rPr lang="ru-RU" sz="2400" dirty="0" err="1">
                <a:solidFill>
                  <a:srgbClr val="F8F8F8"/>
                </a:solidFill>
              </a:rPr>
              <a:t>загальні</a:t>
            </a:r>
            <a:r>
              <a:rPr lang="ru-RU" sz="2400" dirty="0">
                <a:solidFill>
                  <a:srgbClr val="F8F8F8"/>
                </a:solidFill>
              </a:rPr>
              <a:t> </a:t>
            </a:r>
            <a:r>
              <a:rPr lang="ru-RU" sz="2400" dirty="0" err="1">
                <a:solidFill>
                  <a:srgbClr val="F8F8F8"/>
                </a:solidFill>
              </a:rPr>
              <a:t>ознаки</a:t>
            </a:r>
            <a:r>
              <a:rPr lang="ru-RU" sz="2400" dirty="0">
                <a:solidFill>
                  <a:srgbClr val="F8F8F8"/>
                </a:solidFill>
              </a:rPr>
              <a:t> ЕГП, </a:t>
            </a:r>
            <a:r>
              <a:rPr lang="ru-RU" sz="2400" dirty="0" err="1">
                <a:solidFill>
                  <a:srgbClr val="F8F8F8"/>
                </a:solidFill>
              </a:rPr>
              <a:t>населення</a:t>
            </a:r>
            <a:r>
              <a:rPr lang="ru-RU" sz="2400" dirty="0">
                <a:solidFill>
                  <a:srgbClr val="F8F8F8"/>
                </a:solidFill>
              </a:rPr>
              <a:t>, </a:t>
            </a:r>
            <a:r>
              <a:rPr lang="ru-RU" sz="2400" dirty="0" err="1">
                <a:solidFill>
                  <a:srgbClr val="F8F8F8"/>
                </a:solidFill>
              </a:rPr>
              <a:t>галузевої</a:t>
            </a:r>
            <a:r>
              <a:rPr lang="ru-RU" sz="2400" dirty="0">
                <a:solidFill>
                  <a:srgbClr val="F8F8F8"/>
                </a:solidFill>
              </a:rPr>
              <a:t> та </a:t>
            </a:r>
            <a:r>
              <a:rPr lang="ru-RU" sz="2400" dirty="0" err="1">
                <a:solidFill>
                  <a:srgbClr val="F8F8F8"/>
                </a:solidFill>
              </a:rPr>
              <a:t>територіальної</a:t>
            </a:r>
            <a:r>
              <a:rPr lang="ru-RU" sz="2400" dirty="0">
                <a:solidFill>
                  <a:srgbClr val="F8F8F8"/>
                </a:solidFill>
              </a:rPr>
              <a:t> </a:t>
            </a:r>
            <a:r>
              <a:rPr lang="ru-RU" sz="2400" dirty="0" err="1">
                <a:solidFill>
                  <a:srgbClr val="F8F8F8"/>
                </a:solidFill>
              </a:rPr>
              <a:t>організації</a:t>
            </a:r>
            <a:r>
              <a:rPr lang="ru-RU" sz="2400" dirty="0">
                <a:solidFill>
                  <a:srgbClr val="F8F8F8"/>
                </a:solidFill>
              </a:rPr>
              <a:t> </a:t>
            </a:r>
            <a:r>
              <a:rPr lang="ru-RU" sz="2400" dirty="0" err="1">
                <a:solidFill>
                  <a:srgbClr val="F8F8F8"/>
                </a:solidFill>
              </a:rPr>
              <a:t>господарства</a:t>
            </a:r>
            <a:r>
              <a:rPr lang="ru-RU" sz="2400" dirty="0">
                <a:solidFill>
                  <a:srgbClr val="F8F8F8"/>
                </a:solidFill>
              </a:rPr>
              <a:t>; </a:t>
            </a:r>
            <a:r>
              <a:rPr lang="ru-RU" sz="2400" dirty="0" err="1">
                <a:solidFill>
                  <a:srgbClr val="F8F8F8"/>
                </a:solidFill>
              </a:rPr>
              <a:t>визначити</a:t>
            </a:r>
            <a:r>
              <a:rPr lang="ru-RU" sz="2400" dirty="0">
                <a:solidFill>
                  <a:srgbClr val="F8F8F8"/>
                </a:solidFill>
              </a:rPr>
              <a:t> причини </a:t>
            </a:r>
            <a:r>
              <a:rPr lang="ru-RU" sz="2400" dirty="0" err="1">
                <a:solidFill>
                  <a:srgbClr val="F8F8F8"/>
                </a:solidFill>
              </a:rPr>
              <a:t>економічної</a:t>
            </a:r>
            <a:r>
              <a:rPr lang="ru-RU" sz="2400" dirty="0">
                <a:solidFill>
                  <a:srgbClr val="F8F8F8"/>
                </a:solidFill>
              </a:rPr>
              <a:t> </a:t>
            </a:r>
            <a:r>
              <a:rPr lang="ru-RU" sz="2400" dirty="0" err="1" smtClean="0">
                <a:solidFill>
                  <a:srgbClr val="F8F8F8"/>
                </a:solidFill>
              </a:rPr>
              <a:t>відсталості</a:t>
            </a:r>
            <a:r>
              <a:rPr lang="ru-RU" sz="2400" dirty="0" smtClean="0">
                <a:solidFill>
                  <a:srgbClr val="F8F8F8"/>
                </a:solidFill>
              </a:rPr>
              <a:t> </a:t>
            </a:r>
            <a:r>
              <a:rPr lang="ru-RU" sz="2400" dirty="0" err="1">
                <a:solidFill>
                  <a:srgbClr val="F8F8F8"/>
                </a:solidFill>
              </a:rPr>
              <a:t>багатьох</a:t>
            </a:r>
            <a:r>
              <a:rPr lang="ru-RU" sz="2400" dirty="0">
                <a:solidFill>
                  <a:srgbClr val="F8F8F8"/>
                </a:solidFill>
              </a:rPr>
              <a:t> </a:t>
            </a:r>
            <a:r>
              <a:rPr lang="ru-RU" sz="2400" dirty="0" err="1">
                <a:solidFill>
                  <a:srgbClr val="F8F8F8"/>
                </a:solidFill>
              </a:rPr>
              <a:t>країн</a:t>
            </a:r>
            <a:r>
              <a:rPr lang="ru-RU" sz="2400" dirty="0">
                <a:solidFill>
                  <a:srgbClr val="F8F8F8"/>
                </a:solidFill>
              </a:rPr>
              <a:t> Африки; </a:t>
            </a:r>
            <a:r>
              <a:rPr lang="ru-RU" sz="2400" dirty="0" err="1">
                <a:solidFill>
                  <a:srgbClr val="F8F8F8"/>
                </a:solidFill>
              </a:rPr>
              <a:t>вдосконалювати</a:t>
            </a:r>
            <a:r>
              <a:rPr lang="ru-RU" sz="2400" dirty="0">
                <a:solidFill>
                  <a:srgbClr val="F8F8F8"/>
                </a:solidFill>
              </a:rPr>
              <a:t> </a:t>
            </a:r>
            <a:r>
              <a:rPr lang="ru-RU" sz="2400" dirty="0" err="1">
                <a:solidFill>
                  <a:srgbClr val="F8F8F8"/>
                </a:solidFill>
              </a:rPr>
              <a:t>навички</a:t>
            </a:r>
            <a:r>
              <a:rPr lang="ru-RU" sz="2400" dirty="0">
                <a:solidFill>
                  <a:srgbClr val="F8F8F8"/>
                </a:solidFill>
              </a:rPr>
              <a:t> </a:t>
            </a:r>
            <a:r>
              <a:rPr lang="ru-RU" sz="2400" dirty="0" err="1" smtClean="0">
                <a:solidFill>
                  <a:srgbClr val="F8F8F8"/>
                </a:solidFill>
              </a:rPr>
              <a:t>роботи</a:t>
            </a:r>
            <a:r>
              <a:rPr lang="ru-RU" sz="2400" dirty="0" smtClean="0">
                <a:solidFill>
                  <a:srgbClr val="F8F8F8"/>
                </a:solidFill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uk-UA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uk-UA" sz="3200" dirty="0" smtClean="0">
                <a:solidFill>
                  <a:srgbClr val="F8F8F8"/>
                </a:solidFill>
              </a:rPr>
              <a:t>Завдання:</a:t>
            </a:r>
            <a:r>
              <a:rPr lang="uk-UA" sz="2400" dirty="0" smtClean="0">
                <a:solidFill>
                  <a:srgbClr val="F8F8F8"/>
                </a:solidFill>
              </a:rPr>
              <a:t> освоїти поданий матеріал.</a:t>
            </a:r>
            <a:endParaRPr lang="ru-RU" sz="2400" dirty="0">
              <a:solidFill>
                <a:srgbClr val="F8F8F8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714356"/>
            <a:ext cx="78581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8F8F8"/>
                </a:solidFill>
              </a:rPr>
              <a:t>Африка</a:t>
            </a:r>
          </a:p>
          <a:p>
            <a:pPr algn="ctr"/>
            <a:endParaRPr lang="uk-UA" sz="2400" b="1" dirty="0" smtClean="0">
              <a:solidFill>
                <a:srgbClr val="F8F8F8"/>
              </a:solidFill>
            </a:endParaRPr>
          </a:p>
          <a:p>
            <a:pPr algn="ctr"/>
            <a:r>
              <a:rPr lang="uk-UA" sz="2000" b="1" dirty="0">
                <a:solidFill>
                  <a:srgbClr val="F8F8F8"/>
                </a:solidFill>
              </a:rPr>
              <a:t>А</a:t>
            </a:r>
            <a:r>
              <a:rPr lang="vi-VN" sz="2000" b="1" dirty="0" smtClean="0">
                <a:solidFill>
                  <a:srgbClr val="F8F8F8"/>
                </a:solidFill>
              </a:rPr>
              <a:t>фрика</a:t>
            </a:r>
            <a:r>
              <a:rPr lang="vi-VN" sz="2000" dirty="0">
                <a:solidFill>
                  <a:srgbClr val="F8F8F8"/>
                </a:solidFill>
              </a:rPr>
              <a:t> </a:t>
            </a:r>
            <a:r>
              <a:rPr lang="vi-VN" dirty="0">
                <a:solidFill>
                  <a:srgbClr val="F8F8F8"/>
                </a:solidFill>
              </a:rPr>
              <a:t>— </a:t>
            </a:r>
            <a:r>
              <a:rPr lang="vi-VN" sz="2000" dirty="0">
                <a:solidFill>
                  <a:srgbClr val="F8F8F8"/>
                </a:solidFill>
              </a:rPr>
              <a:t>другий за площею і населенням материк у світі, після Євразії. З площею понад 30 300 000 км², враховуючи прилеглі острови — він займає 5,9 % площі земної поверхні і 20,3% площі суходолу. А його населення — понад 922 </a:t>
            </a:r>
            <a:r>
              <a:rPr lang="vi-VN" sz="2000" dirty="0" smtClean="0">
                <a:solidFill>
                  <a:srgbClr val="F8F8F8"/>
                </a:solidFill>
              </a:rPr>
              <a:t>млн</a:t>
            </a:r>
            <a:r>
              <a:rPr lang="vi-VN" sz="2000" dirty="0">
                <a:solidFill>
                  <a:srgbClr val="F8F8F8"/>
                </a:solidFill>
              </a:rPr>
              <a:t> (на 2005), становить понад 12% </a:t>
            </a:r>
            <a:r>
              <a:rPr lang="uk-UA" sz="2000" dirty="0" smtClean="0">
                <a:solidFill>
                  <a:srgbClr val="F8F8F8"/>
                </a:solidFill>
              </a:rPr>
              <a:t>населення світу.</a:t>
            </a:r>
          </a:p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pic>
        <p:nvPicPr>
          <p:cNvPr id="14338" name="Picture 2" descr="http://upload.wikimedia.org/wikipedia/commons/thumb/0/0d/Topography_of_africa.png/250px-Topography_of_afri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286124"/>
            <a:ext cx="2381250" cy="2600325"/>
          </a:xfrm>
          <a:prstGeom prst="rect">
            <a:avLst/>
          </a:prstGeom>
          <a:noFill/>
        </p:spPr>
      </p:pic>
      <p:pic>
        <p:nvPicPr>
          <p:cNvPr id="14340" name="Picture 4" descr="http://upload.wikimedia.org/wikipedia/commons/thumb/2/21/Africa_satellite_orthographic.jpg/250px-Africa_satellite_orthograp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286124"/>
            <a:ext cx="2381250" cy="26765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614364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F8F8F8"/>
                </a:solidFill>
              </a:rPr>
              <a:t>Супутникова фотографія Африки</a:t>
            </a:r>
            <a:endParaRPr lang="ru-RU" sz="1400" b="1" dirty="0">
              <a:solidFill>
                <a:srgbClr val="F8F8F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6072206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F8F8F8"/>
                </a:solidFill>
              </a:rPr>
              <a:t>Топографічна мапа Африки</a:t>
            </a:r>
            <a:endParaRPr lang="ru-RU" sz="1600" dirty="0">
              <a:solidFill>
                <a:srgbClr val="F8F8F8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ncrypted-tbn0.gstatic.com/images?q=tbn:ANd9GcR7F106D4VY7dGvV4RIRV-tZ34FzL9_iV-XKRFzKmbvW2ZMdO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3359480" cy="46434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428604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8F8F8"/>
                </a:solidFill>
              </a:rPr>
              <a:t>Економіко-географічне положення</a:t>
            </a:r>
            <a:endParaRPr lang="ru-RU" sz="2800" dirty="0">
              <a:solidFill>
                <a:srgbClr val="F8F8F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1428736"/>
            <a:ext cx="30718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8F8F8"/>
                </a:solidFill>
              </a:rPr>
              <a:t>1. </a:t>
            </a:r>
            <a:r>
              <a:rPr lang="uk-UA" sz="2400" dirty="0" smtClean="0">
                <a:solidFill>
                  <a:srgbClr val="F8F8F8"/>
                </a:solidFill>
              </a:rPr>
              <a:t>На території континенту </a:t>
            </a:r>
          </a:p>
          <a:p>
            <a:r>
              <a:rPr lang="uk-UA" sz="2400" dirty="0" smtClean="0">
                <a:solidFill>
                  <a:srgbClr val="F8F8F8"/>
                </a:solidFill>
              </a:rPr>
              <a:t>Розташовано 55 держав.</a:t>
            </a:r>
          </a:p>
          <a:p>
            <a:r>
              <a:rPr lang="uk-UA" sz="3600" dirty="0" smtClean="0">
                <a:solidFill>
                  <a:srgbClr val="F8F8F8"/>
                </a:solidFill>
              </a:rPr>
              <a:t>2. </a:t>
            </a:r>
            <a:r>
              <a:rPr lang="uk-UA" sz="2400" dirty="0" smtClean="0">
                <a:solidFill>
                  <a:srgbClr val="F8F8F8"/>
                </a:solidFill>
              </a:rPr>
              <a:t>Не мають виходу до моря 15 країн Африки.</a:t>
            </a:r>
          </a:p>
          <a:p>
            <a:r>
              <a:rPr lang="uk-UA" sz="3600" dirty="0" smtClean="0">
                <a:solidFill>
                  <a:srgbClr val="F8F8F8"/>
                </a:solidFill>
              </a:rPr>
              <a:t>3. </a:t>
            </a:r>
            <a:r>
              <a:rPr lang="uk-UA" sz="2400" dirty="0" smtClean="0">
                <a:solidFill>
                  <a:srgbClr val="F8F8F8"/>
                </a:solidFill>
              </a:rPr>
              <a:t>Вихід на міжнародні морські шляхи через Гвінейську затоку і Середземне море.</a:t>
            </a:r>
            <a:endParaRPr lang="ru-RU" sz="2400" dirty="0">
              <a:solidFill>
                <a:srgbClr val="F8F8F8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"/>
            <a:ext cx="7858180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F8F8F8"/>
                </a:solidFill>
              </a:rPr>
              <a:t>Природні</a:t>
            </a:r>
            <a:r>
              <a:rPr lang="ru-RU" sz="2800" dirty="0" smtClean="0">
                <a:solidFill>
                  <a:srgbClr val="F8F8F8"/>
                </a:solidFill>
              </a:rPr>
              <a:t> </a:t>
            </a:r>
            <a:r>
              <a:rPr lang="ru-RU" sz="2800" dirty="0" err="1" smtClean="0">
                <a:solidFill>
                  <a:srgbClr val="F8F8F8"/>
                </a:solidFill>
              </a:rPr>
              <a:t>умови</a:t>
            </a:r>
            <a:r>
              <a:rPr lang="ru-RU" sz="2800" dirty="0" smtClean="0">
                <a:solidFill>
                  <a:srgbClr val="F8F8F8"/>
                </a:solidFill>
              </a:rPr>
              <a:t> </a:t>
            </a:r>
            <a:r>
              <a:rPr lang="ru-RU" sz="2800" dirty="0" err="1" smtClean="0">
                <a:solidFill>
                  <a:srgbClr val="F8F8F8"/>
                </a:solidFill>
              </a:rPr>
              <a:t>і</a:t>
            </a:r>
            <a:r>
              <a:rPr lang="ru-RU" sz="2800" dirty="0" smtClean="0">
                <a:solidFill>
                  <a:srgbClr val="F8F8F8"/>
                </a:solidFill>
              </a:rPr>
              <a:t> </a:t>
            </a:r>
            <a:r>
              <a:rPr lang="ru-RU" sz="2800" dirty="0" err="1" smtClean="0">
                <a:solidFill>
                  <a:srgbClr val="F8F8F8"/>
                </a:solidFill>
              </a:rPr>
              <a:t>ресурси</a:t>
            </a:r>
            <a:endParaRPr lang="ru-RU" sz="2800" dirty="0" smtClean="0">
              <a:solidFill>
                <a:srgbClr val="F8F8F8"/>
              </a:solidFill>
            </a:endParaRPr>
          </a:p>
          <a:p>
            <a:r>
              <a:rPr lang="ru-RU" sz="2800" dirty="0" smtClean="0">
                <a:solidFill>
                  <a:srgbClr val="F8F8F8"/>
                </a:solidFill>
              </a:rPr>
              <a:t>1. </a:t>
            </a:r>
            <a:r>
              <a:rPr lang="ru-RU" dirty="0" err="1" smtClean="0">
                <a:solidFill>
                  <a:srgbClr val="F8F8F8"/>
                </a:solidFill>
              </a:rPr>
              <a:t>Природні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умови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регіону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дуже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різноманітні</a:t>
            </a:r>
            <a:r>
              <a:rPr lang="ru-RU" dirty="0" smtClean="0">
                <a:solidFill>
                  <a:srgbClr val="F8F8F8"/>
                </a:solidFill>
              </a:rPr>
              <a:t>. У </a:t>
            </a:r>
            <a:r>
              <a:rPr lang="ru-RU" dirty="0" err="1" smtClean="0">
                <a:solidFill>
                  <a:srgbClr val="F8F8F8"/>
                </a:solidFill>
              </a:rPr>
              <a:t>рельєфі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Східної</a:t>
            </a:r>
            <a:r>
              <a:rPr lang="ru-RU" dirty="0" smtClean="0">
                <a:solidFill>
                  <a:srgbClr val="F8F8F8"/>
                </a:solidFill>
              </a:rPr>
              <a:t> Африки </a:t>
            </a:r>
            <a:r>
              <a:rPr lang="ru-RU" dirty="0" err="1" smtClean="0">
                <a:solidFill>
                  <a:srgbClr val="F8F8F8"/>
                </a:solidFill>
              </a:rPr>
              <a:t>переважають</a:t>
            </a:r>
            <a:r>
              <a:rPr lang="ru-RU" dirty="0" smtClean="0">
                <a:solidFill>
                  <a:srgbClr val="F8F8F8"/>
                </a:solidFill>
              </a:rPr>
              <a:t> гори </a:t>
            </a:r>
            <a:r>
              <a:rPr lang="ru-RU" dirty="0" err="1" smtClean="0">
                <a:solidFill>
                  <a:srgbClr val="F8F8F8"/>
                </a:solidFill>
              </a:rPr>
              <a:t>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плоскогір'я</a:t>
            </a:r>
            <a:r>
              <a:rPr lang="ru-RU" dirty="0" smtClean="0">
                <a:solidFill>
                  <a:srgbClr val="F8F8F8"/>
                </a:solidFill>
              </a:rPr>
              <a:t>.</a:t>
            </a:r>
          </a:p>
          <a:p>
            <a:r>
              <a:rPr lang="ru-RU" sz="2800" dirty="0" smtClean="0">
                <a:solidFill>
                  <a:srgbClr val="F8F8F8"/>
                </a:solidFill>
              </a:rPr>
              <a:t>2. </a:t>
            </a:r>
            <a:r>
              <a:rPr lang="ru-RU" dirty="0" err="1" smtClean="0">
                <a:solidFill>
                  <a:srgbClr val="F8F8F8"/>
                </a:solidFill>
              </a:rPr>
              <a:t>Рельєф</a:t>
            </a:r>
            <a:r>
              <a:rPr lang="ru-RU" dirty="0" smtClean="0">
                <a:solidFill>
                  <a:srgbClr val="F8F8F8"/>
                </a:solidFill>
              </a:rPr>
              <a:t> Африки в </a:t>
            </a:r>
            <a:r>
              <a:rPr lang="ru-RU" dirty="0" err="1" smtClean="0">
                <a:solidFill>
                  <a:srgbClr val="F8F8F8"/>
                </a:solidFill>
              </a:rPr>
              <a:t>цілому</a:t>
            </a:r>
            <a:r>
              <a:rPr lang="ru-RU" dirty="0" smtClean="0">
                <a:solidFill>
                  <a:srgbClr val="F8F8F8"/>
                </a:solidFill>
              </a:rPr>
              <a:t> не </a:t>
            </a:r>
            <a:r>
              <a:rPr lang="ru-RU" dirty="0" err="1" smtClean="0">
                <a:solidFill>
                  <a:srgbClr val="F8F8F8"/>
                </a:solidFill>
              </a:rPr>
              <a:t>перешкоджає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господарському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освоєнню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території</a:t>
            </a:r>
            <a:r>
              <a:rPr lang="ru-RU" dirty="0" smtClean="0">
                <a:solidFill>
                  <a:srgbClr val="F8F8F8"/>
                </a:solidFill>
              </a:rPr>
              <a:t>. </a:t>
            </a:r>
          </a:p>
          <a:p>
            <a:r>
              <a:rPr lang="ru-RU" sz="2800" dirty="0" smtClean="0">
                <a:solidFill>
                  <a:srgbClr val="F8F8F8"/>
                </a:solidFill>
              </a:rPr>
              <a:t>3. </a:t>
            </a:r>
            <a:r>
              <a:rPr lang="ru-RU" dirty="0" err="1" smtClean="0">
                <a:solidFill>
                  <a:srgbClr val="F8F8F8"/>
                </a:solidFill>
              </a:rPr>
              <a:t>Поверхня</a:t>
            </a:r>
            <a:r>
              <a:rPr lang="ru-RU" dirty="0" smtClean="0">
                <a:solidFill>
                  <a:srgbClr val="F8F8F8"/>
                </a:solidFill>
              </a:rPr>
              <a:t> материка слабо </a:t>
            </a:r>
            <a:r>
              <a:rPr lang="ru-RU" dirty="0" err="1" smtClean="0">
                <a:solidFill>
                  <a:srgbClr val="F8F8F8"/>
                </a:solidFill>
              </a:rPr>
              <a:t>розчленована</a:t>
            </a:r>
            <a:r>
              <a:rPr lang="ru-RU" dirty="0" smtClean="0">
                <a:solidFill>
                  <a:srgbClr val="F8F8F8"/>
                </a:solidFill>
              </a:rPr>
              <a:t>. </a:t>
            </a:r>
          </a:p>
          <a:p>
            <a:r>
              <a:rPr lang="ru-RU" sz="2800" dirty="0" smtClean="0">
                <a:solidFill>
                  <a:srgbClr val="F8F8F8"/>
                </a:solidFill>
              </a:rPr>
              <a:t>4. </a:t>
            </a:r>
            <a:r>
              <a:rPr lang="ru-RU" dirty="0" smtClean="0">
                <a:solidFill>
                  <a:srgbClr val="F8F8F8"/>
                </a:solidFill>
              </a:rPr>
              <a:t>Вся </a:t>
            </a:r>
            <a:r>
              <a:rPr lang="ru-RU" dirty="0" err="1" smtClean="0">
                <a:solidFill>
                  <a:srgbClr val="F8F8F8"/>
                </a:solidFill>
              </a:rPr>
              <a:t>територія</a:t>
            </a:r>
            <a:r>
              <a:rPr lang="ru-RU" dirty="0" smtClean="0">
                <a:solidFill>
                  <a:srgbClr val="F8F8F8"/>
                </a:solidFill>
              </a:rPr>
              <a:t> Африки добре </a:t>
            </a:r>
            <a:r>
              <a:rPr lang="ru-RU" dirty="0" err="1" smtClean="0">
                <a:solidFill>
                  <a:srgbClr val="F8F8F8"/>
                </a:solidFill>
              </a:rPr>
              <a:t>забезпечена</a:t>
            </a:r>
            <a:r>
              <a:rPr lang="ru-RU" dirty="0" smtClean="0">
                <a:solidFill>
                  <a:srgbClr val="F8F8F8"/>
                </a:solidFill>
              </a:rPr>
              <a:t> теплом, </a:t>
            </a:r>
            <a:r>
              <a:rPr lang="ru-RU" dirty="0" err="1" smtClean="0">
                <a:solidFill>
                  <a:srgbClr val="F8F8F8"/>
                </a:solidFill>
              </a:rPr>
              <a:t>але</a:t>
            </a:r>
            <a:r>
              <a:rPr lang="ru-RU" dirty="0" smtClean="0">
                <a:solidFill>
                  <a:srgbClr val="F8F8F8"/>
                </a:solidFill>
              </a:rPr>
              <a:t> головною </a:t>
            </a:r>
            <a:r>
              <a:rPr lang="ru-RU" dirty="0" err="1" smtClean="0">
                <a:solidFill>
                  <a:srgbClr val="F8F8F8"/>
                </a:solidFill>
              </a:rPr>
              <a:t>перешкодою</a:t>
            </a:r>
            <a:r>
              <a:rPr lang="ru-RU" dirty="0" smtClean="0">
                <a:solidFill>
                  <a:srgbClr val="F8F8F8"/>
                </a:solidFill>
              </a:rPr>
              <a:t> для </a:t>
            </a:r>
            <a:r>
              <a:rPr lang="ru-RU" dirty="0" err="1" smtClean="0">
                <a:solidFill>
                  <a:srgbClr val="F8F8F8"/>
                </a:solidFill>
              </a:rPr>
              <a:t>розвитку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землеробства</a:t>
            </a:r>
            <a:r>
              <a:rPr lang="ru-RU" dirty="0" smtClean="0">
                <a:solidFill>
                  <a:srgbClr val="F8F8F8"/>
                </a:solidFill>
              </a:rPr>
              <a:t> на </a:t>
            </a:r>
            <a:r>
              <a:rPr lang="ru-RU" dirty="0" err="1" smtClean="0">
                <a:solidFill>
                  <a:srgbClr val="F8F8F8"/>
                </a:solidFill>
              </a:rPr>
              <a:t>значній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території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є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нерівномірні</a:t>
            </a:r>
            <a:r>
              <a:rPr lang="ru-RU" dirty="0" smtClean="0">
                <a:solidFill>
                  <a:srgbClr val="F8F8F8"/>
                </a:solidFill>
              </a:rPr>
              <a:t> та </a:t>
            </a:r>
            <a:r>
              <a:rPr lang="ru-RU" dirty="0" err="1" smtClean="0">
                <a:solidFill>
                  <a:srgbClr val="F8F8F8"/>
                </a:solidFill>
              </a:rPr>
              <a:t>нерегулярні</a:t>
            </a:r>
            <a:r>
              <a:rPr lang="ru-RU" dirty="0" smtClean="0">
                <a:solidFill>
                  <a:srgbClr val="F8F8F8"/>
                </a:solidFill>
              </a:rPr>
              <a:t> опади. </a:t>
            </a:r>
          </a:p>
          <a:p>
            <a:r>
              <a:rPr lang="ru-RU" sz="2800" dirty="0" smtClean="0">
                <a:solidFill>
                  <a:srgbClr val="F8F8F8"/>
                </a:solidFill>
              </a:rPr>
              <a:t>5. </a:t>
            </a:r>
            <a:r>
              <a:rPr lang="ru-RU" dirty="0" err="1" smtClean="0">
                <a:solidFill>
                  <a:srgbClr val="F8F8F8"/>
                </a:solidFill>
              </a:rPr>
              <a:t>Природна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родючість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більшості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ґрунтів</a:t>
            </a:r>
            <a:r>
              <a:rPr lang="ru-RU" dirty="0" smtClean="0">
                <a:solidFill>
                  <a:srgbClr val="F8F8F8"/>
                </a:solidFill>
              </a:rPr>
              <a:t> Африки невелика. </a:t>
            </a:r>
          </a:p>
          <a:p>
            <a:r>
              <a:rPr lang="ru-RU" sz="2800" dirty="0" smtClean="0">
                <a:solidFill>
                  <a:srgbClr val="F8F8F8"/>
                </a:solidFill>
              </a:rPr>
              <a:t>6. </a:t>
            </a:r>
            <a:r>
              <a:rPr lang="ru-RU" dirty="0" smtClean="0">
                <a:solidFill>
                  <a:srgbClr val="F8F8F8"/>
                </a:solidFill>
              </a:rPr>
              <a:t>На Африку </a:t>
            </a:r>
            <a:r>
              <a:rPr lang="ru-RU" dirty="0" err="1" smtClean="0">
                <a:solidFill>
                  <a:srgbClr val="F8F8F8"/>
                </a:solidFill>
              </a:rPr>
              <a:t>припадає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близько</a:t>
            </a:r>
            <a:r>
              <a:rPr lang="ru-RU" dirty="0" smtClean="0">
                <a:solidFill>
                  <a:srgbClr val="F8F8F8"/>
                </a:solidFill>
              </a:rPr>
              <a:t> 17 % </a:t>
            </a:r>
            <a:r>
              <a:rPr lang="ru-RU" dirty="0" err="1" smtClean="0">
                <a:solidFill>
                  <a:srgbClr val="F8F8F8"/>
                </a:solidFill>
              </a:rPr>
              <a:t>загальносвітової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площі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лісів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близько</a:t>
            </a:r>
            <a:r>
              <a:rPr lang="ru-RU" dirty="0" smtClean="0">
                <a:solidFill>
                  <a:srgbClr val="F8F8F8"/>
                </a:solidFill>
              </a:rPr>
              <a:t> 10 % </a:t>
            </a:r>
            <a:r>
              <a:rPr lang="ru-RU" dirty="0" err="1" smtClean="0">
                <a:solidFill>
                  <a:srgbClr val="F8F8F8"/>
                </a:solidFill>
              </a:rPr>
              <a:t>загальносвітових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запасів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деревини</a:t>
            </a:r>
            <a:r>
              <a:rPr lang="ru-RU" dirty="0" smtClean="0">
                <a:solidFill>
                  <a:srgbClr val="F8F8F8"/>
                </a:solidFill>
              </a:rPr>
              <a:t>. </a:t>
            </a:r>
          </a:p>
          <a:p>
            <a:r>
              <a:rPr lang="ru-RU" sz="2800" dirty="0" smtClean="0">
                <a:solidFill>
                  <a:srgbClr val="F8F8F8"/>
                </a:solidFill>
              </a:rPr>
              <a:t>7. </a:t>
            </a:r>
            <a:r>
              <a:rPr lang="ru-RU" dirty="0" smtClean="0">
                <a:solidFill>
                  <a:srgbClr val="F8F8F8"/>
                </a:solidFill>
              </a:rPr>
              <a:t>За </a:t>
            </a:r>
            <a:r>
              <a:rPr lang="ru-RU" dirty="0" err="1" smtClean="0">
                <a:solidFill>
                  <a:srgbClr val="F8F8F8"/>
                </a:solidFill>
              </a:rPr>
              <a:t>обсягом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поверхневого</a:t>
            </a:r>
            <a:r>
              <a:rPr lang="ru-RU" dirty="0" smtClean="0">
                <a:solidFill>
                  <a:srgbClr val="F8F8F8"/>
                </a:solidFill>
              </a:rPr>
              <a:t> стоку Африка </a:t>
            </a:r>
            <a:r>
              <a:rPr lang="ru-RU" dirty="0" err="1" smtClean="0">
                <a:solidFill>
                  <a:srgbClr val="F8F8F8"/>
                </a:solidFill>
              </a:rPr>
              <a:t>посідає</a:t>
            </a:r>
            <a:r>
              <a:rPr lang="ru-RU" dirty="0" smtClean="0">
                <a:solidFill>
                  <a:srgbClr val="F8F8F8"/>
                </a:solidFill>
              </a:rPr>
              <a:t> у </a:t>
            </a:r>
            <a:r>
              <a:rPr lang="ru-RU" dirty="0" err="1" smtClean="0">
                <a:solidFill>
                  <a:srgbClr val="F8F8F8"/>
                </a:solidFill>
              </a:rPr>
              <a:t>світі</a:t>
            </a:r>
            <a:r>
              <a:rPr lang="ru-RU" dirty="0" smtClean="0">
                <a:solidFill>
                  <a:srgbClr val="F8F8F8"/>
                </a:solidFill>
              </a:rPr>
              <a:t> 3-є </a:t>
            </a:r>
            <a:r>
              <a:rPr lang="ru-RU" dirty="0" err="1" smtClean="0">
                <a:solidFill>
                  <a:srgbClr val="F8F8F8"/>
                </a:solidFill>
              </a:rPr>
              <a:t>місце</a:t>
            </a:r>
            <a:r>
              <a:rPr lang="ru-RU" dirty="0" smtClean="0">
                <a:solidFill>
                  <a:srgbClr val="F8F8F8"/>
                </a:solidFill>
              </a:rPr>
              <a:t> — </a:t>
            </a:r>
            <a:r>
              <a:rPr lang="ru-RU" dirty="0" err="1" smtClean="0">
                <a:solidFill>
                  <a:srgbClr val="F8F8F8"/>
                </a:solidFill>
              </a:rPr>
              <a:t>після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Азії</a:t>
            </a:r>
            <a:r>
              <a:rPr lang="ru-RU" dirty="0" smtClean="0">
                <a:solidFill>
                  <a:srgbClr val="F8F8F8"/>
                </a:solidFill>
              </a:rPr>
              <a:t> та </a:t>
            </a:r>
            <a:r>
              <a:rPr lang="ru-RU" dirty="0" err="1" smtClean="0">
                <a:solidFill>
                  <a:srgbClr val="F8F8F8"/>
                </a:solidFill>
              </a:rPr>
              <a:t>Південної</a:t>
            </a:r>
            <a:r>
              <a:rPr lang="ru-RU" dirty="0" smtClean="0">
                <a:solidFill>
                  <a:srgbClr val="F8F8F8"/>
                </a:solidFill>
              </a:rPr>
              <a:t> Америки, </a:t>
            </a:r>
            <a:r>
              <a:rPr lang="ru-RU" dirty="0" err="1" smtClean="0">
                <a:solidFill>
                  <a:srgbClr val="F8F8F8"/>
                </a:solidFill>
              </a:rPr>
              <a:t>проте</a:t>
            </a:r>
            <a:r>
              <a:rPr lang="ru-RU" dirty="0" smtClean="0">
                <a:solidFill>
                  <a:srgbClr val="F8F8F8"/>
                </a:solidFill>
              </a:rPr>
              <a:t> вона </a:t>
            </a:r>
            <a:r>
              <a:rPr lang="ru-RU" dirty="0" err="1" smtClean="0">
                <a:solidFill>
                  <a:srgbClr val="F8F8F8"/>
                </a:solidFill>
              </a:rPr>
              <a:t>найменше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забезпечена</a:t>
            </a:r>
            <a:r>
              <a:rPr lang="ru-RU" dirty="0" smtClean="0">
                <a:solidFill>
                  <a:srgbClr val="F8F8F8"/>
                </a:solidFill>
              </a:rPr>
              <a:t> ресурсами </a:t>
            </a:r>
            <a:r>
              <a:rPr lang="ru-RU" dirty="0" err="1" smtClean="0">
                <a:solidFill>
                  <a:srgbClr val="F8F8F8"/>
                </a:solidFill>
              </a:rPr>
              <a:t>річкових</a:t>
            </a:r>
            <a:r>
              <a:rPr lang="ru-RU" dirty="0" smtClean="0">
                <a:solidFill>
                  <a:srgbClr val="F8F8F8"/>
                </a:solidFill>
              </a:rPr>
              <a:t> вод на </a:t>
            </a:r>
            <a:r>
              <a:rPr lang="ru-RU" dirty="0" err="1" smtClean="0">
                <a:solidFill>
                  <a:srgbClr val="F8F8F8"/>
                </a:solidFill>
              </a:rPr>
              <a:t>одиницю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площі</a:t>
            </a:r>
            <a:r>
              <a:rPr lang="ru-RU" dirty="0" smtClean="0">
                <a:solidFill>
                  <a:srgbClr val="F8F8F8"/>
                </a:solidFill>
              </a:rPr>
              <a:t>. У </a:t>
            </a:r>
            <a:r>
              <a:rPr lang="ru-RU" dirty="0" err="1" smtClean="0">
                <a:solidFill>
                  <a:srgbClr val="F8F8F8"/>
                </a:solidFill>
              </a:rPr>
              <a:t>багатьох</a:t>
            </a:r>
            <a:r>
              <a:rPr lang="ru-RU" dirty="0" smtClean="0">
                <a:solidFill>
                  <a:srgbClr val="F8F8F8"/>
                </a:solidFill>
              </a:rPr>
              <a:t> районах материка не </a:t>
            </a:r>
            <a:r>
              <a:rPr lang="ru-RU" dirty="0" err="1" smtClean="0">
                <a:solidFill>
                  <a:srgbClr val="F8F8F8"/>
                </a:solidFill>
              </a:rPr>
              <a:t>вистачає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прісної</a:t>
            </a:r>
            <a:r>
              <a:rPr lang="ru-RU" dirty="0" smtClean="0">
                <a:solidFill>
                  <a:srgbClr val="F8F8F8"/>
                </a:solidFill>
              </a:rPr>
              <a:t> води.</a:t>
            </a:r>
          </a:p>
          <a:p>
            <a:r>
              <a:rPr lang="uk-UA" sz="2800" dirty="0" smtClean="0">
                <a:solidFill>
                  <a:srgbClr val="F8F8F8"/>
                </a:solidFill>
              </a:rPr>
              <a:t>8. </a:t>
            </a:r>
            <a:r>
              <a:rPr lang="ru-RU" dirty="0">
                <a:solidFill>
                  <a:srgbClr val="F8F8F8"/>
                </a:solidFill>
              </a:rPr>
              <a:t>Африка — один </a:t>
            </a:r>
            <a:r>
              <a:rPr lang="ru-RU" dirty="0" err="1">
                <a:solidFill>
                  <a:srgbClr val="F8F8F8"/>
                </a:solidFill>
              </a:rPr>
              <a:t>з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найбагатших</a:t>
            </a:r>
            <a:r>
              <a:rPr lang="ru-RU" dirty="0">
                <a:solidFill>
                  <a:srgbClr val="F8F8F8"/>
                </a:solidFill>
              </a:rPr>
              <a:t> на </a:t>
            </a:r>
            <a:r>
              <a:rPr lang="ru-RU" dirty="0" err="1">
                <a:solidFill>
                  <a:srgbClr val="F8F8F8"/>
                </a:solidFill>
              </a:rPr>
              <a:t>мінерально-сировинні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ресур­си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регіонів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світу</a:t>
            </a:r>
            <a:r>
              <a:rPr lang="ru-RU" dirty="0">
                <a:solidFill>
                  <a:srgbClr val="F8F8F8"/>
                </a:solidFill>
              </a:rPr>
              <a:t>. </a:t>
            </a:r>
            <a:r>
              <a:rPr lang="ru-RU" dirty="0" err="1">
                <a:solidFill>
                  <a:srgbClr val="F8F8F8"/>
                </a:solidFill>
              </a:rPr>
              <a:t>Її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надра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містять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понад</a:t>
            </a:r>
            <a:r>
              <a:rPr lang="ru-RU" dirty="0">
                <a:solidFill>
                  <a:srgbClr val="F8F8F8"/>
                </a:solidFill>
              </a:rPr>
              <a:t> 30 % </a:t>
            </a:r>
            <a:r>
              <a:rPr lang="ru-RU" dirty="0" err="1">
                <a:solidFill>
                  <a:srgbClr val="F8F8F8"/>
                </a:solidFill>
              </a:rPr>
              <a:t>світових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запасів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ко­рисних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копалин</a:t>
            </a:r>
            <a:r>
              <a:rPr lang="ru-RU" dirty="0">
                <a:solidFill>
                  <a:srgbClr val="F8F8F8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142852"/>
            <a:ext cx="707236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8F8F8"/>
                </a:solidFill>
              </a:rPr>
              <a:t>Природно – ресурсний потенціал</a:t>
            </a:r>
          </a:p>
          <a:p>
            <a:endParaRPr lang="uk-UA" sz="3200" dirty="0">
              <a:solidFill>
                <a:srgbClr val="F8F8F8"/>
              </a:solidFill>
            </a:endParaRPr>
          </a:p>
          <a:p>
            <a:endParaRPr lang="uk-UA" sz="3200" dirty="0" smtClean="0">
              <a:solidFill>
                <a:srgbClr val="F8F8F8"/>
              </a:solidFill>
            </a:endParaRPr>
          </a:p>
          <a:p>
            <a:pPr marL="342900" indent="-342900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15074" y="928670"/>
            <a:ext cx="278608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000" dirty="0" smtClean="0">
                <a:solidFill>
                  <a:srgbClr val="F8F8F8"/>
                </a:solidFill>
              </a:rPr>
              <a:t>Регіон займає перше місце по запасам більшості видів мінерального добрива.</a:t>
            </a:r>
          </a:p>
          <a:p>
            <a:pPr marL="342900" indent="-342900">
              <a:buAutoNum type="arabicPeriod"/>
            </a:pPr>
            <a:endParaRPr lang="uk-UA" sz="2000" dirty="0" smtClean="0">
              <a:solidFill>
                <a:srgbClr val="F8F8F8"/>
              </a:solidFill>
            </a:endParaRPr>
          </a:p>
          <a:p>
            <a:pPr marL="342900" indent="-342900">
              <a:buAutoNum type="arabicPeriod" startAt="2"/>
            </a:pPr>
            <a:r>
              <a:rPr lang="uk-UA" sz="2000" dirty="0" smtClean="0">
                <a:solidFill>
                  <a:srgbClr val="F8F8F8"/>
                </a:solidFill>
              </a:rPr>
              <a:t>Країни добре забезпечені водними ресурсами, однак розміщені вони нерівномірно.</a:t>
            </a:r>
          </a:p>
          <a:p>
            <a:pPr marL="342900" indent="-342900">
              <a:buAutoNum type="arabicPeriod" startAt="2"/>
            </a:pPr>
            <a:endParaRPr lang="uk-UA" sz="2000" dirty="0" smtClean="0">
              <a:solidFill>
                <a:srgbClr val="F8F8F8"/>
              </a:solidFill>
            </a:endParaRPr>
          </a:p>
          <a:p>
            <a:pPr marL="342900" indent="-342900"/>
            <a:r>
              <a:rPr lang="uk-UA" sz="2000" dirty="0" smtClean="0">
                <a:solidFill>
                  <a:srgbClr val="F8F8F8"/>
                </a:solidFill>
              </a:rPr>
              <a:t> 3.  За площею лісів Африка поступається тільки Росії та Латинській Америці.</a:t>
            </a:r>
          </a:p>
        </p:txBody>
      </p:sp>
      <p:pic>
        <p:nvPicPr>
          <p:cNvPr id="11268" name="Picture 4" descr="http://www.holidaym.ru/africa/img/af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357562"/>
            <a:ext cx="4143404" cy="3214710"/>
          </a:xfrm>
          <a:prstGeom prst="rect">
            <a:avLst/>
          </a:prstGeom>
          <a:noFill/>
        </p:spPr>
      </p:pic>
      <p:pic>
        <p:nvPicPr>
          <p:cNvPr id="11266" name="Picture 2" descr="http://5klass.net/datas/geografija/Afrika-relef/0011-011-JUzhnaja-Afr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4000528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000108"/>
            <a:ext cx="38576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8F8F8"/>
                </a:solidFill>
              </a:rPr>
              <a:t> Африка — </a:t>
            </a:r>
            <a:r>
              <a:rPr lang="ru-RU" dirty="0" err="1" smtClean="0">
                <a:solidFill>
                  <a:srgbClr val="F8F8F8"/>
                </a:solidFill>
              </a:rPr>
              <a:t>досі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недостатньо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вивчений</a:t>
            </a:r>
            <a:r>
              <a:rPr lang="ru-RU" dirty="0" smtClean="0">
                <a:solidFill>
                  <a:srgbClr val="F8F8F8"/>
                </a:solidFill>
              </a:rPr>
              <a:t> у </a:t>
            </a:r>
            <a:r>
              <a:rPr lang="ru-RU" dirty="0" err="1" smtClean="0">
                <a:solidFill>
                  <a:srgbClr val="F8F8F8"/>
                </a:solidFill>
              </a:rPr>
              <a:t>геологічному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відношенні</a:t>
            </a:r>
            <a:r>
              <a:rPr lang="ru-RU" dirty="0" smtClean="0">
                <a:solidFill>
                  <a:srgbClr val="F8F8F8"/>
                </a:solidFill>
              </a:rPr>
              <a:t> материк — </a:t>
            </a:r>
            <a:r>
              <a:rPr lang="ru-RU" dirty="0" err="1" smtClean="0">
                <a:solidFill>
                  <a:srgbClr val="F8F8F8"/>
                </a:solidFill>
              </a:rPr>
              <a:t>містить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величезні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й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різноманітні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корисні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копалини</a:t>
            </a:r>
            <a:r>
              <a:rPr lang="ru-RU" dirty="0" smtClean="0">
                <a:solidFill>
                  <a:srgbClr val="F8F8F8"/>
                </a:solidFill>
              </a:rPr>
              <a:t>. </a:t>
            </a:r>
            <a:r>
              <a:rPr lang="ru-RU" dirty="0" err="1" smtClean="0">
                <a:solidFill>
                  <a:srgbClr val="F8F8F8"/>
                </a:solidFill>
              </a:rPr>
              <a:t>Її</a:t>
            </a:r>
            <a:r>
              <a:rPr lang="ru-RU" dirty="0" smtClean="0">
                <a:solidFill>
                  <a:srgbClr val="F8F8F8"/>
                </a:solidFill>
              </a:rPr>
              <a:t> часто </a:t>
            </a:r>
            <a:r>
              <a:rPr lang="ru-RU" dirty="0" err="1" smtClean="0">
                <a:solidFill>
                  <a:srgbClr val="F8F8F8"/>
                </a:solidFill>
              </a:rPr>
              <a:t>називають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найбільшою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коморою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світу</a:t>
            </a:r>
            <a:r>
              <a:rPr lang="ru-RU" dirty="0" smtClean="0">
                <a:solidFill>
                  <a:srgbClr val="C00000"/>
                </a:solidFill>
              </a:rPr>
              <a:t>», «</a:t>
            </a:r>
            <a:r>
              <a:rPr lang="ru-RU" dirty="0" err="1" smtClean="0">
                <a:solidFill>
                  <a:srgbClr val="C00000"/>
                </a:solidFill>
              </a:rPr>
              <a:t>геологічним</a:t>
            </a:r>
            <a:r>
              <a:rPr lang="ru-RU" dirty="0" smtClean="0">
                <a:solidFill>
                  <a:srgbClr val="C00000"/>
                </a:solidFill>
              </a:rPr>
              <a:t> дивом»</a:t>
            </a:r>
            <a:r>
              <a:rPr lang="ru-RU" dirty="0" smtClean="0">
                <a:solidFill>
                  <a:srgbClr val="F8F8F8"/>
                </a:solidFill>
              </a:rPr>
              <a:t>. Континент </a:t>
            </a:r>
            <a:r>
              <a:rPr lang="ru-RU" dirty="0" err="1" smtClean="0">
                <a:solidFill>
                  <a:srgbClr val="F8F8F8"/>
                </a:solidFill>
              </a:rPr>
              <a:t>займає</a:t>
            </a:r>
            <a:r>
              <a:rPr lang="ru-RU" dirty="0" smtClean="0">
                <a:solidFill>
                  <a:srgbClr val="F8F8F8"/>
                </a:solidFill>
              </a:rPr>
              <a:t>: </a:t>
            </a:r>
            <a:r>
              <a:rPr lang="ru-RU" dirty="0" smtClean="0">
                <a:solidFill>
                  <a:srgbClr val="FFFF00"/>
                </a:solidFill>
              </a:rPr>
              <a:t>1 </a:t>
            </a:r>
            <a:r>
              <a:rPr lang="ru-RU" dirty="0" err="1" smtClean="0">
                <a:solidFill>
                  <a:srgbClr val="FFFF00"/>
                </a:solidFill>
              </a:rPr>
              <a:t>місце</a:t>
            </a:r>
            <a:r>
              <a:rPr lang="ru-RU" dirty="0" smtClean="0">
                <a:solidFill>
                  <a:srgbClr val="F8F8F8"/>
                </a:solidFill>
              </a:rPr>
              <a:t> за запасами </a:t>
            </a:r>
            <a:r>
              <a:rPr lang="ru-RU" dirty="0" err="1" smtClean="0">
                <a:solidFill>
                  <a:srgbClr val="F8F8F8"/>
                </a:solidFill>
              </a:rPr>
              <a:t>марганцю</a:t>
            </a:r>
            <a:r>
              <a:rPr lang="ru-RU" dirty="0" smtClean="0">
                <a:solidFill>
                  <a:srgbClr val="F8F8F8"/>
                </a:solidFill>
              </a:rPr>
              <a:t>, </a:t>
            </a:r>
            <a:r>
              <a:rPr lang="ru-RU" dirty="0" err="1" smtClean="0">
                <a:solidFill>
                  <a:srgbClr val="F8F8F8"/>
                </a:solidFill>
              </a:rPr>
              <a:t>бокситів</a:t>
            </a:r>
            <a:r>
              <a:rPr lang="ru-RU" dirty="0" smtClean="0">
                <a:solidFill>
                  <a:srgbClr val="F8F8F8"/>
                </a:solidFill>
              </a:rPr>
              <a:t>, </a:t>
            </a:r>
            <a:r>
              <a:rPr lang="ru-RU" dirty="0" err="1" smtClean="0">
                <a:solidFill>
                  <a:srgbClr val="F8F8F8"/>
                </a:solidFill>
              </a:rPr>
              <a:t>хромітів</a:t>
            </a:r>
            <a:r>
              <a:rPr lang="ru-RU" dirty="0" smtClean="0">
                <a:solidFill>
                  <a:srgbClr val="F8F8F8"/>
                </a:solidFill>
              </a:rPr>
              <a:t>, кобальту, </a:t>
            </a:r>
            <a:r>
              <a:rPr lang="ru-RU" dirty="0" err="1" smtClean="0">
                <a:solidFill>
                  <a:srgbClr val="F8F8F8"/>
                </a:solidFill>
              </a:rPr>
              <a:t>ванадію</a:t>
            </a:r>
            <a:r>
              <a:rPr lang="ru-RU" dirty="0" smtClean="0">
                <a:solidFill>
                  <a:srgbClr val="F8F8F8"/>
                </a:solidFill>
              </a:rPr>
              <a:t>, </a:t>
            </a:r>
            <a:r>
              <a:rPr lang="ru-RU" dirty="0" err="1" smtClean="0">
                <a:solidFill>
                  <a:srgbClr val="F8F8F8"/>
                </a:solidFill>
              </a:rPr>
              <a:t>металів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платинової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групи</a:t>
            </a:r>
            <a:r>
              <a:rPr lang="ru-RU" dirty="0" smtClean="0">
                <a:solidFill>
                  <a:srgbClr val="F8F8F8"/>
                </a:solidFill>
              </a:rPr>
              <a:t>, золота, </a:t>
            </a:r>
            <a:r>
              <a:rPr lang="ru-RU" dirty="0" err="1" smtClean="0">
                <a:solidFill>
                  <a:srgbClr val="F8F8F8"/>
                </a:solidFill>
              </a:rPr>
              <a:t>алмазів</a:t>
            </a:r>
            <a:r>
              <a:rPr lang="ru-RU" dirty="0" smtClean="0">
                <a:solidFill>
                  <a:srgbClr val="F8F8F8"/>
                </a:solidFill>
              </a:rPr>
              <a:t>; </a:t>
            </a:r>
            <a:r>
              <a:rPr lang="ru-RU" dirty="0" smtClean="0">
                <a:solidFill>
                  <a:srgbClr val="FFFF00"/>
                </a:solidFill>
              </a:rPr>
              <a:t>2 </a:t>
            </a:r>
            <a:r>
              <a:rPr lang="ru-RU" dirty="0" err="1" smtClean="0">
                <a:solidFill>
                  <a:srgbClr val="FFFF00"/>
                </a:solidFill>
              </a:rPr>
              <a:t>місце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8F8F8"/>
                </a:solidFill>
              </a:rPr>
              <a:t>— за запасами </a:t>
            </a:r>
            <a:r>
              <a:rPr lang="ru-RU" dirty="0" err="1" smtClean="0">
                <a:solidFill>
                  <a:srgbClr val="F8F8F8"/>
                </a:solidFill>
              </a:rPr>
              <a:t>міді</a:t>
            </a:r>
            <a:r>
              <a:rPr lang="ru-RU" dirty="0" smtClean="0">
                <a:solidFill>
                  <a:srgbClr val="F8F8F8"/>
                </a:solidFill>
              </a:rPr>
              <a:t>, урану, </a:t>
            </a:r>
            <a:r>
              <a:rPr lang="ru-RU" dirty="0" err="1" smtClean="0">
                <a:solidFill>
                  <a:srgbClr val="F8F8F8"/>
                </a:solidFill>
              </a:rPr>
              <a:t>берилію</a:t>
            </a:r>
            <a:r>
              <a:rPr lang="ru-RU" dirty="0" smtClean="0">
                <a:solidFill>
                  <a:srgbClr val="F8F8F8"/>
                </a:solidFill>
              </a:rPr>
              <a:t>, </a:t>
            </a:r>
            <a:r>
              <a:rPr lang="ru-RU" dirty="0" err="1" smtClean="0">
                <a:solidFill>
                  <a:srgbClr val="F8F8F8"/>
                </a:solidFill>
              </a:rPr>
              <a:t>азбесту</a:t>
            </a:r>
            <a:r>
              <a:rPr lang="ru-RU" dirty="0" smtClean="0">
                <a:solidFill>
                  <a:srgbClr val="F8F8F8"/>
                </a:solidFill>
              </a:rPr>
              <a:t>, </a:t>
            </a:r>
            <a:r>
              <a:rPr lang="ru-RU" dirty="0" err="1" smtClean="0">
                <a:solidFill>
                  <a:srgbClr val="F8F8F8"/>
                </a:solidFill>
              </a:rPr>
              <a:t>графіту</a:t>
            </a:r>
            <a:r>
              <a:rPr lang="ru-RU" dirty="0" smtClean="0">
                <a:solidFill>
                  <a:srgbClr val="F8F8F8"/>
                </a:solidFill>
              </a:rPr>
              <a:t>; </a:t>
            </a:r>
            <a:r>
              <a:rPr lang="ru-RU" dirty="0" smtClean="0">
                <a:solidFill>
                  <a:srgbClr val="FFFF00"/>
                </a:solidFill>
              </a:rPr>
              <a:t>3 </a:t>
            </a:r>
            <a:r>
              <a:rPr lang="ru-RU" dirty="0" err="1" smtClean="0">
                <a:solidFill>
                  <a:srgbClr val="FFFF00"/>
                </a:solidFill>
              </a:rPr>
              <a:t>місце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8F8F8"/>
                </a:solidFill>
              </a:rPr>
              <a:t>— за запасами </a:t>
            </a:r>
            <a:r>
              <a:rPr lang="ru-RU" dirty="0" err="1" smtClean="0">
                <a:solidFill>
                  <a:srgbClr val="F8F8F8"/>
                </a:solidFill>
              </a:rPr>
              <a:t>нафти</a:t>
            </a:r>
            <a:r>
              <a:rPr lang="ru-RU" dirty="0" smtClean="0">
                <a:solidFill>
                  <a:srgbClr val="F8F8F8"/>
                </a:solidFill>
              </a:rPr>
              <a:t>, газу, </a:t>
            </a:r>
            <a:r>
              <a:rPr lang="ru-RU" dirty="0" err="1" smtClean="0">
                <a:solidFill>
                  <a:srgbClr val="F8F8F8"/>
                </a:solidFill>
              </a:rPr>
              <a:t>залізної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руди</a:t>
            </a:r>
            <a:r>
              <a:rPr lang="ru-RU" dirty="0" smtClean="0">
                <a:solidFill>
                  <a:srgbClr val="F8F8F8"/>
                </a:solidFill>
              </a:rPr>
              <a:t>. </a:t>
            </a:r>
            <a:r>
              <a:rPr lang="ru-RU" dirty="0" err="1" smtClean="0">
                <a:solidFill>
                  <a:srgbClr val="F8F8F8"/>
                </a:solidFill>
              </a:rPr>
              <a:t>Значні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ресурси</a:t>
            </a:r>
            <a:r>
              <a:rPr lang="ru-RU" dirty="0" smtClean="0">
                <a:solidFill>
                  <a:srgbClr val="F8F8F8"/>
                </a:solidFill>
              </a:rPr>
              <a:t> титану, вольфраму, </a:t>
            </a:r>
            <a:r>
              <a:rPr lang="ru-RU" dirty="0" err="1" smtClean="0">
                <a:solidFill>
                  <a:srgbClr val="F8F8F8"/>
                </a:solidFill>
              </a:rPr>
              <a:t>літію</a:t>
            </a:r>
            <a:r>
              <a:rPr lang="ru-RU" dirty="0" smtClean="0">
                <a:solidFill>
                  <a:srgbClr val="F8F8F8"/>
                </a:solidFill>
              </a:rPr>
              <a:t>, </a:t>
            </a:r>
            <a:r>
              <a:rPr lang="ru-RU" dirty="0" err="1" smtClean="0">
                <a:solidFill>
                  <a:srgbClr val="F8F8F8"/>
                </a:solidFill>
              </a:rPr>
              <a:t>вісмуту</a:t>
            </a:r>
            <a:r>
              <a:rPr lang="ru-RU" dirty="0" smtClean="0">
                <a:solidFill>
                  <a:srgbClr val="F8F8F8"/>
                </a:solidFill>
              </a:rPr>
              <a:t>, </a:t>
            </a:r>
            <a:r>
              <a:rPr lang="ru-RU" dirty="0" err="1" smtClean="0">
                <a:solidFill>
                  <a:srgbClr val="F8F8F8"/>
                </a:solidFill>
              </a:rPr>
              <a:t>ніобію</a:t>
            </a:r>
            <a:r>
              <a:rPr lang="ru-RU" dirty="0" smtClean="0">
                <a:solidFill>
                  <a:srgbClr val="F8F8F8"/>
                </a:solidFill>
              </a:rPr>
              <a:t>, </a:t>
            </a:r>
            <a:r>
              <a:rPr lang="ru-RU" dirty="0" err="1" smtClean="0">
                <a:solidFill>
                  <a:srgbClr val="F8F8F8"/>
                </a:solidFill>
              </a:rPr>
              <a:t>цезію</a:t>
            </a:r>
            <a:r>
              <a:rPr lang="ru-RU" dirty="0" smtClean="0">
                <a:solidFill>
                  <a:srgbClr val="F8F8F8"/>
                </a:solidFill>
              </a:rPr>
              <a:t>, </a:t>
            </a:r>
            <a:r>
              <a:rPr lang="ru-RU" dirty="0" err="1" smtClean="0">
                <a:solidFill>
                  <a:srgbClr val="F8F8F8"/>
                </a:solidFill>
              </a:rPr>
              <a:t>тобто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важливої</a:t>
            </a:r>
            <a:r>
              <a:rPr lang="ru-RU" dirty="0" smtClean="0">
                <a:solidFill>
                  <a:srgbClr val="F8F8F8"/>
                </a:solidFill>
              </a:rPr>
              <a:t> для </a:t>
            </a:r>
            <a:r>
              <a:rPr lang="ru-RU" dirty="0" err="1" smtClean="0">
                <a:solidFill>
                  <a:srgbClr val="F8F8F8"/>
                </a:solidFill>
              </a:rPr>
              <a:t>високих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технологій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сировини</a:t>
            </a:r>
            <a:r>
              <a:rPr lang="ru-RU" dirty="0" smtClean="0">
                <a:solidFill>
                  <a:srgbClr val="F8F8F8"/>
                </a:solidFill>
              </a:rPr>
              <a:t>, а </a:t>
            </a:r>
            <a:r>
              <a:rPr lang="ru-RU" dirty="0" err="1" smtClean="0">
                <a:solidFill>
                  <a:srgbClr val="F8F8F8"/>
                </a:solidFill>
              </a:rPr>
              <a:t>також</a:t>
            </a:r>
            <a:r>
              <a:rPr lang="ru-RU" dirty="0" smtClean="0">
                <a:solidFill>
                  <a:srgbClr val="F8F8F8"/>
                </a:solidFill>
              </a:rPr>
              <a:t> олова, </a:t>
            </a:r>
            <a:r>
              <a:rPr lang="ru-RU" dirty="0" err="1" smtClean="0">
                <a:solidFill>
                  <a:srgbClr val="F8F8F8"/>
                </a:solidFill>
              </a:rPr>
              <a:t>дорогоцінних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металів</a:t>
            </a:r>
            <a:r>
              <a:rPr lang="ru-RU" dirty="0" smtClean="0">
                <a:solidFill>
                  <a:srgbClr val="F8F8F8"/>
                </a:solidFill>
              </a:rPr>
              <a:t>, </a:t>
            </a:r>
            <a:r>
              <a:rPr lang="ru-RU" dirty="0" err="1" smtClean="0">
                <a:solidFill>
                  <a:srgbClr val="F8F8F8"/>
                </a:solidFill>
              </a:rPr>
              <a:t>фосфоритів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тощо</a:t>
            </a:r>
            <a:r>
              <a:rPr lang="ru-RU" dirty="0" smtClean="0">
                <a:solidFill>
                  <a:srgbClr val="F8F8F8"/>
                </a:solidFill>
              </a:rPr>
              <a:t>.</a:t>
            </a:r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357166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8F8F8"/>
                </a:solidFill>
              </a:rPr>
              <a:t>Природо-ресурсний </a:t>
            </a:r>
            <a:r>
              <a:rPr lang="uk-UA" sz="2800" dirty="0" smtClean="0">
                <a:solidFill>
                  <a:srgbClr val="F8F8F8"/>
                </a:solidFill>
              </a:rPr>
              <a:t>потенціал</a:t>
            </a:r>
            <a:endParaRPr lang="ru-RU" sz="2800" dirty="0">
              <a:solidFill>
                <a:srgbClr val="F8F8F8"/>
              </a:solidFill>
            </a:endParaRPr>
          </a:p>
        </p:txBody>
      </p:sp>
      <p:pic>
        <p:nvPicPr>
          <p:cNvPr id="1026" name="Picture 2" descr="http://promportal.su/foto/good_fotos/30/302788/zolotoy_pesok_slitki_i_neobrabotannie_almazi_iz_yuar_tur_zolotaya_kolibelj_foto_larg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000108"/>
            <a:ext cx="3286125" cy="2143125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xMTEhUUEhQVFRUXFxQUFRUUFxQUFxQVFBcWFxQUFBcYHCggGBwlHBQUITEhJSkrLi4uFx8zODMsNygtLisBCgoKDg0OFhAQFCwcFBwsLCwsLCwsLCwsLCwsLCwsLCwsLCwsLDcsLDc3LCwsLCsrKywsKywsKysrKysrKysrK//AABEIALEBHAMBIgACEQEDEQH/xAAcAAACAwEBAQEAAAAAAAAAAAAEBQIDBgAHAQj/xAA6EAABAwMCBAMGBQQBBAMAAAABAAIRAwQhMUEFElFhBnGBEyKRscHwMlKh0eEjQmLxFAcVM1NDcrL/xAAZAQADAQEBAAAAAAAAAAAAAAAAAQIDBAX/xAAhEQEBAQEBAAIDAAMBAAAAAAAAAQIRAyExEhNBMlFhBP/aAAwDAQACEQMRAD8A8wCvoNCgxi41OVWlOs8aL7QbKGNUEq+2qwgHFtTaRlLr+wzIVra4VdxcmEjCMrcuJUnXCVV3kmQiLEF5goCqpWlyJo3MYK7iduGIFr5QR+KbXNBBVVRvVKKdYjRFsvJ1QaZbCrflMrDhlauf6VNx/wAtB8VtOA+AwIdXPMdeUaDz6qbuRWfPWmL4L4brVz7rYbu4jHp1Tmhw+nQePdlwP4nZIM6jovUaNkGCGiABGAsb4x4YWnnGh+ayvp10Z8fxPbG9HLiEYK5dv8IWC4XxUgQ7UfqtBbcRHVQ2+Dk0wpMtwhqVyCNVIXaQG0cKTLkcz+3yhLjdhJrfig9vUE9PklwutjTrImm+Uho3so63uJSsHTEql9IFRNVWNMqaOAq9pKAfZtH4mj4LRCmF1S2B2R0cZO+8O0ag96m0g7gQfiFiPEPgl1MF9GXAZLdSB26r1Gqw0z/j8lzmAiVWfS5Trzmo8Jtqev1Uaxhbfxj4Z5SatEdeZo//AEP2WAc8k5XZnc1HJrNzRNKr1Vd2yThQaFcxyaU7J5iFY64jdfTTgSEBUqZRwHBe3VLb186Ix9k4NwUvFN0kIICyoZhG2zl9FjurLS1JdAlAFULRz5IMQof8dxPKfJNbFrqchXGkZ5vVBklbhTmnAJ9FK1p8mYzuFtG0mGnOpgZCxnFLjleUoFVwDVUKfDF8truFrPDfAKleHPllPb8zvLoO6LZFTNv0y9twarVeGU2lx/Qdydl6P4c8DUqQDqrRUfqZEgdgFqOF8HZSaGsAHzJ7pxTtw0ST/tYa336dXn4c+wlpZtaIDQB2EIhsBU1rxs8oOUHVusrK10zPBt7dNYJSfjIFal5iR8Fe+tIzEJde3YAIB2PySK8YWpaw4j71XwPc3Qo28qhxBEaZ80G9w3W8+XPaIocZc3VEjj7dysvfXpmGD1S2o0u1Poq/X1F9eNjc+IPy5SaheuFQuJ11SRpc3dX07hH4cR+zrcWXFVoeF3k6LzG0uHTj4LT8D4lyvE/BTctJp6EXSiLZ6V0a4IwjLQiVjY1lOKBlEmmhKRR1Iyp4OgbimCEnjkcQtLWoyk/ELXfdFPoGuzmELzvxf4WI5qtEd3s+oC9EbUOhXyqyQnnX40t4/KPBC4hd7RbLxtwAMJqsENJ94dCdwsNUXbnU1Oxw6zZeGFrdbFC1nCSqabUQKCZGVreziVebAkc4KSUyJRrbt4EAwEBY2rByr+EcSbSrS4YIjy7pM+5yoV6s6JB6BcvY/wB8dEG6riEgseKmA1MHOJEoIxFbGqVXfDw93VdTceqbWBHKY1nXySqszojw14epc0vaCQcA6D916RZUWgDZYDhN5yPg7rWUOIg7rn3q9d/liSHhuQNNdlXXusSSkVS+EgzogrnjTQDnAys+9bdkhi67kuMQEsvuMNZvndZ++8ROcIaIB3OvwSerTLzJJJOuT8lrPK/1z7/9E/jTO8TA4aCT0GSknHb6uRoWNO+57dlRbVSyeSB3gT8VGvWe7BcTvkmFU8+Mde3S2gag0Omsot1aqRBjO/RBVC+m4kyWH9E24e9p1gg5g5+ErX8Yy/OkjWOBIdny2PdSbVB9JPVObq3a3LMj8pER6hDUuGCoeZvuEZPLv3hNBfTLSc/r81G9oBrWuG518sfNGXXDntPO2Hx+KBB84S+7cOURIzkd+yZiuGZcnnDqMvErPcGd7x8lqrCn7wKz01w1fD6eNU6tGFI7GpCeWtZY1vkyojqmFA6JS2sjreqo4fTFpQtzTlEW7pXVmosLrO3ttuhWO2T64pylNzbwcKGkpXxi0bUpuadCI/ZeM8V4c+k8tcNCR5jYr3CtTwkHG+DMrthw97+1w1BWnn6fjf8AjL08/wAvp5GwQiA0ptxLgFWmSS2QNxoUOyjA/wBLrll+nJZYUOtXNRdFhcIKOLAdULc0+XRNKk8N3lRdZkI1swiqFccpBGUGXWENPvI99ecBDsZJXXNPlIISAqYRnCrkZacZkfVLabnOwMlRrWlYZ5T5hKrx8fJ/VXxl3UGGuPrkrNm/rUzmfUK9nGnQXDlnRRc1t+zhxUr3BwPiR/KU1qzzU5XPmNRsgK/Eqjzl0eSHovzM67p5xz5Rr078NPbMBbkeSlTpBLaF1y6uRVK/afxET1VsRZECNl8Le6jQIO8jqrfYbiUBQ6niDEQgjZOaZYY7aj+E5c3+nG4OTA0xGVRXPuy0keiYLqN+Wktdg9+vZHW9X3C4ATvG/mld5b8+/vYjyRdtYFohhIPU5lAW1q+wnQYOfOYSvi5aQ0jXfb4hFv4e4El1Qz2SuqHPqcrjOYnt1QHWNTlePgtrY1NPMLDVWFpjotLwi6kAqNNMVtKLoTC2fkJLRrYBR7KkQsK6IfB+Uxo1MJFTryEfSrYSUc21ZHNIKQW9ZH0LgpVIqoxBVqfZG+1lVVFFXKT16MIZ1EFO6tMQl5pwYSq4TXNpJ0Se44LSc4ksErX1KM/BCG2SmrBcyvDqtzIwhn1XEjCaewAGihU5YwF6LzEqbpAVxpQEIGGJBQN1cVEAfUfChVuA+AgrZ5fhFmhGiDF8Lq8hI9ep8k8NwXsaG4MwQcTnuiPDPDB7MuxJ1JGnqjrqzxzPALR/cwZBWOtTrfGLwPfWLHCMcwE6bfssHc25E5AHMe+61XEnODeZjpacOJ/FjaeiWW1lzkE/Dae6rKPT/RJ7E9NtYVD5bgrY3VvyMkkTj4bR2Si/t/aNkfiHyWjMqtHgzzOgbTJn4IioAIyM9D80A4FpyrKVMmCgGlC/DR+H4GEdb8daDo6fIGT3Sijalzg1jS5x2GVeKPLg6mRM9Dn5FANhxYOaQ1hLp1OB3GvmgLriTxgNAnvPrCrgCNQqmtLqwB/XtJQDBluRy7kgEjf1TAyT0jChZWbnP5R+I6dZRlemBDQJcQB1nufvRALr+sGjJ8z0HRLeHkcxcRPTsocSqEv5Zw057nopWro+90BTet/u7/6VnCbjldy/BWuaHCD9lLHCD5FKz4OfDdWF3OCn1pV5gFguH3cwd9/3Wn4dcwVjqcb511o7SpqEdRfhKKdbIKYU6qzraGFFwTCjUSJlSEfSuEcK06ZUVpeldOurRc4U04NeVUaKjSermHChUUupRPwVTqQRjf5VLxlLi5Xgd28HRfGgBqz7b5w1RNPiZOCvReYcUAELetEKunXgFV02F+pQELGAFYapnCquIZgK21agPQ+DOHsxiZAxptuU8oOpwWgjEAiNB3G6yXh6+a1oBdGYHmNlsadE1BOBiZnODpI2XNqfLuxZYzviu1aGgg4LhMRgHVZ51uQ4t5pA0PaFrOON52vZHYnbOiw7LlzCWumQYny3+S08/wDTD2nz00qWoJzu3qemq63smsJI97ttG5KFo13T72fvVX3Lzyy3XZasGY4zRDanYkqVKmCJnoAOvVEcWoFzOYiCMnUyD37IOhV0xoghZlo90wDh0HX/ABKlYs5n9cH1mELVrdvvqibC9a0iWjAjBIQayozWfQoa6pEDnkg/A9inJLHDXET1jGhKU3UPI1jPr0QBdh4hLclkmAC7XTsm1G9pBpquc0nlJ5e2zUooWoAzEoa5pTPLoNUANTE56mT69EWwwc6IeiZERkI9pa0e82T2MY6EICqs3WND+hQosSRIPxRNS41HXbWFbRPu/e0oAFlJ7Dp/KdcMvp7fTzQAeZPfHxUKtN7HkiZH4gp1nqs643VncSEyoVpWS4ZecwBHqE3triCsLHTL0+D0VRcl1J8hG2j1FXwxpuV1OELTKJpt3KmnIMpFFsQluiWuUmIaFENXNcu9qE+F1+YWUgQV8oUgqH1SNF8oOIMrvcBg7AQtOuQSFP2qpDRqgkrpy6lXOyoy4oylRgIM78LODn8lTSQ4eYXrHDnhrRAxrHVeJ2tzyPa7of0XqnDuJNLGmdQIj0WPrPnrq8NfxfxU02tJ/NOiw/HbN1OHH8LsjeDEL0k8MbVAMSOhCF8RcKYaPI7pDex2UZ1ytdY7Hm1s0ubIyiKbTv5hDWZLC6i7UGW+Wh81Y+t70b6Lol7HDZy8faoHvToRB8jqsvzcrjGkmPonvEaXNTPK4SNW7nqlD7Jw0z0TJ95lA9kTYW7THPzDOY6bQo31JrHFrSSBudUBZZ3MYxHzOwRdQEu/UnrKU0U2tXk+Q+4CAsezYGOv8K2g2AQJJ/jCve0RgfopUqXLMHZAJbmgQeYGD9xK5t2QD7okb7pi4Tg6x5+iBr04B+8IAe3BcZOZRrKQQ9lCNBBmcJh1NhcZGCNhhfK7yZnXAP7qhl5yEkQcEb4lU8xcDmPqe6QX273MdI9QtDZ3QcO6R2Q5tvVFMpEGQstRvmtdZVZETlMLZ+YWW4fc5ErT0i1wBWNb5OKLwig5BWrRhX1DlZtOD6JV4qpfTqq1j8ISMbVUfaIUOX1re6Y4/O1K2CZU7RsJYKmhR7K2F3vOoOuyDCpezorrx6pZUCAqoPg5RzXghDViIULdpKRiRSlbLwRct/8AG/PL+GenRZWgyBlGcPuPZ1GuGx+anU7FY1+Ne18PuhogfEV7TY2X94G5PZKqXFg1gduQsrxTiBq12mofd0jYZWGcdvHbv05nsAcVpFzvauaIJj3TJE9fjqq7kgBsDlOZInTzTziFZjWFrAHSJJiOUnYRqMBIK9Rzm6SNeaM9IldMnI4Le/KViGgOqOE5iN8iQVR7QHXRfHVHcvLECZ6eigxqZI8uXEE6/wCkHdUtSPPzTsNgCB5/RBcRYGzIiRPqUjLqAwnfC2/0nO35hAPpn9Ukt3bLQWcCkSerj1kgafFAQqtLcuOqm+uXBv8AjiQAM9TGqHqVy4SdANlOhXHL06xuEBZUGZiPJUXFQEganp8l8qXLnAtYPPqlnIS450KAvJ5DB0jED9F1V0nBjE5OFS98nJJA+/2XCM7fe6A+ijglXUqc74CjbsE+9JG+Y+aMptxjqjoE8NrNbUaX4aNf2TG4vKLjLQ6OoGCs1cVfficBMLF0t8lFz8rmrDe05S7XC0llb9NFjKbHNyPvstfwO+BAWPpOOjx108t2kIgNJVdJyMY5YOnioggYC5rHIsmRgIdtTZNPE2aZlQkdSoOeh3VQFSXhFRkFUe3Og0RlZ8qj2K7nnpASouoqbQpSkQOo0oiwfC54Q/NylBnRqCEHXq9FVTqyplqPoNdw+756Y8kDevgyEw8McFqOZ73ug6dY79E8reEA4fiKxupK6Zm2May9Op1U6t07kDZlk80Rifqcq7jPh6tRJPLzNG4H0QlCqHNziNYiZWs1K59Zs+1ZzjXsVdSomfexEE+uiH5gDrPdW3bxyjr95TIyfUYP7hnCW8TqtcBBmB/OEGajevrOJVbX5380goEtzurW1391YDM56Qvra3QfeqYVNuSNz9JRtpLth56Ie4qAjLQDsR99v1RvDK1MAEmDuEgYCgGNjU7nuktbBeepKb3903Vpx94SWvVn1+yg1dKYPTQq+lRBKponUddJ6om0fkDCOji6lQznY6bIttEu5g0ZaJ8pXWdF1R3K0D1wB5rTcMt203OHKMgTULsk9ANhkrPe+NMY6wLqBBz8UwtCRIHT/a3FThFKrqAfJQt/A7ZnnMdP5Uz1n9aXwv8AGYaY/ECdo0jueqY8GpEO0cS3ONgeq2Fr4SpgyZceriSm9rwtlOeRobOTAUb9ZZxp5+Os3pDaXAjBlMqV006lX3fCGv1GeowViPEzLu1Be0CpS/NBln/2A27rGTro1ZmNkbgDR0oC74gWnBB9P5XmdXxXX25R6EoGvx+4drUI8oC2nlXNr3z/AB6fW4k86D4qk3NU9F5geK1//a/4qP8A3Wt/7XfFX+qo/fC81zKvbWCGNPMIq2teq3cyTXL4Xqy4aAgqZkoIRquNIK0MXcqDBVKZbojOEXA9qzn0kT9JXFkoSrShAle0cNuByyCD1EfJNrWoCOYLyXw34gdThrzjY/QrbWvFgHBwPuu1H1WGsOvHo09anzTj6rI+I/CYPv0oa7psVrrK55hhV35c/wBxsA4M6kZ6KPprqTUeR3NsW+64EOGoKE58/uvXqvh2nUafaQ535tx5LzvxXwP/AI1QRJY6Y7Eaj4LXPp34cu/K5nf4Q1Pe0GFPlGIEYzPXeFMAAb+mwUHuytGSsUth8OqixsmADPQSm/8A2JxLAXAOdktGXNG091teDcBpUgOsCScknzUXfF587WQsPDFWsBze4P8ALJ+AT228CUmx7R7nSY/KJPktjb2eZbIGmdPh1TA2UjU/fRZXeq2nlIydLwpQZEMB88/onVlwSnyj+m0egTe1svzZ0j0RgpgKetJmEVXgFJ2HMafQKuj4QtRn2TZ8loC1WMaeyQ5Cml4foD8LGjyEL7U4PS/LHknDR0X2ErFQot+H0hoAPSEa22A0RbaAOqu9ip4uXgamxXiirBThTKOH0I+iEDeWoLSCAQRBBTGo7uqHW07koHXifjTwsbep7SkJovO3/wAZ/Keyy76C/QN/YgtLXAOacFpGCFiuLf8AT9j5Nu4tP5H5b6HULo8/WfVcnr43vcvLnUSq/YnqnvF+BXFtPtabgPzD3m/EJKawW3Y57LHUmyUfTahbcQimlUkNctQtJkIyo7KGrFAXsK+yhmVV95kgv5lTXeptZKi6ggPtsE2sL1zMTj5JTzcq7/kSg5ePXvDNYuaFq7WjEmPNYfwBUBpNJOYH6LdsfIhcuvt3YvYi94bkDJ2690g41wQXQh55cyIg5C0NOjKrq2hzkwp/6q8s4814j4GqNk0nh+/KZB+IwspX4dVov/qMc2DgkYJ6g6L25tlyEuEzEROO31XyrwdtXFQc3UkfLotJu/1lfKfx534ctg5xeQSMDzK3VhaOOSIGwXf9rY0ltNoAHTdMram4QG9plK1UzxZRtY09Uf7MABSoMhWtpyUjUsaSJ0C4NRhYvj6cILoY01zKWUX7LCsbRQX5A2sU/Zop9HCiGJU+oiF8c5SLI0XwsUL6+ASqq5nAVrnwEOXJ8HUW0AMqtwJ3gLnPPRc0O6FPg6qNNUOtzqEdynp6KpxOzSj8S6DqDZ7Z8vqEiu/DNk9xc6i2TrEt/QLStY8/2/FS/wCOegTK8/r8209Fc1cuXW4A9XVD1Vy5ARoqYXLkGIp6KS5cglVzoqWLlyDel/8AT3/xj1XoNPT77Lly5t/bs8/8RdFWVNFy5Sqo1NB5hWU/wu9Vy5CoAZr6q+nqfRcuQRiNFdR/b5rlyaaueou1C5cgqtdorWfRfVyCfX/RUBcuRTj65Uv+i5coq59KaugUCuXKoSDdUQvq5MO3CjV0K5cnCqq20K5y5ckN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xMTEhUUEhQVFRUXFxQUFRUUFxQUFxQVFBcWFxQUFBcYHCggGBwlHBQUITEhJSkrLi4uFx8zODMsNygtLisBCgoKDg0OFhAQFCwcFBwsLCwsLCwsLCwsLCwsLCwsLCwsLCwsLDcsLDc3LCwsLCsrKywsKywsKysrKysrKysrK//AABEIALEBHAMBIgACEQEDEQH/xAAcAAACAwEBAQEAAAAAAAAAAAAEBQIDBgAHAQj/xAA6EAABAwMCBAMGBQQBBAMAAAABAAIRAwQhMUEFElFhBnGBEyKRscHwMlKh0eEjQmLxFAcVM1NDcrL/xAAZAQADAQEBAAAAAAAAAAAAAAAAAQIDBAX/xAAhEQEBAQEBAAIDAAMBAAAAAAAAAQIRAyExEhNBMlFhBP/aAAwDAQACEQMRAD8A8wCvoNCgxi41OVWlOs8aL7QbKGNUEq+2qwgHFtTaRlLr+wzIVra4VdxcmEjCMrcuJUnXCVV3kmQiLEF5goCqpWlyJo3MYK7iduGIFr5QR+KbXNBBVVRvVKKdYjRFsvJ1QaZbCrflMrDhlauf6VNx/wAtB8VtOA+AwIdXPMdeUaDz6qbuRWfPWmL4L4brVz7rYbu4jHp1Tmhw+nQePdlwP4nZIM6jovUaNkGCGiABGAsb4x4YWnnGh+ayvp10Z8fxPbG9HLiEYK5dv8IWC4XxUgQ7UfqtBbcRHVQ2+Dk0wpMtwhqVyCNVIXaQG0cKTLkcz+3yhLjdhJrfig9vUE9PklwutjTrImm+Uho3so63uJSsHTEql9IFRNVWNMqaOAq9pKAfZtH4mj4LRCmF1S2B2R0cZO+8O0ag96m0g7gQfiFiPEPgl1MF9GXAZLdSB26r1Gqw0z/j8lzmAiVWfS5Trzmo8Jtqev1Uaxhbfxj4Z5SatEdeZo//AEP2WAc8k5XZnc1HJrNzRNKr1Vd2yThQaFcxyaU7J5iFY64jdfTTgSEBUqZRwHBe3VLb186Ix9k4NwUvFN0kIICyoZhG2zl9FjurLS1JdAlAFULRz5IMQof8dxPKfJNbFrqchXGkZ5vVBklbhTmnAJ9FK1p8mYzuFtG0mGnOpgZCxnFLjleUoFVwDVUKfDF8truFrPDfAKleHPllPb8zvLoO6LZFTNv0y9twarVeGU2lx/Qdydl6P4c8DUqQDqrRUfqZEgdgFqOF8HZSaGsAHzJ7pxTtw0ST/tYa336dXn4c+wlpZtaIDQB2EIhsBU1rxs8oOUHVusrK10zPBt7dNYJSfjIFal5iR8Fe+tIzEJde3YAIB2PySK8YWpaw4j71XwPc3Qo28qhxBEaZ80G9w3W8+XPaIocZc3VEjj7dysvfXpmGD1S2o0u1Poq/X1F9eNjc+IPy5SaheuFQuJ11SRpc3dX07hH4cR+zrcWXFVoeF3k6LzG0uHTj4LT8D4lyvE/BTctJp6EXSiLZ6V0a4IwjLQiVjY1lOKBlEmmhKRR1Iyp4OgbimCEnjkcQtLWoyk/ELXfdFPoGuzmELzvxf4WI5qtEd3s+oC9EbUOhXyqyQnnX40t4/KPBC4hd7RbLxtwAMJqsENJ94dCdwsNUXbnU1Oxw6zZeGFrdbFC1nCSqabUQKCZGVreziVebAkc4KSUyJRrbt4EAwEBY2rByr+EcSbSrS4YIjy7pM+5yoV6s6JB6BcvY/wB8dEG6riEgseKmA1MHOJEoIxFbGqVXfDw93VdTceqbWBHKY1nXySqszojw14epc0vaCQcA6D916RZUWgDZYDhN5yPg7rWUOIg7rn3q9d/liSHhuQNNdlXXusSSkVS+EgzogrnjTQDnAys+9bdkhi67kuMQEsvuMNZvndZ++8ROcIaIB3OvwSerTLzJJJOuT8lrPK/1z7/9E/jTO8TA4aCT0GSknHb6uRoWNO+57dlRbVSyeSB3gT8VGvWe7BcTvkmFU8+Mde3S2gag0Omsot1aqRBjO/RBVC+m4kyWH9E24e9p1gg5g5+ErX8Yy/OkjWOBIdny2PdSbVB9JPVObq3a3LMj8pER6hDUuGCoeZvuEZPLv3hNBfTLSc/r81G9oBrWuG518sfNGXXDntPO2Hx+KBB84S+7cOURIzkd+yZiuGZcnnDqMvErPcGd7x8lqrCn7wKz01w1fD6eNU6tGFI7GpCeWtZY1vkyojqmFA6JS2sjreqo4fTFpQtzTlEW7pXVmosLrO3ttuhWO2T64pylNzbwcKGkpXxi0bUpuadCI/ZeM8V4c+k8tcNCR5jYr3CtTwkHG+DMrthw97+1w1BWnn6fjf8AjL08/wAvp5GwQiA0ptxLgFWmSS2QNxoUOyjA/wBLrll+nJZYUOtXNRdFhcIKOLAdULc0+XRNKk8N3lRdZkI1swiqFccpBGUGXWENPvI99ecBDsZJXXNPlIISAqYRnCrkZacZkfVLabnOwMlRrWlYZ5T5hKrx8fJ/VXxl3UGGuPrkrNm/rUzmfUK9nGnQXDlnRRc1t+zhxUr3BwPiR/KU1qzzU5XPmNRsgK/Eqjzl0eSHovzM67p5xz5Rr078NPbMBbkeSlTpBLaF1y6uRVK/afxET1VsRZECNl8Le6jQIO8jqrfYbiUBQ6niDEQgjZOaZYY7aj+E5c3+nG4OTA0xGVRXPuy0keiYLqN+Wktdg9+vZHW9X3C4ATvG/mld5b8+/vYjyRdtYFohhIPU5lAW1q+wnQYOfOYSvi5aQ0jXfb4hFv4e4El1Qz2SuqHPqcrjOYnt1QHWNTlePgtrY1NPMLDVWFpjotLwi6kAqNNMVtKLoTC2fkJLRrYBR7KkQsK6IfB+Uxo1MJFTryEfSrYSUc21ZHNIKQW9ZH0LgpVIqoxBVqfZG+1lVVFFXKT16MIZ1EFO6tMQl5pwYSq4TXNpJ0Se44LSc4ksErX1KM/BCG2SmrBcyvDqtzIwhn1XEjCaewAGihU5YwF6LzEqbpAVxpQEIGGJBQN1cVEAfUfChVuA+AgrZ5fhFmhGiDF8Lq8hI9ep8k8NwXsaG4MwQcTnuiPDPDB7MuxJ1JGnqjrqzxzPALR/cwZBWOtTrfGLwPfWLHCMcwE6bfssHc25E5AHMe+61XEnODeZjpacOJ/FjaeiWW1lzkE/Dae6rKPT/RJ7E9NtYVD5bgrY3VvyMkkTj4bR2Si/t/aNkfiHyWjMqtHgzzOgbTJn4IioAIyM9D80A4FpyrKVMmCgGlC/DR+H4GEdb8daDo6fIGT3Sijalzg1jS5x2GVeKPLg6mRM9Dn5FANhxYOaQ1hLp1OB3GvmgLriTxgNAnvPrCrgCNQqmtLqwB/XtJQDBluRy7kgEjf1TAyT0jChZWbnP5R+I6dZRlemBDQJcQB1nufvRALr+sGjJ8z0HRLeHkcxcRPTsocSqEv5Zw057nopWro+90BTet/u7/6VnCbjldy/BWuaHCD9lLHCD5FKz4OfDdWF3OCn1pV5gFguH3cwd9/3Wn4dcwVjqcb511o7SpqEdRfhKKdbIKYU6qzraGFFwTCjUSJlSEfSuEcK06ZUVpeldOurRc4U04NeVUaKjSermHChUUupRPwVTqQRjf5VLxlLi5Xgd28HRfGgBqz7b5w1RNPiZOCvReYcUAELetEKunXgFV02F+pQELGAFYapnCquIZgK21agPQ+DOHsxiZAxptuU8oOpwWgjEAiNB3G6yXh6+a1oBdGYHmNlsadE1BOBiZnODpI2XNqfLuxZYzviu1aGgg4LhMRgHVZ51uQ4t5pA0PaFrOON52vZHYnbOiw7LlzCWumQYny3+S08/wDTD2nz00qWoJzu3qemq63smsJI97ttG5KFo13T72fvVX3Lzyy3XZasGY4zRDanYkqVKmCJnoAOvVEcWoFzOYiCMnUyD37IOhV0xoghZlo90wDh0HX/ABKlYs5n9cH1mELVrdvvqibC9a0iWjAjBIQayozWfQoa6pEDnkg/A9inJLHDXET1jGhKU3UPI1jPr0QBdh4hLclkmAC7XTsm1G9pBpquc0nlJ5e2zUooWoAzEoa5pTPLoNUANTE56mT69EWwwc6IeiZERkI9pa0e82T2MY6EICqs3WND+hQosSRIPxRNS41HXbWFbRPu/e0oAFlJ7Dp/KdcMvp7fTzQAeZPfHxUKtN7HkiZH4gp1nqs643VncSEyoVpWS4ZecwBHqE3triCsLHTL0+D0VRcl1J8hG2j1FXwxpuV1OELTKJpt3KmnIMpFFsQluiWuUmIaFENXNcu9qE+F1+YWUgQV8oUgqH1SNF8oOIMrvcBg7AQtOuQSFP2qpDRqgkrpy6lXOyoy4oylRgIM78LODn8lTSQ4eYXrHDnhrRAxrHVeJ2tzyPa7of0XqnDuJNLGmdQIj0WPrPnrq8NfxfxU02tJ/NOiw/HbN1OHH8LsjeDEL0k8MbVAMSOhCF8RcKYaPI7pDex2UZ1ytdY7Hm1s0ubIyiKbTv5hDWZLC6i7UGW+Wh81Y+t70b6Lol7HDZy8faoHvToRB8jqsvzcrjGkmPonvEaXNTPK4SNW7nqlD7Jw0z0TJ95lA9kTYW7THPzDOY6bQo31JrHFrSSBudUBZZ3MYxHzOwRdQEu/UnrKU0U2tXk+Q+4CAsezYGOv8K2g2AQJJ/jCve0RgfopUqXLMHZAJbmgQeYGD9xK5t2QD7okb7pi4Tg6x5+iBr04B+8IAe3BcZOZRrKQQ9lCNBBmcJh1NhcZGCNhhfK7yZnXAP7qhl5yEkQcEb4lU8xcDmPqe6QX273MdI9QtDZ3QcO6R2Q5tvVFMpEGQstRvmtdZVZETlMLZ+YWW4fc5ErT0i1wBWNb5OKLwig5BWrRhX1DlZtOD6JV4qpfTqq1j8ISMbVUfaIUOX1re6Y4/O1K2CZU7RsJYKmhR7K2F3vOoOuyDCpezorrx6pZUCAqoPg5RzXghDViIULdpKRiRSlbLwRct/8AG/PL+GenRZWgyBlGcPuPZ1GuGx+anU7FY1+Ne18PuhogfEV7TY2X94G5PZKqXFg1gduQsrxTiBq12mofd0jYZWGcdvHbv05nsAcVpFzvauaIJj3TJE9fjqq7kgBsDlOZInTzTziFZjWFrAHSJJiOUnYRqMBIK9Rzm6SNeaM9IldMnI4Le/KViGgOqOE5iN8iQVR7QHXRfHVHcvLECZ6eigxqZI8uXEE6/wCkHdUtSPPzTsNgCB5/RBcRYGzIiRPqUjLqAwnfC2/0nO35hAPpn9Ukt3bLQWcCkSerj1kgafFAQqtLcuOqm+uXBv8AjiQAM9TGqHqVy4SdANlOhXHL06xuEBZUGZiPJUXFQEganp8l8qXLnAtYPPqlnIS450KAvJ5DB0jED9F1V0nBjE5OFS98nJJA+/2XCM7fe6A+ijglXUqc74CjbsE+9JG+Y+aMptxjqjoE8NrNbUaX4aNf2TG4vKLjLQ6OoGCs1cVfficBMLF0t8lFz8rmrDe05S7XC0llb9NFjKbHNyPvstfwO+BAWPpOOjx108t2kIgNJVdJyMY5YOnioggYC5rHIsmRgIdtTZNPE2aZlQkdSoOeh3VQFSXhFRkFUe3Og0RlZ8qj2K7nnpASouoqbQpSkQOo0oiwfC54Q/NylBnRqCEHXq9FVTqyplqPoNdw+756Y8kDevgyEw8McFqOZ73ug6dY79E8reEA4fiKxupK6Zm2May9Op1U6t07kDZlk80Rifqcq7jPh6tRJPLzNG4H0QlCqHNziNYiZWs1K59Zs+1ZzjXsVdSomfexEE+uiH5gDrPdW3bxyjr95TIyfUYP7hnCW8TqtcBBmB/OEGajevrOJVbX5380goEtzurW1391YDM56Qvra3QfeqYVNuSNz9JRtpLth56Ie4qAjLQDsR99v1RvDK1MAEmDuEgYCgGNjU7nuktbBeepKb3903Vpx94SWvVn1+yg1dKYPTQq+lRBKponUddJ6om0fkDCOji6lQznY6bIttEu5g0ZaJ8pXWdF1R3K0D1wB5rTcMt203OHKMgTULsk9ANhkrPe+NMY6wLqBBz8UwtCRIHT/a3FThFKrqAfJQt/A7ZnnMdP5Uz1n9aXwv8AGYaY/ECdo0jueqY8GpEO0cS3ONgeq2Fr4SpgyZceriSm9rwtlOeRobOTAUb9ZZxp5+Os3pDaXAjBlMqV006lX3fCGv1GeowViPEzLu1Be0CpS/NBln/2A27rGTro1ZmNkbgDR0oC74gWnBB9P5XmdXxXX25R6EoGvx+4drUI8oC2nlXNr3z/AB6fW4k86D4qk3NU9F5geK1//a/4qP8A3Wt/7XfFX+qo/fC81zKvbWCGNPMIq2teq3cyTXL4Xqy4aAgqZkoIRquNIK0MXcqDBVKZbojOEXA9qzn0kT9JXFkoSrShAle0cNuByyCD1EfJNrWoCOYLyXw34gdThrzjY/QrbWvFgHBwPuu1H1WGsOvHo09anzTj6rI+I/CYPv0oa7psVrrK55hhV35c/wBxsA4M6kZ6KPprqTUeR3NsW+64EOGoKE58/uvXqvh2nUafaQ535tx5LzvxXwP/AI1QRJY6Y7Eaj4LXPp34cu/K5nf4Q1Pe0GFPlGIEYzPXeFMAAb+mwUHuytGSsUth8OqixsmADPQSm/8A2JxLAXAOdktGXNG091teDcBpUgOsCScknzUXfF587WQsPDFWsBze4P8ALJ+AT228CUmx7R7nSY/KJPktjb2eZbIGmdPh1TA2UjU/fRZXeq2nlIydLwpQZEMB88/onVlwSnyj+m0egTe1svzZ0j0RgpgKetJmEVXgFJ2HMafQKuj4QtRn2TZ8loC1WMaeyQ5Cml4foD8LGjyEL7U4PS/LHknDR0X2ErFQot+H0hoAPSEa22A0RbaAOqu9ip4uXgamxXiirBThTKOH0I+iEDeWoLSCAQRBBTGo7uqHW07koHXifjTwsbep7SkJovO3/wAZ/Keyy76C/QN/YgtLXAOacFpGCFiuLf8AT9j5Nu4tP5H5b6HULo8/WfVcnr43vcvLnUSq/YnqnvF+BXFtPtabgPzD3m/EJKawW3Y57LHUmyUfTahbcQimlUkNctQtJkIyo7KGrFAXsK+yhmVV95kgv5lTXeptZKi6ggPtsE2sL1zMTj5JTzcq7/kSg5ePXvDNYuaFq7WjEmPNYfwBUBpNJOYH6LdsfIhcuvt3YvYi94bkDJ2690g41wQXQh55cyIg5C0NOjKrq2hzkwp/6q8s4814j4GqNk0nh+/KZB+IwspX4dVov/qMc2DgkYJ6g6L25tlyEuEzEROO31XyrwdtXFQc3UkfLotJu/1lfKfx534ctg5xeQSMDzK3VhaOOSIGwXf9rY0ltNoAHTdMram4QG9plK1UzxZRtY09Uf7MABSoMhWtpyUjUsaSJ0C4NRhYvj6cILoY01zKWUX7LCsbRQX5A2sU/Zop9HCiGJU+oiF8c5SLI0XwsUL6+ASqq5nAVrnwEOXJ8HUW0AMqtwJ3gLnPPRc0O6FPg6qNNUOtzqEdynp6KpxOzSj8S6DqDZ7Z8vqEiu/DNk9xc6i2TrEt/QLStY8/2/FS/wCOegTK8/r8209Fc1cuXW4A9XVD1Vy5ARoqYXLkGIp6KS5cglVzoqWLlyDel/8AT3/xj1XoNPT77Lly5t/bs8/8RdFWVNFy5Sqo1NB5hWU/wu9Vy5CoAZr6q+nqfRcuQRiNFdR/b5rlyaaueou1C5cgqtdorWfRfVyCfX/RUBcuRTj65Uv+i5coq59KaugUCuXKoSDdUQvq5MO3CjV0K5cnCqq20K5y5ckN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data:image/jpeg;base64,/9j/4AAQSkZJRgABAQAAAQABAAD/2wCEAAkGBxMTEhUUEhQVFRUXFxQUFRUUFxQUFxQVFBcWFxQUFBcYHCggGBwlHBQUITEhJSkrLi4uFx8zODMsNygtLisBCgoKDg0OFhAQFCwcFBwsLCwsLCwsLCwsLCwsLCwsLCwsLCwsLDcsLDc3LCwsLCsrKywsKywsKysrKysrKysrK//AABEIALEBHAMBIgACEQEDEQH/xAAcAAACAwEBAQEAAAAAAAAAAAAEBQIDBgAHAQj/xAA6EAABAwMCBAMGBQQBBAMAAAABAAIRAwQhMUEFElFhBnGBEyKRscHwMlKh0eEjQmLxFAcVM1NDcrL/xAAZAQADAQEBAAAAAAAAAAAAAAAAAQIDBAX/xAAhEQEBAQEBAAIDAAMBAAAAAAAAAQIRAyExEhNBMlFhBP/aAAwDAQACEQMRAD8A8wCvoNCgxi41OVWlOs8aL7QbKGNUEq+2qwgHFtTaRlLr+wzIVra4VdxcmEjCMrcuJUnXCVV3kmQiLEF5goCqpWlyJo3MYK7iduGIFr5QR+KbXNBBVVRvVKKdYjRFsvJ1QaZbCrflMrDhlauf6VNx/wAtB8VtOA+AwIdXPMdeUaDz6qbuRWfPWmL4L4brVz7rYbu4jHp1Tmhw+nQePdlwP4nZIM6jovUaNkGCGiABGAsb4x4YWnnGh+ayvp10Z8fxPbG9HLiEYK5dv8IWC4XxUgQ7UfqtBbcRHVQ2+Dk0wpMtwhqVyCNVIXaQG0cKTLkcz+3yhLjdhJrfig9vUE9PklwutjTrImm+Uho3so63uJSsHTEql9IFRNVWNMqaOAq9pKAfZtH4mj4LRCmF1S2B2R0cZO+8O0ag96m0g7gQfiFiPEPgl1MF9GXAZLdSB26r1Gqw0z/j8lzmAiVWfS5Trzmo8Jtqev1Uaxhbfxj4Z5SatEdeZo//AEP2WAc8k5XZnc1HJrNzRNKr1Vd2yThQaFcxyaU7J5iFY64jdfTTgSEBUqZRwHBe3VLb186Ix9k4NwUvFN0kIICyoZhG2zl9FjurLS1JdAlAFULRz5IMQof8dxPKfJNbFrqchXGkZ5vVBklbhTmnAJ9FK1p8mYzuFtG0mGnOpgZCxnFLjleUoFVwDVUKfDF8truFrPDfAKleHPllPb8zvLoO6LZFTNv0y9twarVeGU2lx/Qdydl6P4c8DUqQDqrRUfqZEgdgFqOF8HZSaGsAHzJ7pxTtw0ST/tYa336dXn4c+wlpZtaIDQB2EIhsBU1rxs8oOUHVusrK10zPBt7dNYJSfjIFal5iR8Fe+tIzEJde3YAIB2PySK8YWpaw4j71XwPc3Qo28qhxBEaZ80G9w3W8+XPaIocZc3VEjj7dysvfXpmGD1S2o0u1Poq/X1F9eNjc+IPy5SaheuFQuJ11SRpc3dX07hH4cR+zrcWXFVoeF3k6LzG0uHTj4LT8D4lyvE/BTctJp6EXSiLZ6V0a4IwjLQiVjY1lOKBlEmmhKRR1Iyp4OgbimCEnjkcQtLWoyk/ELXfdFPoGuzmELzvxf4WI5qtEd3s+oC9EbUOhXyqyQnnX40t4/KPBC4hd7RbLxtwAMJqsENJ94dCdwsNUXbnU1Oxw6zZeGFrdbFC1nCSqabUQKCZGVreziVebAkc4KSUyJRrbt4EAwEBY2rByr+EcSbSrS4YIjy7pM+5yoV6s6JB6BcvY/wB8dEG6riEgseKmA1MHOJEoIxFbGqVXfDw93VdTceqbWBHKY1nXySqszojw14epc0vaCQcA6D916RZUWgDZYDhN5yPg7rWUOIg7rn3q9d/liSHhuQNNdlXXusSSkVS+EgzogrnjTQDnAys+9bdkhi67kuMQEsvuMNZvndZ++8ROcIaIB3OvwSerTLzJJJOuT8lrPK/1z7/9E/jTO8TA4aCT0GSknHb6uRoWNO+57dlRbVSyeSB3gT8VGvWe7BcTvkmFU8+Mde3S2gag0Omsot1aqRBjO/RBVC+m4kyWH9E24e9p1gg5g5+ErX8Yy/OkjWOBIdny2PdSbVB9JPVObq3a3LMj8pER6hDUuGCoeZvuEZPLv3hNBfTLSc/r81G9oBrWuG518sfNGXXDntPO2Hx+KBB84S+7cOURIzkd+yZiuGZcnnDqMvErPcGd7x8lqrCn7wKz01w1fD6eNU6tGFI7GpCeWtZY1vkyojqmFA6JS2sjreqo4fTFpQtzTlEW7pXVmosLrO3ttuhWO2T64pylNzbwcKGkpXxi0bUpuadCI/ZeM8V4c+k8tcNCR5jYr3CtTwkHG+DMrthw97+1w1BWnn6fjf8AjL08/wAvp5GwQiA0ptxLgFWmSS2QNxoUOyjA/wBLrll+nJZYUOtXNRdFhcIKOLAdULc0+XRNKk8N3lRdZkI1swiqFccpBGUGXWENPvI99ecBDsZJXXNPlIISAqYRnCrkZacZkfVLabnOwMlRrWlYZ5T5hKrx8fJ/VXxl3UGGuPrkrNm/rUzmfUK9nGnQXDlnRRc1t+zhxUr3BwPiR/KU1qzzU5XPmNRsgK/Eqjzl0eSHovzM67p5xz5Rr078NPbMBbkeSlTpBLaF1y6uRVK/afxET1VsRZECNl8Le6jQIO8jqrfYbiUBQ6niDEQgjZOaZYY7aj+E5c3+nG4OTA0xGVRXPuy0keiYLqN+Wktdg9+vZHW9X3C4ATvG/mld5b8+/vYjyRdtYFohhIPU5lAW1q+wnQYOfOYSvi5aQ0jXfb4hFv4e4El1Qz2SuqHPqcrjOYnt1QHWNTlePgtrY1NPMLDVWFpjotLwi6kAqNNMVtKLoTC2fkJLRrYBR7KkQsK6IfB+Uxo1MJFTryEfSrYSUc21ZHNIKQW9ZH0LgpVIqoxBVqfZG+1lVVFFXKT16MIZ1EFO6tMQl5pwYSq4TXNpJ0Se44LSc4ksErX1KM/BCG2SmrBcyvDqtzIwhn1XEjCaewAGihU5YwF6LzEqbpAVxpQEIGGJBQN1cVEAfUfChVuA+AgrZ5fhFmhGiDF8Lq8hI9ep8k8NwXsaG4MwQcTnuiPDPDB7MuxJ1JGnqjrqzxzPALR/cwZBWOtTrfGLwPfWLHCMcwE6bfssHc25E5AHMe+61XEnODeZjpacOJ/FjaeiWW1lzkE/Dae6rKPT/RJ7E9NtYVD5bgrY3VvyMkkTj4bR2Si/t/aNkfiHyWjMqtHgzzOgbTJn4IioAIyM9D80A4FpyrKVMmCgGlC/DR+H4GEdb8daDo6fIGT3Sijalzg1jS5x2GVeKPLg6mRM9Dn5FANhxYOaQ1hLp1OB3GvmgLriTxgNAnvPrCrgCNQqmtLqwB/XtJQDBluRy7kgEjf1TAyT0jChZWbnP5R+I6dZRlemBDQJcQB1nufvRALr+sGjJ8z0HRLeHkcxcRPTsocSqEv5Zw057nopWro+90BTet/u7/6VnCbjldy/BWuaHCD9lLHCD5FKz4OfDdWF3OCn1pV5gFguH3cwd9/3Wn4dcwVjqcb511o7SpqEdRfhKKdbIKYU6qzraGFFwTCjUSJlSEfSuEcK06ZUVpeldOurRc4U04NeVUaKjSermHChUUupRPwVTqQRjf5VLxlLi5Xgd28HRfGgBqz7b5w1RNPiZOCvReYcUAELetEKunXgFV02F+pQELGAFYapnCquIZgK21agPQ+DOHsxiZAxptuU8oOpwWgjEAiNB3G6yXh6+a1oBdGYHmNlsadE1BOBiZnODpI2XNqfLuxZYzviu1aGgg4LhMRgHVZ51uQ4t5pA0PaFrOON52vZHYnbOiw7LlzCWumQYny3+S08/wDTD2nz00qWoJzu3qemq63smsJI97ttG5KFo13T72fvVX3Lzyy3XZasGY4zRDanYkqVKmCJnoAOvVEcWoFzOYiCMnUyD37IOhV0xoghZlo90wDh0HX/ABKlYs5n9cH1mELVrdvvqibC9a0iWjAjBIQayozWfQoa6pEDnkg/A9inJLHDXET1jGhKU3UPI1jPr0QBdh4hLclkmAC7XTsm1G9pBpquc0nlJ5e2zUooWoAzEoa5pTPLoNUANTE56mT69EWwwc6IeiZERkI9pa0e82T2MY6EICqs3WND+hQosSRIPxRNS41HXbWFbRPu/e0oAFlJ7Dp/KdcMvp7fTzQAeZPfHxUKtN7HkiZH4gp1nqs643VncSEyoVpWS4ZecwBHqE3triCsLHTL0+D0VRcl1J8hG2j1FXwxpuV1OELTKJpt3KmnIMpFFsQluiWuUmIaFENXNcu9qE+F1+YWUgQV8oUgqH1SNF8oOIMrvcBg7AQtOuQSFP2qpDRqgkrpy6lXOyoy4oylRgIM78LODn8lTSQ4eYXrHDnhrRAxrHVeJ2tzyPa7of0XqnDuJNLGmdQIj0WPrPnrq8NfxfxU02tJ/NOiw/HbN1OHH8LsjeDEL0k8MbVAMSOhCF8RcKYaPI7pDex2UZ1ytdY7Hm1s0ubIyiKbTv5hDWZLC6i7UGW+Wh81Y+t70b6Lol7HDZy8faoHvToRB8jqsvzcrjGkmPonvEaXNTPK4SNW7nqlD7Jw0z0TJ95lA9kTYW7THPzDOY6bQo31JrHFrSSBudUBZZ3MYxHzOwRdQEu/UnrKU0U2tXk+Q+4CAsezYGOv8K2g2AQJJ/jCve0RgfopUqXLMHZAJbmgQeYGD9xK5t2QD7okb7pi4Tg6x5+iBr04B+8IAe3BcZOZRrKQQ9lCNBBmcJh1NhcZGCNhhfK7yZnXAP7qhl5yEkQcEb4lU8xcDmPqe6QX273MdI9QtDZ3QcO6R2Q5tvVFMpEGQstRvmtdZVZETlMLZ+YWW4fc5ErT0i1wBWNb5OKLwig5BWrRhX1DlZtOD6JV4qpfTqq1j8ISMbVUfaIUOX1re6Y4/O1K2CZU7RsJYKmhR7K2F3vOoOuyDCpezorrx6pZUCAqoPg5RzXghDViIULdpKRiRSlbLwRct/8AG/PL+GenRZWgyBlGcPuPZ1GuGx+anU7FY1+Ne18PuhogfEV7TY2X94G5PZKqXFg1gduQsrxTiBq12mofd0jYZWGcdvHbv05nsAcVpFzvauaIJj3TJE9fjqq7kgBsDlOZInTzTziFZjWFrAHSJJiOUnYRqMBIK9Rzm6SNeaM9IldMnI4Le/KViGgOqOE5iN8iQVR7QHXRfHVHcvLECZ6eigxqZI8uXEE6/wCkHdUtSPPzTsNgCB5/RBcRYGzIiRPqUjLqAwnfC2/0nO35hAPpn9Ukt3bLQWcCkSerj1kgafFAQqtLcuOqm+uXBv8AjiQAM9TGqHqVy4SdANlOhXHL06xuEBZUGZiPJUXFQEganp8l8qXLnAtYPPqlnIS450KAvJ5DB0jED9F1V0nBjE5OFS98nJJA+/2XCM7fe6A+ijglXUqc74CjbsE+9JG+Y+aMptxjqjoE8NrNbUaX4aNf2TG4vKLjLQ6OoGCs1cVfficBMLF0t8lFz8rmrDe05S7XC0llb9NFjKbHNyPvstfwO+BAWPpOOjx108t2kIgNJVdJyMY5YOnioggYC5rHIsmRgIdtTZNPE2aZlQkdSoOeh3VQFSXhFRkFUe3Og0RlZ8qj2K7nnpASouoqbQpSkQOo0oiwfC54Q/NylBnRqCEHXq9FVTqyplqPoNdw+756Y8kDevgyEw8McFqOZ73ug6dY79E8reEA4fiKxupK6Zm2May9Op1U6t07kDZlk80Rifqcq7jPh6tRJPLzNG4H0QlCqHNziNYiZWs1K59Zs+1ZzjXsVdSomfexEE+uiH5gDrPdW3bxyjr95TIyfUYP7hnCW8TqtcBBmB/OEGajevrOJVbX5380goEtzurW1391YDM56Qvra3QfeqYVNuSNz9JRtpLth56Ie4qAjLQDsR99v1RvDK1MAEmDuEgYCgGNjU7nuktbBeepKb3903Vpx94SWvVn1+yg1dKYPTQq+lRBKponUddJ6om0fkDCOji6lQznY6bIttEu5g0ZaJ8pXWdF1R3K0D1wB5rTcMt203OHKMgTULsk9ANhkrPe+NMY6wLqBBz8UwtCRIHT/a3FThFKrqAfJQt/A7ZnnMdP5Uz1n9aXwv8AGYaY/ECdo0jueqY8GpEO0cS3ONgeq2Fr4SpgyZceriSm9rwtlOeRobOTAUb9ZZxp5+Os3pDaXAjBlMqV006lX3fCGv1GeowViPEzLu1Be0CpS/NBln/2A27rGTro1ZmNkbgDR0oC74gWnBB9P5XmdXxXX25R6EoGvx+4drUI8oC2nlXNr3z/AB6fW4k86D4qk3NU9F5geK1//a/4qP8A3Wt/7XfFX+qo/fC81zKvbWCGNPMIq2teq3cyTXL4Xqy4aAgqZkoIRquNIK0MXcqDBVKZbojOEXA9qzn0kT9JXFkoSrShAle0cNuByyCD1EfJNrWoCOYLyXw34gdThrzjY/QrbWvFgHBwPuu1H1WGsOvHo09anzTj6rI+I/CYPv0oa7psVrrK55hhV35c/wBxsA4M6kZ6KPprqTUeR3NsW+64EOGoKE58/uvXqvh2nUafaQ535tx5LzvxXwP/AI1QRJY6Y7Eaj4LXPp34cu/K5nf4Q1Pe0GFPlGIEYzPXeFMAAb+mwUHuytGSsUth8OqixsmADPQSm/8A2JxLAXAOdktGXNG091teDcBpUgOsCScknzUXfF587WQsPDFWsBze4P8ALJ+AT228CUmx7R7nSY/KJPktjb2eZbIGmdPh1TA2UjU/fRZXeq2nlIydLwpQZEMB88/onVlwSnyj+m0egTe1svzZ0j0RgpgKetJmEVXgFJ2HMafQKuj4QtRn2TZ8loC1WMaeyQ5Cml4foD8LGjyEL7U4PS/LHknDR0X2ErFQot+H0hoAPSEa22A0RbaAOqu9ip4uXgamxXiirBThTKOH0I+iEDeWoLSCAQRBBTGo7uqHW07koHXifjTwsbep7SkJovO3/wAZ/Keyy76C/QN/YgtLXAOacFpGCFiuLf8AT9j5Nu4tP5H5b6HULo8/WfVcnr43vcvLnUSq/YnqnvF+BXFtPtabgPzD3m/EJKawW3Y57LHUmyUfTahbcQimlUkNctQtJkIyo7KGrFAXsK+yhmVV95kgv5lTXeptZKi6ggPtsE2sL1zMTj5JTzcq7/kSg5ePXvDNYuaFq7WjEmPNYfwBUBpNJOYH6LdsfIhcuvt3YvYi94bkDJ2690g41wQXQh55cyIg5C0NOjKrq2hzkwp/6q8s4814j4GqNk0nh+/KZB+IwspX4dVov/qMc2DgkYJ6g6L25tlyEuEzEROO31XyrwdtXFQc3UkfLotJu/1lfKfx534ctg5xeQSMDzK3VhaOOSIGwXf9rY0ltNoAHTdMram4QG9plK1UzxZRtY09Uf7MABSoMhWtpyUjUsaSJ0C4NRhYvj6cILoY01zKWUX7LCsbRQX5A2sU/Zop9HCiGJU+oiF8c5SLI0XwsUL6+ASqq5nAVrnwEOXJ8HUW0AMqtwJ3gLnPPRc0O6FPg6qNNUOtzqEdynp6KpxOzSj8S6DqDZ7Z8vqEiu/DNk9xc6i2TrEt/QLStY8/2/FS/wCOegTK8/r8209Fc1cuXW4A9XVD1Vy5ARoqYXLkGIp6KS5cglVzoqWLlyDel/8AT3/xj1XoNPT77Lly5t/bs8/8RdFWVNFy5Sqo1NB5hWU/wu9Vy5CoAZr6q+nqfRcuQRiNFdR/b5rlyaaueou1C5cgqtdorWfRfVyCfX/RUBcuRTj65Uv+i5coq59KaugUCuXKoSDdUQvq5MO3CjV0K5cnCqq20K5y5ckN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data:image/jpeg;base64,/9j/4AAQSkZJRgABAQAAAQABAAD/2wCEAAkGBxMTEhUUEhQVFRUXFxQUFRUUFxQUFxQVFBcWFxQUFBcYHCggGBwlHBQUITEhJSkrLi4uFx8zODMsNygtLisBCgoKDg0OFhAQFCwcFBwsLCwsLCwsLCwsLCwsLCwsLCwsLCwsLDcsLDc3LCwsLCsrKywsKywsKysrKysrKysrK//AABEIALEBHAMBIgACEQEDEQH/xAAcAAACAwEBAQEAAAAAAAAAAAAEBQIDBgAHAQj/xAA6EAABAwMCBAMGBQQBBAMAAAABAAIRAwQhMUEFElFhBnGBEyKRscHwMlKh0eEjQmLxFAcVM1NDcrL/xAAZAQADAQEBAAAAAAAAAAAAAAAAAQIDBAX/xAAhEQEBAQEBAAIDAAMBAAAAAAAAAQIRAyExEhNBMlFhBP/aAAwDAQACEQMRAD8A8wCvoNCgxi41OVWlOs8aL7QbKGNUEq+2qwgHFtTaRlLr+wzIVra4VdxcmEjCMrcuJUnXCVV3kmQiLEF5goCqpWlyJo3MYK7iduGIFr5QR+KbXNBBVVRvVKKdYjRFsvJ1QaZbCrflMrDhlauf6VNx/wAtB8VtOA+AwIdXPMdeUaDz6qbuRWfPWmL4L4brVz7rYbu4jHp1Tmhw+nQePdlwP4nZIM6jovUaNkGCGiABGAsb4x4YWnnGh+ayvp10Z8fxPbG9HLiEYK5dv8IWC4XxUgQ7UfqtBbcRHVQ2+Dk0wpMtwhqVyCNVIXaQG0cKTLkcz+3yhLjdhJrfig9vUE9PklwutjTrImm+Uho3so63uJSsHTEql9IFRNVWNMqaOAq9pKAfZtH4mj4LRCmF1S2B2R0cZO+8O0ag96m0g7gQfiFiPEPgl1MF9GXAZLdSB26r1Gqw0z/j8lzmAiVWfS5Trzmo8Jtqev1Uaxhbfxj4Z5SatEdeZo//AEP2WAc8k5XZnc1HJrNzRNKr1Vd2yThQaFcxyaU7J5iFY64jdfTTgSEBUqZRwHBe3VLb186Ix9k4NwUvFN0kIICyoZhG2zl9FjurLS1JdAlAFULRz5IMQof8dxPKfJNbFrqchXGkZ5vVBklbhTmnAJ9FK1p8mYzuFtG0mGnOpgZCxnFLjleUoFVwDVUKfDF8truFrPDfAKleHPllPb8zvLoO6LZFTNv0y9twarVeGU2lx/Qdydl6P4c8DUqQDqrRUfqZEgdgFqOF8HZSaGsAHzJ7pxTtw0ST/tYa336dXn4c+wlpZtaIDQB2EIhsBU1rxs8oOUHVusrK10zPBt7dNYJSfjIFal5iR8Fe+tIzEJde3YAIB2PySK8YWpaw4j71XwPc3Qo28qhxBEaZ80G9w3W8+XPaIocZc3VEjj7dysvfXpmGD1S2o0u1Poq/X1F9eNjc+IPy5SaheuFQuJ11SRpc3dX07hH4cR+zrcWXFVoeF3k6LzG0uHTj4LT8D4lyvE/BTctJp6EXSiLZ6V0a4IwjLQiVjY1lOKBlEmmhKRR1Iyp4OgbimCEnjkcQtLWoyk/ELXfdFPoGuzmELzvxf4WI5qtEd3s+oC9EbUOhXyqyQnnX40t4/KPBC4hd7RbLxtwAMJqsENJ94dCdwsNUXbnU1Oxw6zZeGFrdbFC1nCSqabUQKCZGVreziVebAkc4KSUyJRrbt4EAwEBY2rByr+EcSbSrS4YIjy7pM+5yoV6s6JB6BcvY/wB8dEG6riEgseKmA1MHOJEoIxFbGqVXfDw93VdTceqbWBHKY1nXySqszojw14epc0vaCQcA6D916RZUWgDZYDhN5yPg7rWUOIg7rn3q9d/liSHhuQNNdlXXusSSkVS+EgzogrnjTQDnAys+9bdkhi67kuMQEsvuMNZvndZ++8ROcIaIB3OvwSerTLzJJJOuT8lrPK/1z7/9E/jTO8TA4aCT0GSknHb6uRoWNO+57dlRbVSyeSB3gT8VGvWe7BcTvkmFU8+Mde3S2gag0Omsot1aqRBjO/RBVC+m4kyWH9E24e9p1gg5g5+ErX8Yy/OkjWOBIdny2PdSbVB9JPVObq3a3LMj8pER6hDUuGCoeZvuEZPLv3hNBfTLSc/r81G9oBrWuG518sfNGXXDntPO2Hx+KBB84S+7cOURIzkd+yZiuGZcnnDqMvErPcGd7x8lqrCn7wKz01w1fD6eNU6tGFI7GpCeWtZY1vkyojqmFA6JS2sjreqo4fTFpQtzTlEW7pXVmosLrO3ttuhWO2T64pylNzbwcKGkpXxi0bUpuadCI/ZeM8V4c+k8tcNCR5jYr3CtTwkHG+DMrthw97+1w1BWnn6fjf8AjL08/wAvp5GwQiA0ptxLgFWmSS2QNxoUOyjA/wBLrll+nJZYUOtXNRdFhcIKOLAdULc0+XRNKk8N3lRdZkI1swiqFccpBGUGXWENPvI99ecBDsZJXXNPlIISAqYRnCrkZacZkfVLabnOwMlRrWlYZ5T5hKrx8fJ/VXxl3UGGuPrkrNm/rUzmfUK9nGnQXDlnRRc1t+zhxUr3BwPiR/KU1qzzU5XPmNRsgK/Eqjzl0eSHovzM67p5xz5Rr078NPbMBbkeSlTpBLaF1y6uRVK/afxET1VsRZECNl8Le6jQIO8jqrfYbiUBQ6niDEQgjZOaZYY7aj+E5c3+nG4OTA0xGVRXPuy0keiYLqN+Wktdg9+vZHW9X3C4ATvG/mld5b8+/vYjyRdtYFohhIPU5lAW1q+wnQYOfOYSvi5aQ0jXfb4hFv4e4El1Qz2SuqHPqcrjOYnt1QHWNTlePgtrY1NPMLDVWFpjotLwi6kAqNNMVtKLoTC2fkJLRrYBR7KkQsK6IfB+Uxo1MJFTryEfSrYSUc21ZHNIKQW9ZH0LgpVIqoxBVqfZG+1lVVFFXKT16MIZ1EFO6tMQl5pwYSq4TXNpJ0Se44LSc4ksErX1KM/BCG2SmrBcyvDqtzIwhn1XEjCaewAGihU5YwF6LzEqbpAVxpQEIGGJBQN1cVEAfUfChVuA+AgrZ5fhFmhGiDF8Lq8hI9ep8k8NwXsaG4MwQcTnuiPDPDB7MuxJ1JGnqjrqzxzPALR/cwZBWOtTrfGLwPfWLHCMcwE6bfssHc25E5AHMe+61XEnODeZjpacOJ/FjaeiWW1lzkE/Dae6rKPT/RJ7E9NtYVD5bgrY3VvyMkkTj4bR2Si/t/aNkfiHyWjMqtHgzzOgbTJn4IioAIyM9D80A4FpyrKVMmCgGlC/DR+H4GEdb8daDo6fIGT3Sijalzg1jS5x2GVeKPLg6mRM9Dn5FANhxYOaQ1hLp1OB3GvmgLriTxgNAnvPrCrgCNQqmtLqwB/XtJQDBluRy7kgEjf1TAyT0jChZWbnP5R+I6dZRlemBDQJcQB1nufvRALr+sGjJ8z0HRLeHkcxcRPTsocSqEv5Zw057nopWro+90BTet/u7/6VnCbjldy/BWuaHCD9lLHCD5FKz4OfDdWF3OCn1pV5gFguH3cwd9/3Wn4dcwVjqcb511o7SpqEdRfhKKdbIKYU6qzraGFFwTCjUSJlSEfSuEcK06ZUVpeldOurRc4U04NeVUaKjSermHChUUupRPwVTqQRjf5VLxlLi5Xgd28HRfGgBqz7b5w1RNPiZOCvReYcUAELetEKunXgFV02F+pQELGAFYapnCquIZgK21agPQ+DOHsxiZAxptuU8oOpwWgjEAiNB3G6yXh6+a1oBdGYHmNlsadE1BOBiZnODpI2XNqfLuxZYzviu1aGgg4LhMRgHVZ51uQ4t5pA0PaFrOON52vZHYnbOiw7LlzCWumQYny3+S08/wDTD2nz00qWoJzu3qemq63smsJI97ttG5KFo13T72fvVX3Lzyy3XZasGY4zRDanYkqVKmCJnoAOvVEcWoFzOYiCMnUyD37IOhV0xoghZlo90wDh0HX/ABKlYs5n9cH1mELVrdvvqibC9a0iWjAjBIQayozWfQoa6pEDnkg/A9inJLHDXET1jGhKU3UPI1jPr0QBdh4hLclkmAC7XTsm1G9pBpquc0nlJ5e2zUooWoAzEoa5pTPLoNUANTE56mT69EWwwc6IeiZERkI9pa0e82T2MY6EICqs3WND+hQosSRIPxRNS41HXbWFbRPu/e0oAFlJ7Dp/KdcMvp7fTzQAeZPfHxUKtN7HkiZH4gp1nqs643VncSEyoVpWS4ZecwBHqE3triCsLHTL0+D0VRcl1J8hG2j1FXwxpuV1OELTKJpt3KmnIMpFFsQluiWuUmIaFENXNcu9qE+F1+YWUgQV8oUgqH1SNF8oOIMrvcBg7AQtOuQSFP2qpDRqgkrpy6lXOyoy4oylRgIM78LODn8lTSQ4eYXrHDnhrRAxrHVeJ2tzyPa7of0XqnDuJNLGmdQIj0WPrPnrq8NfxfxU02tJ/NOiw/HbN1OHH8LsjeDEL0k8MbVAMSOhCF8RcKYaPI7pDex2UZ1ytdY7Hm1s0ubIyiKbTv5hDWZLC6i7UGW+Wh81Y+t70b6Lol7HDZy8faoHvToRB8jqsvzcrjGkmPonvEaXNTPK4SNW7nqlD7Jw0z0TJ95lA9kTYW7THPzDOY6bQo31JrHFrSSBudUBZZ3MYxHzOwRdQEu/UnrKU0U2tXk+Q+4CAsezYGOv8K2g2AQJJ/jCve0RgfopUqXLMHZAJbmgQeYGD9xK5t2QD7okb7pi4Tg6x5+iBr04B+8IAe3BcZOZRrKQQ9lCNBBmcJh1NhcZGCNhhfK7yZnXAP7qhl5yEkQcEb4lU8xcDmPqe6QX273MdI9QtDZ3QcO6R2Q5tvVFMpEGQstRvmtdZVZETlMLZ+YWW4fc5ErT0i1wBWNb5OKLwig5BWrRhX1DlZtOD6JV4qpfTqq1j8ISMbVUfaIUOX1re6Y4/O1K2CZU7RsJYKmhR7K2F3vOoOuyDCpezorrx6pZUCAqoPg5RzXghDViIULdpKRiRSlbLwRct/8AG/PL+GenRZWgyBlGcPuPZ1GuGx+anU7FY1+Ne18PuhogfEV7TY2X94G5PZKqXFg1gduQsrxTiBq12mofd0jYZWGcdvHbv05nsAcVpFzvauaIJj3TJE9fjqq7kgBsDlOZInTzTziFZjWFrAHSJJiOUnYRqMBIK9Rzm6SNeaM9IldMnI4Le/KViGgOqOE5iN8iQVR7QHXRfHVHcvLECZ6eigxqZI8uXEE6/wCkHdUtSPPzTsNgCB5/RBcRYGzIiRPqUjLqAwnfC2/0nO35hAPpn9Ukt3bLQWcCkSerj1kgafFAQqtLcuOqm+uXBv8AjiQAM9TGqHqVy4SdANlOhXHL06xuEBZUGZiPJUXFQEganp8l8qXLnAtYPPqlnIS450KAvJ5DB0jED9F1V0nBjE5OFS98nJJA+/2XCM7fe6A+ijglXUqc74CjbsE+9JG+Y+aMptxjqjoE8NrNbUaX4aNf2TG4vKLjLQ6OoGCs1cVfficBMLF0t8lFz8rmrDe05S7XC0llb9NFjKbHNyPvstfwO+BAWPpOOjx108t2kIgNJVdJyMY5YOnioggYC5rHIsmRgIdtTZNPE2aZlQkdSoOeh3VQFSXhFRkFUe3Og0RlZ8qj2K7nnpASouoqbQpSkQOo0oiwfC54Q/NylBnRqCEHXq9FVTqyplqPoNdw+756Y8kDevgyEw8McFqOZ73ug6dY79E8reEA4fiKxupK6Zm2May9Op1U6t07kDZlk80Rifqcq7jPh6tRJPLzNG4H0QlCqHNziNYiZWs1K59Zs+1ZzjXsVdSomfexEE+uiH5gDrPdW3bxyjr95TIyfUYP7hnCW8TqtcBBmB/OEGajevrOJVbX5380goEtzurW1391YDM56Qvra3QfeqYVNuSNz9JRtpLth56Ie4qAjLQDsR99v1RvDK1MAEmDuEgYCgGNjU7nuktbBeepKb3903Vpx94SWvVn1+yg1dKYPTQq+lRBKponUddJ6om0fkDCOji6lQznY6bIttEu5g0ZaJ8pXWdF1R3K0D1wB5rTcMt203OHKMgTULsk9ANhkrPe+NMY6wLqBBz8UwtCRIHT/a3FThFKrqAfJQt/A7ZnnMdP5Uz1n9aXwv8AGYaY/ECdo0jueqY8GpEO0cS3ONgeq2Fr4SpgyZceriSm9rwtlOeRobOTAUb9ZZxp5+Os3pDaXAjBlMqV006lX3fCGv1GeowViPEzLu1Be0CpS/NBln/2A27rGTro1ZmNkbgDR0oC74gWnBB9P5XmdXxXX25R6EoGvx+4drUI8oC2nlXNr3z/AB6fW4k86D4qk3NU9F5geK1//a/4qP8A3Wt/7XfFX+qo/fC81zKvbWCGNPMIq2teq3cyTXL4Xqy4aAgqZkoIRquNIK0MXcqDBVKZbojOEXA9qzn0kT9JXFkoSrShAle0cNuByyCD1EfJNrWoCOYLyXw34gdThrzjY/QrbWvFgHBwPuu1H1WGsOvHo09anzTj6rI+I/CYPv0oa7psVrrK55hhV35c/wBxsA4M6kZ6KPprqTUeR3NsW+64EOGoKE58/uvXqvh2nUafaQ535tx5LzvxXwP/AI1QRJY6Y7Eaj4LXPp34cu/K5nf4Q1Pe0GFPlGIEYzPXeFMAAb+mwUHuytGSsUth8OqixsmADPQSm/8A2JxLAXAOdktGXNG091teDcBpUgOsCScknzUXfF587WQsPDFWsBze4P8ALJ+AT228CUmx7R7nSY/KJPktjb2eZbIGmdPh1TA2UjU/fRZXeq2nlIydLwpQZEMB88/onVlwSnyj+m0egTe1svzZ0j0RgpgKetJmEVXgFJ2HMafQKuj4QtRn2TZ8loC1WMaeyQ5Cml4foD8LGjyEL7U4PS/LHknDR0X2ErFQot+H0hoAPSEa22A0RbaAOqu9ip4uXgamxXiirBThTKOH0I+iEDeWoLSCAQRBBTGo7uqHW07koHXifjTwsbep7SkJovO3/wAZ/Keyy76C/QN/YgtLXAOacFpGCFiuLf8AT9j5Nu4tP5H5b6HULo8/WfVcnr43vcvLnUSq/YnqnvF+BXFtPtabgPzD3m/EJKawW3Y57LHUmyUfTahbcQimlUkNctQtJkIyo7KGrFAXsK+yhmVV95kgv5lTXeptZKi6ggPtsE2sL1zMTj5JTzcq7/kSg5ePXvDNYuaFq7WjEmPNYfwBUBpNJOYH6LdsfIhcuvt3YvYi94bkDJ2690g41wQXQh55cyIg5C0NOjKrq2hzkwp/6q8s4814j4GqNk0nh+/KZB+IwspX4dVov/qMc2DgkYJ6g6L25tlyEuEzEROO31XyrwdtXFQc3UkfLotJu/1lfKfx534ctg5xeQSMDzK3VhaOOSIGwXf9rY0ltNoAHTdMram4QG9plK1UzxZRtY09Uf7MABSoMhWtpyUjUsaSJ0C4NRhYvj6cILoY01zKWUX7LCsbRQX5A2sU/Zop9HCiGJU+oiF8c5SLI0XwsUL6+ASqq5nAVrnwEOXJ8HUW0AMqtwJ3gLnPPRc0O6FPg6qNNUOtzqEdynp6KpxOzSj8S6DqDZ7Z8vqEiu/DNk9xc6i2TrEt/QLStY8/2/FS/wCOegTK8/r8209Fc1cuXW4A9XVD1Vy5ARoqYXLkGIp6KS5cglVzoqWLlyDel/8AT3/xj1XoNPT77Lly5t/bs8/8RdFWVNFy5Sqo1NB5hWU/wu9Vy5CoAZr6q+nqfRcuQRiNFdR/b5rlyaaueou1C5cgqtdorWfRfVyCfX/RUBcuRTj65Uv+i5coq59KaugUCuXKoSDdUQvq5MO3CjV0K5cnCqq20K5y5ckN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encrypted-tbn0.gstatic.com/images?q=tbn:ANd9GcTMAlecLFAJlt3lttlr5ZsM7PDK3NYaxudumj19A_iLxy8-AgC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571744"/>
            <a:ext cx="2200275" cy="1657351"/>
          </a:xfrm>
          <a:prstGeom prst="rect">
            <a:avLst/>
          </a:prstGeom>
          <a:noFill/>
        </p:spPr>
      </p:pic>
      <p:pic>
        <p:nvPicPr>
          <p:cNvPr id="1038" name="Picture 14" descr="http://nbnews.com.ua/img/photo/a2/7f/b13795772797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0504"/>
            <a:ext cx="2860662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4" name="Picture 16" descr="https://encrypted-tbn3.gstatic.com/images?q=tbn:ANd9GcS5_6D0tcyM5TKNymKuYw7Vwh_hqj6xXBliqUG0vJKh-0hVqv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786322"/>
            <a:ext cx="2466975" cy="1857376"/>
          </a:xfrm>
          <a:prstGeom prst="rect">
            <a:avLst/>
          </a:prstGeom>
          <a:noFill/>
        </p:spPr>
      </p:pic>
      <p:pic>
        <p:nvPicPr>
          <p:cNvPr id="22542" name="Picture 14" descr="https://encrypted-tbn1.gstatic.com/images?q=tbn:ANd9GcRewI749rdqVQBL2pUA69YuEaDr-h3uMIWhtne9VWtVkmPdiAV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000372"/>
            <a:ext cx="3005859" cy="2000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285728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8F8F8"/>
                </a:solidFill>
              </a:rPr>
              <a:t>Африка – континент великих економічних можливостей, якому притаманні різноманіття природних умов, багатство запасів мінеральної сировини, наявність значних земельних, водних, рослинних та інших ресурсів.</a:t>
            </a:r>
          </a:p>
          <a:p>
            <a:r>
              <a:rPr lang="uk-UA" dirty="0" smtClean="0">
                <a:solidFill>
                  <a:srgbClr val="F8F8F8"/>
                </a:solidFill>
              </a:rPr>
              <a:t>Для Африки характерне незначне розчленування рельєфу, що сприяє господарській діяльності – розвитку сільського господарства, промисловості, транспорту. </a:t>
            </a:r>
          </a:p>
          <a:p>
            <a:r>
              <a:rPr lang="uk-UA" dirty="0" smtClean="0">
                <a:solidFill>
                  <a:srgbClr val="F8F8F8"/>
                </a:solidFill>
              </a:rPr>
              <a:t>На Африку припадає 10% площі лісів світу, що становлять 17% світових запасів деревини .</a:t>
            </a:r>
          </a:p>
          <a:p>
            <a:endParaRPr lang="ru-RU" dirty="0"/>
          </a:p>
        </p:txBody>
      </p:sp>
      <p:sp>
        <p:nvSpPr>
          <p:cNvPr id="22532" name="AutoShape 4" descr="data:image/jpeg;base64,/9j/4AAQSkZJRgABAQAAAQABAAD/2wCEAAkGBxQTEhUUExQWFhUXGBobGBgYFx0bGxwgGx0aHRkgHhwdHCggGB0lGxsgITEiJSkrLi4uHCAzODMsNygtLisBCgoKDg0OGxAQGy8kICQsLCwsLCwsLC8sLCwsLCwsLCwsLCwsLCwsLCwsLCwsLCwsLCwsLCwsLCwsLCwsLCwsNP/AABEIAKcBLwMBIgACEQEDEQH/xAAcAAACAwEBAQEAAAAAAAAAAAAEBQACAwEGBwj/xAA6EAACAQIFAwIEBAUFAAIDAQABAhEDIQAEEjFBIlFhBXETMoGRBqGx8EJSwdHxFBUjYuEzkgeCohb/xAAYAQADAQEAAAAAAAAAAAAAAAAAAQIDBP/EACgRAAICAgMAAgEDBQEAAAAAAAABAhEhMQMSQSJRYRNxoSMygbHhBP/aAAwDAQACEQMRAD8A+b0arkqVp6wGkAkxvPccW3/Wz6i4OmojmnWLXQLpVDFog9/AiR9c6lYmywemdWvpB7T9ZwDWaq4qHTAUqV1TPf2O0cbYyU3LBjR9P/Df4vR2FOsFTVbVI0huwG4U7+Pb5fZKwFmgH97Y+HfhvOACoz2qKJHwxLkGxtMADffYHzj334b/ABK1UlVpwqgdBMtA/iRp2/6t9IGNE/GXFnr64DdKxJv9v/YxrSZSOmPbt/bA+Tz4ckC7KBqXZ1nbUh6hP7nGXqlbUFp0yPiMYB5UAjUe+3GKKNfihEaowEXbzAmAO9sB+kq5RZpkG7MWKgFz82xJIGwtf7YvUoB2NMSQOmpUb+WLoo2BMwYAgHvs2AtgGZUaIF9ydzH7sMXKDtjqYthAU0DtjmkdsaY5GAVFAvjF9OJGO4AOacTTjuJgGc04mnHcTABzTiacdxMAHNOJpx3EwAc04mnHcTABzTiacdxMAHNOJpx3EwAc04mnHcTABzTiacdxMAHNOJpx3EwAc04mnHcTABzTiacdJxMAH5or1RSfTTdRK9QIsZkwSLzAj3OLejZsHWLsWmAWO9oQlrSIsT3vgDKUmdi5AVZ3PMEDveJwRXshSn0wAWu2o2BLEbX/AHbE0iAvLZpXbQq6LnpMbbMIEAmQPubY9J+Cawau3xBrqUzNOk0xpg621DZgQsT3Pe3gqNMatTavMG/3O+PS5HNaTqXSWABPcTAENcni0Rv5waFR9byPrSZtrr8Mr8hPS6nw21+23BkEjGnpFVqmqrY1apZQwEBUpkrrg8QJAv1ORsZx899A9U69iogFQBpUMCqrIv0Bmk282x9T/D2WC0lIJIKKEkyQi/LMckksfcD+HDV+lRdh+Wy6ooVdh+/qSb+5xtioxY4ZRVcRDigbgbn8pxfUB/TABbEwNVz9NTDOoO8E4Eq+u0R/ET7DDpi7IaYmFKfiGgd2IkxcH9gYZ0qgYAqQQdiDgpgmnoviYk4mEMmJiTiYAJiYmJgAmJiYmACYmJiYAJiYmJgAmJiYmACYk4qXG03iY5jv7YT/AO8k13pBVOl0WdRkag1yAD/EALd7xgFaHU4mMMurAQ7aj3iPyxP9QoUMxCggG5Ajbv74BmxOOKwIsQfbC8+tZZg01qcCxkgC9ubHG9LMUlVAHQBrJcQfA74VisS/jX118rSU04DMT1EWAAnm0ngHse2PA+sfizNVKVJviWKkSh0zeCW09yAI/vj1X/5CenXpJTV0bS8sA1+0QAYJv1HaPN/A+pZ4VCq/BSUsNIjY2Nje/wCuBziv3MZvJ7H/APH/AOIgPiLXchGuru3RKWYCT5H/ANcM89+O6dxQQvBgMxhT5AHUfsMfNihbSgGhQJjgTvx3vfz9LFSvcxyAP7/lbEPkvQ03Qlr0G1g60N7NNiO28D28YLqekXJ1bDp4086SeE8GN8AtSqUqiBlKi+gxJJNhHdoPbiIwaFrmzMD0zfpsIE2H5EfbES7eMq2D/wCy1DJFSmoBgAkkHtxA+u3jDU+nEaTChQASARB+aLjfZrTcjzYUZYgS7QAbzBEzBC8E83H98NPTqgQOwIYKQEVoBZiekW2XVMjspg2wu7Y02Uyuf0VE0hUKQTJmWN9N/wCFVgEbSSLxj3no/wCKqyogq0xU1HpNMBeTPTMTt25x8qSgPjEaqnxGMMGUEFiZaYkCbtOkwb49XTqLlqUMdU9QsBAvoIA5OwItYntF3Whn1bJ55XXVqHm4tze9sCeoeuU0sDq/mgTA+sdtv748B8csqGmQRUUaIsYG8rvbYjvzjrV4AJMH+U9xvP8Abf2tjaHy2RKbR6D1L8T1NEUxonkXJ7mTHja/2x51s4QApZrA7nvf7k8YyqsXvBUbeR3tMDEpqDFueJxukkjBts0pksfH5dzFvrjprb35nnxbGbOdtvp9/wBcVpNPVf8AfuMJsC7kSCDEbxscF5D11qcFWYDmDYnyDbCzPZqxjeLcf4xVKoBFwoA8Tf3xajayNOj19L8T1XWxURzAk9vH2xUet1pnWfyI7bRH7GPO0i24sPMX2vb9Mdy9QxJvb6faMR1RfZnq6f4rYOqsq3m4HntP0x6ylUBAYbETa+Pl1N7ybmPt2jB+S9Ram0hmERHZr9v7RiXFFRm1s+iziY8ZS/FzKw16YkA8e8X398PaXr9Fk1hwBckNY24A5PjGbTRopJjbExhRziMocOukiZmN+/bFKPqNJvlqKbxvedtt8IoKxJxl/qFidSxMTIidonvOBMv6hSrRoqAweGg2J45FsADCcTCH/wD1OXAczOhwtiDOqYIvtYie4OO+q+uJT+GWqBEaJgy94MQJ07i+C0Kx5OPP+vetUwugVGEkyyW23Grf6jmBN8Lc5+OEIK0aZfgljp/Qz2MyMeKzebZyVBA4ESAO8c8d8Q5paJcvo9blfUkWhWdqi120gaKhOoq3zWIlrkCBAscJa/4nqly1PTR1D5UVZ7AkxMgfaTjzzZc/D06yT/NItHcDf29r41p1VB0gkkAXO/Nz2v8ArjKcm8JiHFf8Q5kiTVcKAQTqjiNhhJVzt1+Zj9/2MYnMBm0gEmJjeZ3t72+uFVbOv8T4arzAW8k+ef8AGIjGcnkh2OfjSRJEXIA3/fjGhrwpNhA7frhWJQFqqgXIHMD3xpSKOCTtAIXm4nn6/lhyhbsl22EZfPam0BrxqAA/qbb94xfNDSsypPMfNb2GIUIHQumwvYTPv2nvgLNuySftJ7+AOR+uEknLA9EHrSgG5BH1nvebY21hxdVIIB3NxxMC33x5+j6TVYsT0mSVkiLm8flt3x6yitNEUXki4H2+m3GNZJLRrR5rNVjUOiiC6QCYHUJJ2sIvA5jvgPOZ6qukAhNNhB6p51SZ3/QeMU9NzugmG33BWYmJjvJGN/WG1QxADx9TNwYPeRcd74uksAXyXqtTpIIOncQfYnaDa31wXU9RVglNZ2Jt8xqsbzNyosg2M6jbVhH6VK1VINrkxyFBYg+LYfek+lK6Qap11CP/AIwCeoDpMm5ngTvgaih6C8vnRaHIJG8adRW7dMnYWE2/LB2Zy7CmVrKWbWtUUokoDINrAFokqenpXcyAsTTkuVruGEdKlaZJnU1z8RgdgOgET1QRgil6k/QWIOqkgZ5tqUvTA1T/ACoDzieuLQtEyfqrNVQ6ApVQgXSJKqLCTGkSC3AnjD+rIBZoYRIERH32t94wjqEVOr5X1QV5OnY6yPlAOqNibQdsH5HUCYae2o/NJO8ESx3EWvthN1lbJas0ytZnfUR0wAJW9xO29iftg2s1/HvhLm6sMX+FUVgwLQpK3AgmD9LRtueXOtyBKqFIknkGJgiZ+pxrHk1gycSLvz7CIv8A+fri0zzHb+otH75xQIxbp/UcTP8AjGSVACZIk7E3+wHMY0bFRlXHyxtE+fN53xVFEhrG5i4+v7AxoKZPIBjzF/MXmP02xVCJA3HFh778+2NVLABlOjAhjAETcztx4gzbHQFsUYhZNzee1vP5YzqVekHTpH5G2/kcYq7AhffYHtiezLOieCZkza1haP8AN8bMsCwZbEwfff3xgHOr9/oMEZLKKxZncLpXg3J4tsL83gDET5FFWwSJkUFVtL9CydwJgeDyf3OKVWsepTE3HYfp/wC4Er+pfEYidKqywRA7AH93wpHqIbVzDQL2O9zPkd8R8pZ/grA6pZkaTA/pMxjvxDtMWJ397R7YWUaupF1HQJMgGLyNzv8ATFkhC7O+oyAONI8TMyfHGMG6YDGtmCaZpkiDJhtge/25wLQpwT8xt1Tz484xd5ckTIkAG4YwNgN+2+NsmWsXU0wQY+sg8XvbCt+j6nEoGDEiWF44ABIm841OYV9KwIUmRHPb3i/jFqlYLCgySd47zt5wM9MKBG077C+5jnyZ++IbGEA6pWYHIH7kn3xhVy9OCJgDYT+dscrGBpQCRfkeOo7/AE8YHznxXpBoE8i0QT39sJNiNTTLDYHsASNpEkg+3nHQyBrwHi3JI5vyMZGs0dAsDuePcDmMCZTNg1XVj7dzsIttHYYKbyMtkssASxaYIHud4HjbFM06q801XWxFz5ER/wBRbjfGteixA0kAzMeCQSNtzG/tjD4i7ok7mYmDvP8A15NsXduxNFc0WKkNpuBAMRJ2BJ2g833xxsowKU+pjpAhIkHbnebxjT4RdwY1gQZMQDz9Yvg+lTKknUoMkaiJNwZ+ngbYqU6FTOnLOshmMDckgkWtIXZv7HbFVyaM2onWAeq8EQN/Im357YyzlVlpFdYqaygWQIG+/cSZ8WxKuZX+EMzMpm0HyLCQIE2g7bYyysoKGeVrFX0SsW06l2EG1ptzImYGO5jMS+iF3MHcGANhxbgxgClm2LAhVOtdJMcm5j+X69/bFsnlCzEsRTAME8A+FHMjYcYO7ireCs0eHo3EMQALiRf2EC2GaAVtMmOmGd4aO0LEz5HiYGJnPS0FJagqqSQdStY7qBp72Ym8HpJxYZekmXV9RapvAPTvBBHFueTjpbGLspTKswgklOiOdRCiO8huMenb1YIvwhpaoo01GHJi6KxnpGxgjUdQ+UDUmUKmXLMJFVwtNdWwQhqjAwYk6U/+2CvSiKlEqKaBkdYmSEDagpEkz1iCDbqXY7tpMdA+ezbVdbBRLCNhMCdIgkwfPjHc3kKpy9Idd3bShO1qdwDe5MewwFQzNR6klWZxvC3twQBb9jHssnklqqtSoCrFW1ISNzsSAJHy+Pzwv7SVgzp5uitlfW7serVAUCDudhG3F9sGVvUJAY01JU2IaTAMWIN5897cx571LILQCBEERqBc6jIFjGwNtiME5D1BY/5F0MLSBaBJna1yY/cZOC3sBplPUGUlGgOzEJLadPJBIMgCAJjcxg7M01UFn6hFwggzvvewj/GE9fIvUVCjBlYypYHVEyPBUA/Xzg4aipjSaiSGUmQRI7cjx7YnF4EaZfMK4VgT1zE7mx/zjUrBUQSW2Efn3NvGBmyjhQ5UHSBBgEEQPMj3k8YOoZkFUZQNWzDUCRwYMxa+NVP84Io7Wo6VBYATeBPGwkCJxnl6QYaoIkgBWkH6g++L5hwY1EQLRx48j3xivUDF9O0fKOd7xPfF9qQ6RK8yVO4N4MxtJnke2NKIhZCyS2/gC0kW74CzeeRGUj+IzH/pO2K/7g7ERZLWXyTvtx74TneEAwopqRyWIZWUQoAWDeLwTJkW2GAKmYS4UHmSsRN/a/k4i5d6YcsQ2o2KncCTzv2iOcVp0BpEA8cX3jsD3xFpZbGLhldZ6ON+v5SIt9P15w1p0Aq9RXVMm253v+eOVa6KFkrtEgCTA5MSYGAqmeUX1EatwoHJEEnxtvyMKU5TwgRvVqiQI5HE3m3fnC/L02Sq5IAG4J4mbgTJ2j74vlKili5LexO0f3g42uSs9QYkgnjnfYQMJfEqgyi7QpIY6ojuZjj+ERfEq1ueBY8+Bt4xCFy4ADMWj5mN44Ajb8+02xal6ioDbyBtF9pkf3xk3ekFmVSoqkOygMbSRfm3/nOAquZaoLfKZnUCIuImROCqVBWJLGTqsDwYv+uCKgAvv77f+8YpUilFi/LFCFOoGDJZYudt997fXG4K3KvLDYTafJA4GOMqw0AAgQew/t74zoemr08xchTY7/Xe874Lj6JqjKXdis6SGsTJBJ7/AL7Y2UFhECRyo39j9/ri3+3uZaeLIB1e0398af6VwOhWLAEiROnkgnzvhWvATQEtALC6mknUwY7+CBIA8dsZVswzsQqxMgy0HiDPAj3wd/plWDVPWRE8iZ89rScZVgFPm8CJG2x7GTgU1YmbZU6Q8gSAADMyP898A5v/AJTCkCLsQDEGT23PbnBmS0ETYhbb7n+Ik+Maj00BoRyRdpg294gkBZgWkn7y5JO2Tf0DChTMKVbSux+UbAyOWEDjBYy4WQRJJMESJvA6uL4rm86BCIetNwbzYESTzuY/vgSjXao7sdLROrTZbdMleTsLEbnAm3nwBjl6hFP/AJBG+lVA2Ek37+PB9sTL1Ud6cGQdXz7AkSYAEi45/OJwJWVR1sRpg3Hv2PN425xbJ5wx8RlkuTERtuDp4JEb+w2xOZYY7fp5jJFX00qhMhjYNEESJJYREdjONs36QrMhosp1WIY2UjdiwsFAEk/9Tvhacs4LDSQ8gCYG9wIPfg4YURFJS7FWrEAEmIpLIckTcM/SAd/hnvjrad3ZVDWnQWoXMaaAp6KVRpDaQSWfTpN6hJYmLaonBWRy2WQFKbsmuaZcxqM3BBuAoaGixJX2ws9LzHxA+okk6mIZp1WGkERcQOZ9hi2XztPVAQKwECVE2iBIIgyTc4hydjv0TNm3qkh3e4HTrMSPmked7ecPvw/UVQYa0aiLKqqIk+8mMIM+01HK3vciIk9oJ57HHfT62lxAm9xE29pv/jFvKEj1XqNamyi4MixgH+E2APeItfgY8x/p64Yt8F4BMm5ELM32IA5x6qplqVNgzsSRNjtJ2tNgBsPGK+qVFekQGa4a5LAGASRIEE8XH/mS5M0kIz9PpuPnYfD0ABQIvAi/EWE3/riuW9TQFiwVWUxEksQBAG5BMzYm8jCDIeo1Phsk/IAQO4JgzfaSD9xzghM18ZgVH/KbMAIUKIuSSZgbAYvo7EexXO6zCsoi7AbgdoIi/OBamZo03WKYkDvG57GzHxve2PNZXOGlUVxeZLDkryzT8png4OzVI1a1N6ItGoMxOkybzPPjGbh1f4BjypmGQBdUyx3mwk2mAYC8d+0442YR1ISwAsNr3mPcxjPUxA+IssFEkkRMdh+uBvR1p/EJBhogKSSJm5EmfpHHGIjyNPYkgH1KZAIEgcXJ8xu0Djxgj0zMBAdzMyxEGBuIAhe9uCMHN6UKskMEeWEqTO1+YAgX/pjRPTnYLKStwQphonvZSCB2xo5qh9XsFyld68GnTqPEhiBtHY7CwFuYGCcyxL6QDpnvaR3AP7jBPqLNRHw000qcEyt+BN7aj7YVZVHZ3qAggkabFQInZZ42MGL4m08g1RtmaMiGELwFMd41EQYPeMLB6apJKpqWwUAnSALEzNiT+mGWZqmOtxBNxMGIjcc84FkfIrn+YjhZ7x+n9sC5GlSEaiiSApfflALAcT9/vhllaK6QoICibSfzPF8A5SnrC6CNIgNJ+mwFttuwwwzZ1KdBKU6dmYz9Yjb33JxE5FIpmFVtxLNNiw+UeYkeSN55wnrVWDBoDsCZ0gfLxtsJvHfB1D1cdRsRMDkEd7/l/XApAVSae7G4mLaovYT9ffDjemIn+4EKZHMap4tJ77GTgrLG+qViST2328HAdb0n4g19cAMIWwBJ8zt+eOeqN8qKLbML3naI84pu8Iq2MammJgm5gjxz++2L1kVEBGmQqyFuTEmWJv8AlhBkPUSDp8E22tf7kfu2C8vXLMWiwi4Jv9ff+o84iUWtgpDhsyYJC9Q0g2t1bxH9sUqeogGLAtvtO1rgb8YX5xnpozC0+xv3gYXUDUqVCCBfSWIM9IMyO/bfthwimhtmmTqs5NZ1IUXW5vccXn3wNmKfVqew1WDAz41ECQOYN7eMN/VqyABSCwETCwBBEcQBfCbMBpJboE303U3tJ2Fh43nFwzmiGM61NQoCHSCBAAkSeRYie/1xt6WisAdi3AEnVtEAb6rRxgei3xRDEIDGkKb6Re68G248+cbUmWjoQadK6r7kkqQCTyQYNuBthT0xBOUyqrUeo2iQQFSwDaRcn7wLd++BM6in5NInkKBBMGLWAmDjDM+pRUVVUhY0hkEEREwSINhwLYSDMtpsYuemdwSYEATaTGIhxN5YUNqNeqLMBpcELqMiVHXzEkMdtyPGNB8OmTUSWYwIBMAAAbATFo33jC+pcoAVUIWbvZom43MD3274YUvS0duiairsskAiWg+TJ57DGkl+R6Aavpwd0ILgl16atolgDGxMASTGwnCj1rOipVLAdAsloGhbIAOOkfcnHsc4NFBuqoWaaaljJlwdXsBTDW7lThfR9DohF1gsJBZiSpFrjaCLbWMk4v8AVUV8i7oH9Py9Mf8Awhnd1trIAE3j+Ue5O9sLq2XEmSpE3jaeRaxg8Yfv6cCmikroCNJqage0E97TYET22wu9foGmqfEJIHywfmPLH3PAvJ9pITUmK7M6HpoZQHJCKGkgS3adE8wD7D7q6lNqVQXIOwaSLGwMjjnBvp2fOo6/4txHiAPPB++DaXwnQUqhBYEkEKSQDvpKnYdiCPGKtxdsBfTJpgAVWs0oIhGIsTc7SIB/TD30+oNDBn1WlryrQZ+wJ43+mKeoegyiqpCqCQCdwI8xubnCd2eiQrnWtwCptHOkna/jg4O0Z6YWXf0mo81EZXBmQGAaSbyJ+v7nADMAdS7gggnYbcc3wdkc4gtvqnULbG8COT9ItjfNZN3YVFCsxgFRsCdlUG0BRE+Diot+iHFPJ0XpoAWJYAtIgFjAkyCd+BI4wMi/6ZWliZNzI7bxJkiZjtHbGWceWSrqIDDqJEgBQARMHUd/y98GNRamo0lHgOCoWIBAiSbCORbt2xk142I7VzQZSGkpE79IESQRBIgA2n9YwHTqltNRSGt8swVPEiwJify74WvXNFyVMgm6nYyOokfXbfDH0rK02LspLgbCwKTMmD3sAO074HxpDocemZxLTqDlZIkjnmTAgyO1zGGB9VAaFBHTAC2UDmLXwrza00UatWvSBI2PAB7XMTjLL1g4VUGlgIItYCJ1armeDbfbGD/Gh20bZr1IVaTUztIgHwZMWnVHVIuMcR0VQkWBkkCNIINx5He/M42y2REyxkKxYFZCgxHIj6X9ziwyKB9TXNjMgiQCFiIJv3HbDtN0hbAM/wClhjcsq7KSQWBYwC2oSeP2MJ6FKs4KUW1U1M6i0b7Ak2LfnA4x6D1pkq1FMliCGgSQYkwvn98Y5lPS9FMq7dTgyFAlRAUSRI23G32xsp0shQLQy5pIprGDMuAwG7Egki4tAwVnfVVekVUdB2OmAeTA/ivAk4BfP01Hy7kjTH8p3MRMwPGN82WqJqVTruBaRaxjgWxm428gJqtZqdRNXykCZE99x9sOV6tC6olpJaCY7DfcffGVP0l2qItedJUtaYmwBBFzebDT798K+bU5hRRUgTDsZEGDMg7GAcXvQa0P85XSNAJMjZvJ9rYEzLMw6TBPmBHJPMCf3OBKYYj4rsqqQLtq3mB4nGGVzWqrEmBMAWmN5kbRxjPp79BYZ/p1USlOCotAMsTa0/W2O0sqwAFMaOT1R723nxEb98avXgfzNBsTO+0zcmL8YUZb1RnUlyNUxcj7Cf74hdmUH1SagKippIsZUn/HTfnfFstllWoGRiNQg7abKTqj+H6eMZZfI9PxKhAbgWsJj/8AZonfaI4xehmAKazq3iCZJk2IMbX58Tim3pE2b5mkkTLPebDe9trneY/vcGo/zCmNJO4HzHiy9p+4H1xm/qBBLMVN4RY6jEzJAtJHGAPi1a9QIkghybG+ldzJ30jnFxg1sTR6ZFApwZSDvGgm3Nh+XYY4aYCXYLuCe4O1/wB7HvjIUiwAJLgkAE/bxOM6OUio5CGIZiS3SAotuP3bjGN/bJyC5r0UsF+HYISWd5AJNy3kjbbg98QenKpL6paABsFjSLiJgk7R2849C2XX4PWSJnSb30hSwHIIB9vzwj9SzWlpFIkgAsZebgg2E6do/wA414+TtgtYQrbKnpCkhRJOq0bgiRa552EScTK5rSw1loAhSp+YDaDwOY/9x31D046xBfS0EQDNwT7MJX8vsNn60yWgtvK2DEm5hRaZnj+mNkk1Qj1WdZ9ZhSadMNT1KQB8QgGpEXkEaAduk3wsbNqRIVguxBa5I997cnDPOGktEZeoz6CrXVSIqA6mmW6pYG0HY48xQ0SF+EUFhdoM7mxHP0xn1U8j2FU8tUadBKKCSWZtc+QBbeeB74Dz1Jwsvp2lXMyfAAkHt4JHjDnN5dlK0xGhQJEhQRbuJ35OBi4B0hQqR8pvqmdyPrE8YIyexHnUr9zJjY7bWw8y1RT8MhSTBClQBGxOoAkbz9LnfG3+1p/BQ6tMgEkEExxt7cY8zqamSJIYSI97HY742jJTuilk9LVrrSgKfiNOokgELYzsTBn+E4BztYVU6nhlvdRB4gEC1xt58YW0fU2VdJAI3vPaO9+PtjuSzWl1Y/Ta0iMChWQqi1fIVA0Cm0xNgfyj7Y9n6IpFAKxILeCImJEzaxH1bA9POVQpan1II0aVC8wABeRed+dt8NcqS66yAsGdJH6z5P0xlLkdZBOxf63lHKHqAMQFA5sQgUb2tfn8sPS6gaqZIUBYZDfU2xJBmwn6ThtVrDpAjUZgyCOq58kyZsMJs5lKdN1q6tOi1oliQSWJnbxE74UX2iNgvqfoeos9OopOpmAMLuSQBFv0GBsgaiuCCQ7KWYMIspI34EDfzhzkfWENMAjqYnV+n09sGOCZFQdM2EHgC5m8AbcYO7WJAgNM1/qYhDpVgSbypExaCDIO+GHqVCmySpdaieSuoGJvuZ8dhtjz2ZpPR6qbtAXUVJ+VRbcC5YCPH54a+nVvirpd1krGgEnTN7zsYH0xEo1laEEfBC04hrCd2Jm5PJ2jjnziKzuWApsvPUrEcXnm0QRBxTNrVp2DKRp6pGqBcyDM9IteDiUc4+kBkB0iCwMiw95HE7gTucT19QMxyoGtWCAWngCRJAaTM9X0Jwz9QQVHLrsAACCLxG9xeRt/7jTMIAo1AMT4Bm8C4uRcAeAMVy7oiBUuImTcm32+0bYbnQVWzy3q1OqjaQJBFikkXvHfvbDT071XTWqUVnSKczJkRG6kXN9j9sE5ptdJfiL0kgRMRJgH+o+mM6GXVGZ1ZiWm5b73A8C57YruqpoNMyz3qTGppVWIgSTsBcCIuTPaMYf6tdbU0B6S2o3MjY+WYkC97eMYZmoabqWbUzE6REgWgE3g9/pgzP8ApobSU+fVdh032abSBJBjFVYtgebzctoUyCF6ACWgXmQOmAe8456ZQBDOV0vOkEzPEfXz2xz1z1EU3Gimmo0wpYTebRxcADgbYI9HzbVCRVMaApAEwZEb/cx+eBxfXAUaZhAEdVkE31AgcEttYe3OB0ph5R0IkSxj+KAJ3uRO+8icGZvPK00wF0lTC2mBEyeJDSP64yyCfEL3JIMkLG8/yneNP2HeMQrjG2FBdOjTZVmppYXbpgA30DtMC5OLj0ohQTUUtMwJ/iUgbD+bje3jBdBqSEBQpKkC6gzO2omBPO3HjG1UBScx/KAIJ3J292B+gHfHLLld4KweTrfhSqQGV1k6m0CdIINhq2NgTPHvh9SyQoU6VtLinDG1yzXJYbS0EE8QMXfUFJsrmPKg8k2mI++kYxGUaq5kaSQJ6emJ2EmNOoSCbx3JxT5ZTVSeBSOfEuq6yDLRB4F23gSJ2ncjHKWYPyI0gj7TYATtJhb/AExbKZU06dVUYNJ0rII0gAGJNr6ST3gYwznp7MtgQvSVXeA15ER0wTf3BAw49b3gkDSpJVj1aSAnUZloDW8mbT+UYdN6itNlpkxUq6SQAdtR0rt/XCX1FDQqK0G7RqvqD3876TGw45GLqqZiF1aaisF1lQbWLE3Bm5EWHSL40lBSp+CQD+JK3/KaWsxEsNR0KSb7cgbzi+UqUGCa3CgJcadosJjabm55wB6pQCVIZ2qFV6iBaxgCd95v45wVQywYovyioskncBC+kCdhcfYY36pQSsfgT/ucVU06nQaUNKrGoCJHiNXM8YC9UypIOYHUrkgxMA35J+U2I9iOME+qrBauIKlVMOWltvYiARfbzwdPwnlMrW+O2YrmjqhVFyCYJYmLkAgQJHvi0vUNIQ5bNy51gHVvJ+t4M2/zhuM5T0htRA2AmADye4MX88YTeqUqaVCtJmqUhBR2TQW86eBM+8Yyp54jYweOe207H2xcoWNo9flKumm5chpaVaxJB4E3O0/4wp9QyVauwcoAt+uy29z83gYWU82XYa2JgWEfuJ74eUKytTIJhQpY9QAAPFh1E7Rv9sZdXB2LQo9E9Po1CwqOQwMKq/xex5wR6h+HnDAUlZkJjuRf8h5Mc49DQ+GydKrFgukCeZEE99o+2OnMVlWoVRiEuWPymRYA2hjO0H8sS+aXa1/IdmXyCtTpKiidAhzEyQvUAYMkHzFu04o+bnSGWpLzIa8AyeprRPERgnIZpWKz/wAaO/UbgQoliAP4oEXsSbkYDzeXZqmqmGAIIl7EkTItAkwZO1lxjVv5CKVK2o6aKmTIm8AmQeN5i9xzjejmF61IBUAKAwtIs5kbW/vzgTN+nVKTkhwQQQGG8CJkntf30+cMstlC1MxBUghRpMmQdTRN/wDPfFNwUdlYoVeqesKgZ0pgNUmZ1AjSCsjgf13tIxz0fN/GALkFiLiNgsD2HfzIwFUzIZQHIJbmQNwYtxvceMGZbIjpahSqCmVC1CCX2uTt0BiAIvjWopUCCKo1TaQCIDba3PTqBmIUzcEcWwH6ZkW+OtRSpWWk7KSd4m5Avg+gGQJbqYyT5YEb7SFF/wBMA58ozQFYEKQGB6Rc8Dje5P8ATEpt4Q3+Bsxk2OowQYnTAbrvbkRjnp9frYkiAB7csRB2uQI84R+m+pBDoZl0gn+GQY6vdiSfyw9oZXkyQSQSpEybuTfwoAF/zmZx6qmCbN3zYkwwmRvaBIO8RJMk7cHAb1k1NufEzcQLC8Egf/1jLOvRMqjHXexBJGkMwuTeCfPb2GpVdVlZRpABDC8jTpPfvv8A2wowtWGxiKYLMQYYCIba3vazc+Mb1T0jUpmDIMW/dz98efzWdK1TZWBN1+sW+l484dNnadSQAABtJGoTYmO35XwOLSG40TLUqasGgXAjp1H6dp7j9MGqFWTyWMA2jv21AWFu/jC5MmGhle67LAi/fuB25xpnqlRZtrXdmXdRG8bkT/7hxv7EkJ8/6W9RtSup65BJM8CIIvtP1w29MyApJpqMo0nVq0xcmd9mvPtgBvTpCQzHrkQYid78WvPnDL1b08lwhaFBvpNjpBJ97wPzwTk3SvAtij1NKYI0mXiVItKwBER9RPntcr0j0zQFrPaoQBpIgiIuVPAMfrhr/tlLo6JMJpKmCCIIAJt9P74vTbS2owSIhiZLDUAZaLfbnbGMue49UALmpUFi2nSdgokg6RsTvKb++2LZjPVBUAUFgQ8KHlQRK6iAPnMiwvbGg9LAqsWRTTaosmbgt1CRcRIAk7EjvALo5c06zlXplXAKgTMk729iQYvftiW4pAZFFYBSrFm0hhrIiJ2jjUSO1sDep5+VhRBW0XvNjuZkkgAkSL7AYGGaf4g/5AqA6dY4DyIIkiCD83YcY2qroDNo1I51kjTqhZgc23sOxHfFQ4vWOryL6K1dYNNTDal+G7W4i89VzNwNuxwx+NUZis9IOrUGIMlPlJF2twLWvgIVxVqwAEBsZE/LG0WkCL9ox2nLOlUCVQNBkrqLKQGG4PXE9x9MayjmyGFvlVqG7KxF5Q7GOBJCmwJMH88cyfpoXUwn/kDMSxCgloMCLwfMDjFlGvqJIJOosIETv0xF+J2kY7lkJZKcQCsgyT0jpInj+3bjPNUmG1Qh9UriRSKw5JkzaWawHfgk/wDuCvV8ofgljo6IALHc9KtE2FwT9Tg31X06iZKhN+q4DXMWnsYPt74A9Xp1alOAWdCFYAjf/sTMA39iI5x0fXUArP5ZDSIaogRiB1Sah/7CDC7gaTvO5x4tqulmFgNreD+ffH0v8RemrWX4i0qaoxNNamuIIRixdhqvIUc36R58t6/+Gly3w1VprAg1DqApqdwNTRD7HTcgG/GK4pePbKX0dzPp61VUKNTaQNRYgLEwBBIJNrHxtGFnpXojVXKOGUCVnTADzZZiJvMdhj2npfpgGXqvMvSiowkkGACzKQRJ5HHvgP0+vZXm6y7w2oguoAXYS57CT+cQ+WdOkK2Jsz6DCA0h8iqKpc6QXJb5ZsV+X7Y2y2W0qFLSSdUhbGO8r0iCZvxhtWqmklL4jaTUV1fcmIYAkEyJlTH/AF7HCrI5KqaZKhqnxRYEQN2AO92YAxHJOBSk18mKy6jqbpjRcsZAIt8wBkxPeBYnbB2XzjAs0xTXSOowdRvMRtpkSdsCplKlL4asdIdCXJktBXVAMQwA8kfYYf1qK6aS6iXUG5UKGBiRpLdTFmYAnfeCAIjkkryMypIgVy8CkpRUG5bp6mJggkyRBjebRIrXphWprTTQNXSxZizAhi+o6jN1MAzx9WVTKUhoeoRRDLKJMs2lSpAWCTuRvebeVWepVHqp8RkpgjXoZpkLrj5V/lYz7nGTy/pCug8BVhQQSVFmiRJEb2YG1j+UYX+ues6jqGpKdJYRVeSWNl8AzEtE7xGCK3pL00OmoKpcq7DYrN9KnUZLaoP6XBxjm8madP4gDRZlGnm8mTzMfcn3yh1jLdiAKPoIrQa5IaR8sEMG0mRHvpgDcWtj0WQpmmtT4V3RCNM9JWSokXDieCDH1wodg2XerrvTYIUgybSzLe9w07XjChs/VVDEuhJOoKVYhSpuASYBixIj640cOTke/wDBSHnrmbpU9EFSrHQGJnSxHIHyqBuRO3uMIMx+H2qFtLdQMMCOxJ1RwCukgecM8gaOZQh9RktYQSsiAZMcsW7C24w5p1FD0+qCSZBIMlQYJ6RpkKefGJ/UfCqWw0KMn+D6Zpq2t73XYnYEWiB+eDa/plRRchaYlmctNhfsJJ2+lsb5+qlEgaegMDuRqLOIE8DqvHE4EyKVKjBalRSzMBO5A3iCYgT2GIXLyyXZvH7BYuX0RDDl6hJS4gGJAuAQdJA8z5wlrZOpTqGFOl2GnnYliPcR+uPZZwgINKy6u6EHcGmQpG40me3bFM+6ikqFNbu4kCwpjSC2q0i2k+CO8jHRx887yUhN6aUNB2+GC5kReTJ6iDuDcD/OLLSCiqREXng7sN58SMEuyAqugEXgptc/fzPOO0aQLMBsNJF9zqbfxMY17GmxblW0ko86j8p1WYjaRuL34w8yup1MjSZCwBG5gkci4OBPUXRSWA0tN2MibAwG27YmVqSJjqcGDc7C4nY8HzfCbvwPT03+hhRpEdwoHckgcbnnz4woNRZkLEzEA7e3Exgz4p2DG4vJJv7dvtiuVNbS1N/lYE2ADXPfUdJienaMY3F3YpUcy+RLJ8x06TCyZuNyfmBngdhhdWVqSt1wQYDRO5IXfYRO3cnzgzNMIQNdRNjvzHUPlGA85n1VkmWDTYyeomJJm4+vPcYjDfxIdM2rZz4SoGZ2AB2MsZ0+e0WA2nCfLvSqE1VIUAngwflAHkkd/bDTNwWZALwDDczxECTHbGlSiqoEVCBqB6iukFrCROqLi/8A1jDUkl+WFAKZxKldVVSVBPVvpBtB4CzFx/Me2DAqoemYbq3ECAASu+4m21sC+n5ZQ5ZgF1fwqsTcGbWFoAGCK+ZtKsy3iWUTMTEbf58YbeesRaQFm2BrKoN3lWtO4MMZHus+R2xn6zlHC6QwlXASBZtQFge2qbC23jAlbMkVqZDax27GQSTNrgbe2HucUtBpmWFj0CONMEmAVgd+Zxu31UUIAyeuipR0nqvOoxZrkb8he2/1M9Oo6v8AkO5jmBANhI47i2OEtAa0nWWnc2JEGIMmdth3xTMV6xOoAimygINxAJ48+b+2M22yTXNQANK6mLRBvCwNQaZI+UyfbbBH+lpKiHWF0GNLcgiwj5iRYz29zhBSDqXlpcwBpmeY0iYawXsBecOsjnadKnFca5ggQrFpA0gtssKCd76Qbzi2pKONjQD6h6v8NEpKzM4YaA19Ot9VQ6iT8TVMQ35wDjnpv+qzDjLVXNQGYBKiQQGJJiZhu/jbExMbzikhvQ7y9X4YqEaQgVpUjVqSDwYEhRYGBOPP5z1RVpOlURWfqX4Y0qJVgGI5dtbCeAgk7YmJieGKKSsz9N9JzOeeoxdSEIQs2zMNhESO+o7fkGOf/DlSgsmuGq0RKqFK9KAsIadtIgWkR74mJjl5eaS5XFaTX+hSPUfhP105qkUp01VmLx0gBQYN4jUSCdt+fA2e+JSrM1ZQxU6qNSYRQA061XqYyDaCN++JiYb4oubEjufoDM5UfAKJVcOoZlJJUWUI0f8AHdlE9vYQD6H6FUoj4mdVHqAMlFtWqzKQZ4KwWsRzOJiYT/px6x/6DDa1GlTICamIWQBtEzA1XiZA8GNrYwznrQL/AAivwydlIDKwAZi0g9Lbbj64mJiYcUZ22SCP6SaIKIquQCQWvqkX7QIJAHmbnCH1jNtUprTKxUQ1DVdYUMG0QIG+xkbXGOYmOj/zpOLb+wGX4fyD0qT6CA3zFgORIIM30dJMDfbANeo4emRIDAESdypeGt8sFtvOJiYhZbbKasZvFVRpIcoQSHFj8pgARMSBLd+eNUo0w5WJfYLspJjTPc2IP64mJiIwWV9B4KXqqarrJHw0BdpvrB0tqManOppJm8doGDfT8+mpklnBuUKidQdbkz1EFhuTIBvfExMbPiUlkEi9ejoqKHiCqxHJaSCfcz7RzY45lsr1Gm2ppF5ImFUmGvDfxH7YmJiNIpNnK3p5CNSOxJsW1ASLQdxb9TjH0nKPQYo4mZgzICAXgfs7YmJh23HJbdocZeJGk2YT58XPj88Zvmgx0mVNwIubW32Ij9ccxMczgmQwWnmASXb5VJDQIMmPoRAn7ecdq1KaFarah8ukj3AsJgA2/tiYmNlxqxiPM+oqxLhYELBiTYsd5mSR2Ow22w4XUiDUD0jqgjzseSIP7tiYmNeaCSQeGlBBpPw21TT6SREXvsLxvHjAmaYo4DAmVLAzsFgE2gfL9THnExMZqKUqFJA1bLqzoABdjIFoOkkGT2/p5nBdIsoVTYTIjkLcneRCk2nExMXKKqiGi1Ss5LDUdzF7cgHaZkR9ZjtK3qFX460KYBqAByWjSAQpuuxMQbbGO0iYmLjBNlJYEHq2eI+chnBtAiAQpJkASG1G2+GNLPEU1o06Yd3Ou7MIMAmTImFAUeB95iY26Kh0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data:image/jpeg;base64,/9j/4AAQSkZJRgABAQAAAQABAAD/2wCEAAkGBxQTEhUUExQWFhUXGBobGBgYFx0bGxwgGx0aHRkgHhwdHCggGB0lGxsgITEiJSkrLi4uHCAzODMsNygtLisBCgoKDg0OGxAQGy8kICQsLCwsLCwsLC8sLCwsLCwsLCwsLCwsLCwsLCwsLCwsLCwsLCwsLCwsLCwsLCwsLCwsNP/AABEIAKcBLwMBIgACEQEDEQH/xAAcAAACAwEBAQEAAAAAAAAAAAAEBQACAwEGBwj/xAA6EAACAQIFAwIEBAUFAAIDAQABAhEDIQAEEjFBIlFhBXETMoGRBqGx8EJSwdHxFBUjYuEzkgeCohb/xAAYAQADAQEAAAAAAAAAAAAAAAAAAQIDBP/EACgRAAICAgMAAgEDBQEAAAAAAAABAhEhMQMSQSJRYRNxoSMygbHhBP/aAAwDAQACEQMRAD8A+b0arkqVp6wGkAkxvPccW3/Wz6i4OmojmnWLXQLpVDFog9/AiR9c6lYmywemdWvpB7T9ZwDWaq4qHTAUqV1TPf2O0cbYyU3LBjR9P/Df4vR2FOsFTVbVI0huwG4U7+Pb5fZKwFmgH97Y+HfhvOACoz2qKJHwxLkGxtMADffYHzj334b/ABK1UlVpwqgdBMtA/iRp2/6t9IGNE/GXFnr64DdKxJv9v/YxrSZSOmPbt/bA+Tz4ckC7KBqXZ1nbUh6hP7nGXqlbUFp0yPiMYB5UAjUe+3GKKNfihEaowEXbzAmAO9sB+kq5RZpkG7MWKgFz82xJIGwtf7YvUoB2NMSQOmpUb+WLoo2BMwYAgHvs2AtgGZUaIF9ydzH7sMXKDtjqYthAU0DtjmkdsaY5GAVFAvjF9OJGO4AOacTTjuJgGc04mnHcTABzTiacdxMAHNOJpx3EwAc04mnHcTABzTiacdxMAHNOJpx3EwAc04mnHcTABzTiacdxMAHNOJpx3EwAc04mnHcTABzTiacdJxMAH5or1RSfTTdRK9QIsZkwSLzAj3OLejZsHWLsWmAWO9oQlrSIsT3vgDKUmdi5AVZ3PMEDveJwRXshSn0wAWu2o2BLEbX/AHbE0iAvLZpXbQq6LnpMbbMIEAmQPubY9J+Cawau3xBrqUzNOk0xpg621DZgQsT3Pe3gqNMatTavMG/3O+PS5HNaTqXSWABPcTAENcni0Rv5waFR9byPrSZtrr8Mr8hPS6nw21+23BkEjGnpFVqmqrY1apZQwEBUpkrrg8QJAv1ORsZx899A9U69iogFQBpUMCqrIv0Bmk282x9T/D2WC0lIJIKKEkyQi/LMckksfcD+HDV+lRdh+Wy6ooVdh+/qSb+5xtioxY4ZRVcRDigbgbn8pxfUB/TABbEwNVz9NTDOoO8E4Eq+u0R/ET7DDpi7IaYmFKfiGgd2IkxcH9gYZ0qgYAqQQdiDgpgmnoviYk4mEMmJiTiYAJiYmJgAmJiYmACYmJiYAJiYmJgAmJiYmACYk4qXG03iY5jv7YT/AO8k13pBVOl0WdRkag1yAD/EALd7xgFaHU4mMMurAQ7aj3iPyxP9QoUMxCggG5Ajbv74BmxOOKwIsQfbC8+tZZg01qcCxkgC9ubHG9LMUlVAHQBrJcQfA74VisS/jX118rSU04DMT1EWAAnm0ngHse2PA+sfizNVKVJviWKkSh0zeCW09yAI/vj1X/5CenXpJTV0bS8sA1+0QAYJv1HaPN/A+pZ4VCq/BSUsNIjY2Nje/wCuBziv3MZvJ7H/APH/AOIgPiLXchGuru3RKWYCT5H/ANcM89+O6dxQQvBgMxhT5AHUfsMfNihbSgGhQJjgTvx3vfz9LFSvcxyAP7/lbEPkvQ03Qlr0G1g60N7NNiO28D28YLqekXJ1bDp4086SeE8GN8AtSqUqiBlKi+gxJJNhHdoPbiIwaFrmzMD0zfpsIE2H5EfbES7eMq2D/wCy1DJFSmoBgAkkHtxA+u3jDU+nEaTChQASARB+aLjfZrTcjzYUZYgS7QAbzBEzBC8E83H98NPTqgQOwIYKQEVoBZiekW2XVMjspg2wu7Y02Uyuf0VE0hUKQTJmWN9N/wCFVgEbSSLxj3no/wCKqyogq0xU1HpNMBeTPTMTt25x8qSgPjEaqnxGMMGUEFiZaYkCbtOkwb49XTqLlqUMdU9QsBAvoIA5OwItYntF3Whn1bJ55XXVqHm4tze9sCeoeuU0sDq/mgTA+sdtv748B8csqGmQRUUaIsYG8rvbYjvzjrV4AJMH+U9xvP8Abf2tjaHy2RKbR6D1L8T1NEUxonkXJ7mTHja/2x51s4QApZrA7nvf7k8YyqsXvBUbeR3tMDEpqDFueJxukkjBts0pksfH5dzFvrjprb35nnxbGbOdtvp9/wBcVpNPVf8AfuMJsC7kSCDEbxscF5D11qcFWYDmDYnyDbCzPZqxjeLcf4xVKoBFwoA8Tf3xajayNOj19L8T1XWxURzAk9vH2xUet1pnWfyI7bRH7GPO0i24sPMX2vb9Mdy9QxJvb6faMR1RfZnq6f4rYOqsq3m4HntP0x6ylUBAYbETa+Pl1N7ybmPt2jB+S9Ram0hmERHZr9v7RiXFFRm1s+iziY8ZS/FzKw16YkA8e8X398PaXr9Fk1hwBckNY24A5PjGbTRopJjbExhRziMocOukiZmN+/bFKPqNJvlqKbxvedtt8IoKxJxl/qFidSxMTIidonvOBMv6hSrRoqAweGg2J45FsADCcTCH/wD1OXAczOhwtiDOqYIvtYie4OO+q+uJT+GWqBEaJgy94MQJ07i+C0Kx5OPP+vetUwugVGEkyyW23Grf6jmBN8Lc5+OEIK0aZfgljp/Qz2MyMeKzebZyVBA4ESAO8c8d8Q5paJcvo9blfUkWhWdqi120gaKhOoq3zWIlrkCBAscJa/4nqly1PTR1D5UVZ7AkxMgfaTjzzZc/D06yT/NItHcDf29r41p1VB0gkkAXO/Nz2v8ArjKcm8JiHFf8Q5kiTVcKAQTqjiNhhJVzt1+Zj9/2MYnMBm0gEmJjeZ3t72+uFVbOv8T4arzAW8k+ef8AGIjGcnkh2OfjSRJEXIA3/fjGhrwpNhA7frhWJQFqqgXIHMD3xpSKOCTtAIXm4nn6/lhyhbsl22EZfPam0BrxqAA/qbb94xfNDSsypPMfNb2GIUIHQumwvYTPv2nvgLNuySftJ7+AOR+uEknLA9EHrSgG5BH1nvebY21hxdVIIB3NxxMC33x5+j6TVYsT0mSVkiLm8flt3x6yitNEUXki4H2+m3GNZJLRrR5rNVjUOiiC6QCYHUJJ2sIvA5jvgPOZ6qukAhNNhB6p51SZ3/QeMU9NzugmG33BWYmJjvJGN/WG1QxADx9TNwYPeRcd74uksAXyXqtTpIIOncQfYnaDa31wXU9RVglNZ2Jt8xqsbzNyosg2M6jbVhH6VK1VINrkxyFBYg+LYfek+lK6Qap11CP/AIwCeoDpMm5ngTvgaih6C8vnRaHIJG8adRW7dMnYWE2/LB2Zy7CmVrKWbWtUUokoDINrAFokqenpXcyAsTTkuVruGEdKlaZJnU1z8RgdgOgET1QRgil6k/QWIOqkgZ5tqUvTA1T/ACoDzieuLQtEyfqrNVQ6ApVQgXSJKqLCTGkSC3AnjD+rIBZoYRIERH32t94wjqEVOr5X1QV5OnY6yPlAOqNibQdsH5HUCYae2o/NJO8ESx3EWvthN1lbJas0ytZnfUR0wAJW9xO29iftg2s1/HvhLm6sMX+FUVgwLQpK3AgmD9LRtueXOtyBKqFIknkGJgiZ+pxrHk1gycSLvz7CIv8A+fri0zzHb+otH75xQIxbp/UcTP8AjGSVACZIk7E3+wHMY0bFRlXHyxtE+fN53xVFEhrG5i4+v7AxoKZPIBjzF/MXmP02xVCJA3HFh778+2NVLABlOjAhjAETcztx4gzbHQFsUYhZNzee1vP5YzqVekHTpH5G2/kcYq7AhffYHtiezLOieCZkza1haP8AN8bMsCwZbEwfff3xgHOr9/oMEZLKKxZncLpXg3J4tsL83gDET5FFWwSJkUFVtL9CydwJgeDyf3OKVWsepTE3HYfp/wC4Er+pfEYidKqywRA7AH93wpHqIbVzDQL2O9zPkd8R8pZ/grA6pZkaTA/pMxjvxDtMWJ397R7YWUaupF1HQJMgGLyNzv8ATFkhC7O+oyAONI8TMyfHGMG6YDGtmCaZpkiDJhtge/25wLQpwT8xt1Tz484xd5ckTIkAG4YwNgN+2+NsmWsXU0wQY+sg8XvbCt+j6nEoGDEiWF44ABIm841OYV9KwIUmRHPb3i/jFqlYLCgySd47zt5wM9MKBG077C+5jnyZ++IbGEA6pWYHIH7kn3xhVy9OCJgDYT+dscrGBpQCRfkeOo7/AE8YHznxXpBoE8i0QT39sJNiNTTLDYHsASNpEkg+3nHQyBrwHi3JI5vyMZGs0dAsDuePcDmMCZTNg1XVj7dzsIttHYYKbyMtkssASxaYIHud4HjbFM06q801XWxFz5ER/wBRbjfGteixA0kAzMeCQSNtzG/tjD4i7ok7mYmDvP8A15NsXduxNFc0WKkNpuBAMRJ2BJ2g833xxsowKU+pjpAhIkHbnebxjT4RdwY1gQZMQDz9Yvg+lTKknUoMkaiJNwZ+ngbYqU6FTOnLOshmMDckgkWtIXZv7HbFVyaM2onWAeq8EQN/Im357YyzlVlpFdYqaygWQIG+/cSZ8WxKuZX+EMzMpm0HyLCQIE2g7bYyysoKGeVrFX0SsW06l2EG1ptzImYGO5jMS+iF3MHcGANhxbgxgClm2LAhVOtdJMcm5j+X69/bFsnlCzEsRTAME8A+FHMjYcYO7ireCs0eHo3EMQALiRf2EC2GaAVtMmOmGd4aO0LEz5HiYGJnPS0FJagqqSQdStY7qBp72Ym8HpJxYZekmXV9RapvAPTvBBHFueTjpbGLspTKswgklOiOdRCiO8huMenb1YIvwhpaoo01GHJi6KxnpGxgjUdQ+UDUmUKmXLMJFVwtNdWwQhqjAwYk6U/+2CvSiKlEqKaBkdYmSEDagpEkz1iCDbqXY7tpMdA+ezbVdbBRLCNhMCdIgkwfPjHc3kKpy9Idd3bShO1qdwDe5MewwFQzNR6klWZxvC3twQBb9jHssnklqqtSoCrFW1ISNzsSAJHy+Pzwv7SVgzp5uitlfW7serVAUCDudhG3F9sGVvUJAY01JU2IaTAMWIN5897cx571LILQCBEERqBc6jIFjGwNtiME5D1BY/5F0MLSBaBJna1yY/cZOC3sBplPUGUlGgOzEJLadPJBIMgCAJjcxg7M01UFn6hFwggzvvewj/GE9fIvUVCjBlYypYHVEyPBUA/Xzg4aipjSaiSGUmQRI7cjx7YnF4EaZfMK4VgT1zE7mx/zjUrBUQSW2Efn3NvGBmyjhQ5UHSBBgEEQPMj3k8YOoZkFUZQNWzDUCRwYMxa+NVP84Io7Wo6VBYATeBPGwkCJxnl6QYaoIkgBWkH6g++L5hwY1EQLRx48j3xivUDF9O0fKOd7xPfF9qQ6RK8yVO4N4MxtJnke2NKIhZCyS2/gC0kW74CzeeRGUj+IzH/pO2K/7g7ERZLWXyTvtx74TneEAwopqRyWIZWUQoAWDeLwTJkW2GAKmYS4UHmSsRN/a/k4i5d6YcsQ2o2KncCTzv2iOcVp0BpEA8cX3jsD3xFpZbGLhldZ6ON+v5SIt9P15w1p0Aq9RXVMm253v+eOVa6KFkrtEgCTA5MSYGAqmeUX1EatwoHJEEnxtvyMKU5TwgRvVqiQI5HE3m3fnC/L02Sq5IAG4J4mbgTJ2j74vlKili5LexO0f3g42uSs9QYkgnjnfYQMJfEqgyi7QpIY6ojuZjj+ERfEq1ueBY8+Bt4xCFy4ADMWj5mN44Ajb8+02xal6ioDbyBtF9pkf3xk3ekFmVSoqkOygMbSRfm3/nOAquZaoLfKZnUCIuImROCqVBWJLGTqsDwYv+uCKgAvv77f+8YpUilFi/LFCFOoGDJZYudt997fXG4K3KvLDYTafJA4GOMqw0AAgQew/t74zoemr08xchTY7/Xe874Lj6JqjKXdis6SGsTJBJ7/AL7Y2UFhECRyo39j9/ri3+3uZaeLIB1e0398af6VwOhWLAEiROnkgnzvhWvATQEtALC6mknUwY7+CBIA8dsZVswzsQqxMgy0HiDPAj3wd/plWDVPWRE8iZ89rScZVgFPm8CJG2x7GTgU1YmbZU6Q8gSAADMyP898A5v/AJTCkCLsQDEGT23PbnBmS0ETYhbb7n+Ik+Maj00BoRyRdpg294gkBZgWkn7y5JO2Tf0DChTMKVbSux+UbAyOWEDjBYy4WQRJJMESJvA6uL4rm86BCIetNwbzYESTzuY/vgSjXao7sdLROrTZbdMleTsLEbnAm3nwBjl6hFP/AJBG+lVA2Ek37+PB9sTL1Ud6cGQdXz7AkSYAEi45/OJwJWVR1sRpg3Hv2PN425xbJ5wx8RlkuTERtuDp4JEb+w2xOZYY7fp5jJFX00qhMhjYNEESJJYREdjONs36QrMhosp1WIY2UjdiwsFAEk/9Tvhacs4LDSQ8gCYG9wIPfg4YURFJS7FWrEAEmIpLIckTcM/SAd/hnvjrad3ZVDWnQWoXMaaAp6KVRpDaQSWfTpN6hJYmLaonBWRy2WQFKbsmuaZcxqM3BBuAoaGixJX2ws9LzHxA+okk6mIZp1WGkERcQOZ9hi2XztPVAQKwECVE2iBIIgyTc4hydjv0TNm3qkh3e4HTrMSPmked7ecPvw/UVQYa0aiLKqqIk+8mMIM+01HK3vciIk9oJ57HHfT62lxAm9xE29pv/jFvKEj1XqNamyi4MixgH+E2APeItfgY8x/p64Yt8F4BMm5ELM32IA5x6qplqVNgzsSRNjtJ2tNgBsPGK+qVFekQGa4a5LAGASRIEE8XH/mS5M0kIz9PpuPnYfD0ABQIvAi/EWE3/riuW9TQFiwVWUxEksQBAG5BMzYm8jCDIeo1Phsk/IAQO4JgzfaSD9xzghM18ZgVH/KbMAIUKIuSSZgbAYvo7EexXO6zCsoi7AbgdoIi/OBamZo03WKYkDvG57GzHxve2PNZXOGlUVxeZLDkryzT8png4OzVI1a1N6ItGoMxOkybzPPjGbh1f4BjypmGQBdUyx3mwk2mAYC8d+0442YR1ISwAsNr3mPcxjPUxA+IssFEkkRMdh+uBvR1p/EJBhogKSSJm5EmfpHHGIjyNPYkgH1KZAIEgcXJ8xu0Djxgj0zMBAdzMyxEGBuIAhe9uCMHN6UKskMEeWEqTO1+YAgX/pjRPTnYLKStwQphonvZSCB2xo5qh9XsFyld68GnTqPEhiBtHY7CwFuYGCcyxL6QDpnvaR3AP7jBPqLNRHw000qcEyt+BN7aj7YVZVHZ3qAggkabFQInZZ42MGL4m08g1RtmaMiGELwFMd41EQYPeMLB6apJKpqWwUAnSALEzNiT+mGWZqmOtxBNxMGIjcc84FkfIrn+YjhZ7x+n9sC5GlSEaiiSApfflALAcT9/vhllaK6QoICibSfzPF8A5SnrC6CNIgNJ+mwFttuwwwzZ1KdBKU6dmYz9Yjb33JxE5FIpmFVtxLNNiw+UeYkeSN55wnrVWDBoDsCZ0gfLxtsJvHfB1D1cdRsRMDkEd7/l/XApAVSae7G4mLaovYT9ffDjemIn+4EKZHMap4tJ77GTgrLG+qViST2328HAdb0n4g19cAMIWwBJ8zt+eOeqN8qKLbML3naI84pu8Iq2MammJgm5gjxz++2L1kVEBGmQqyFuTEmWJv8AlhBkPUSDp8E22tf7kfu2C8vXLMWiwi4Jv9ff+o84iUWtgpDhsyYJC9Q0g2t1bxH9sUqeogGLAtvtO1rgb8YX5xnpozC0+xv3gYXUDUqVCCBfSWIM9IMyO/bfthwimhtmmTqs5NZ1IUXW5vccXn3wNmKfVqew1WDAz41ECQOYN7eMN/VqyABSCwETCwBBEcQBfCbMBpJboE303U3tJ2Fh43nFwzmiGM61NQoCHSCBAAkSeRYie/1xt6WisAdi3AEnVtEAb6rRxgei3xRDEIDGkKb6Re68G248+cbUmWjoQadK6r7kkqQCTyQYNuBthT0xBOUyqrUeo2iQQFSwDaRcn7wLd++BM6in5NInkKBBMGLWAmDjDM+pRUVVUhY0hkEEREwSINhwLYSDMtpsYuemdwSYEATaTGIhxN5YUNqNeqLMBpcELqMiVHXzEkMdtyPGNB8OmTUSWYwIBMAAAbATFo33jC+pcoAVUIWbvZom43MD3274YUvS0duiairsskAiWg+TJ57DGkl+R6Aavpwd0ILgl16atolgDGxMASTGwnCj1rOipVLAdAsloGhbIAOOkfcnHsc4NFBuqoWaaaljJlwdXsBTDW7lThfR9DohF1gsJBZiSpFrjaCLbWMk4v8AVUV8i7oH9Py9Mf8Awhnd1trIAE3j+Ue5O9sLq2XEmSpE3jaeRaxg8Yfv6cCmikroCNJqage0E97TYET22wu9foGmqfEJIHywfmPLH3PAvJ9pITUmK7M6HpoZQHJCKGkgS3adE8wD7D7q6lNqVQXIOwaSLGwMjjnBvp2fOo6/4txHiAPPB++DaXwnQUqhBYEkEKSQDvpKnYdiCPGKtxdsBfTJpgAVWs0oIhGIsTc7SIB/TD30+oNDBn1WlryrQZ+wJ43+mKeoegyiqpCqCQCdwI8xubnCd2eiQrnWtwCptHOkna/jg4O0Z6YWXf0mo81EZXBmQGAaSbyJ+v7nADMAdS7gggnYbcc3wdkc4gtvqnULbG8COT9ItjfNZN3YVFCsxgFRsCdlUG0BRE+Diot+iHFPJ0XpoAWJYAtIgFjAkyCd+BI4wMi/6ZWliZNzI7bxJkiZjtHbGWceWSrqIDDqJEgBQARMHUd/y98GNRamo0lHgOCoWIBAiSbCORbt2xk142I7VzQZSGkpE79IESQRBIgA2n9YwHTqltNRSGt8swVPEiwJify74WvXNFyVMgm6nYyOokfXbfDH0rK02LspLgbCwKTMmD3sAO074HxpDocemZxLTqDlZIkjnmTAgyO1zGGB9VAaFBHTAC2UDmLXwrza00UatWvSBI2PAB7XMTjLL1g4VUGlgIItYCJ1armeDbfbGD/Gh20bZr1IVaTUztIgHwZMWnVHVIuMcR0VQkWBkkCNIINx5He/M42y2REyxkKxYFZCgxHIj6X9ziwyKB9TXNjMgiQCFiIJv3HbDtN0hbAM/wClhjcsq7KSQWBYwC2oSeP2MJ6FKs4KUW1U1M6i0b7Ak2LfnA4x6D1pkq1FMliCGgSQYkwvn98Y5lPS9FMq7dTgyFAlRAUSRI23G32xsp0shQLQy5pIprGDMuAwG7Egki4tAwVnfVVekVUdB2OmAeTA/ivAk4BfP01Hy7kjTH8p3MRMwPGN82WqJqVTruBaRaxjgWxm428gJqtZqdRNXykCZE99x9sOV6tC6olpJaCY7DfcffGVP0l2qItedJUtaYmwBBFzebDT798K+bU5hRRUgTDsZEGDMg7GAcXvQa0P85XSNAJMjZvJ9rYEzLMw6TBPmBHJPMCf3OBKYYj4rsqqQLtq3mB4nGGVzWqrEmBMAWmN5kbRxjPp79BYZ/p1USlOCotAMsTa0/W2O0sqwAFMaOT1R723nxEb98avXgfzNBsTO+0zcmL8YUZb1RnUlyNUxcj7Cf74hdmUH1SagKippIsZUn/HTfnfFstllWoGRiNQg7abKTqj+H6eMZZfI9PxKhAbgWsJj/8AZonfaI4xehmAKazq3iCZJk2IMbX58Tim3pE2b5mkkTLPebDe9trneY/vcGo/zCmNJO4HzHiy9p+4H1xm/qBBLMVN4RY6jEzJAtJHGAPi1a9QIkghybG+ldzJ30jnFxg1sTR6ZFApwZSDvGgm3Nh+XYY4aYCXYLuCe4O1/wB7HvjIUiwAJLgkAE/bxOM6OUio5CGIZiS3SAotuP3bjGN/bJyC5r0UsF+HYISWd5AJNy3kjbbg98QenKpL6paABsFjSLiJgk7R2849C2XX4PWSJnSb30hSwHIIB9vzwj9SzWlpFIkgAsZebgg2E6do/wA414+TtgtYQrbKnpCkhRJOq0bgiRa552EScTK5rSw1loAhSp+YDaDwOY/9x31D046xBfS0EQDNwT7MJX8vsNn60yWgtvK2DEm5hRaZnj+mNkk1Qj1WdZ9ZhSadMNT1KQB8QgGpEXkEaAduk3wsbNqRIVguxBa5I997cnDPOGktEZeoz6CrXVSIqA6mmW6pYG0HY48xQ0SF+EUFhdoM7mxHP0xn1U8j2FU8tUadBKKCSWZtc+QBbeeB74Dz1Jwsvp2lXMyfAAkHt4JHjDnN5dlK0xGhQJEhQRbuJ35OBi4B0hQqR8pvqmdyPrE8YIyexHnUr9zJjY7bWw8y1RT8MhSTBClQBGxOoAkbz9LnfG3+1p/BQ6tMgEkEExxt7cY8zqamSJIYSI97HY742jJTuilk9LVrrSgKfiNOokgELYzsTBn+E4BztYVU6nhlvdRB4gEC1xt58YW0fU2VdJAI3vPaO9+PtjuSzWl1Y/Ta0iMChWQqi1fIVA0Cm0xNgfyj7Y9n6IpFAKxILeCImJEzaxH1bA9POVQpan1II0aVC8wABeRed+dt8NcqS66yAsGdJH6z5P0xlLkdZBOxf63lHKHqAMQFA5sQgUb2tfn8sPS6gaqZIUBYZDfU2xJBmwn6ThtVrDpAjUZgyCOq58kyZsMJs5lKdN1q6tOi1oliQSWJnbxE74UX2iNgvqfoeos9OopOpmAMLuSQBFv0GBsgaiuCCQ7KWYMIspI34EDfzhzkfWENMAjqYnV+n09sGOCZFQdM2EHgC5m8AbcYO7WJAgNM1/qYhDpVgSbypExaCDIO+GHqVCmySpdaieSuoGJvuZ8dhtjz2ZpPR6qbtAXUVJ+VRbcC5YCPH54a+nVvirpd1krGgEnTN7zsYH0xEo1laEEfBC04hrCd2Jm5PJ2jjnziKzuWApsvPUrEcXnm0QRBxTNrVp2DKRp6pGqBcyDM9IteDiUc4+kBkB0iCwMiw95HE7gTucT19QMxyoGtWCAWngCRJAaTM9X0Jwz9QQVHLrsAACCLxG9xeRt/7jTMIAo1AMT4Bm8C4uRcAeAMVy7oiBUuImTcm32+0bYbnQVWzy3q1OqjaQJBFikkXvHfvbDT071XTWqUVnSKczJkRG6kXN9j9sE5ptdJfiL0kgRMRJgH+o+mM6GXVGZ1ZiWm5b73A8C57YruqpoNMyz3qTGppVWIgSTsBcCIuTPaMYf6tdbU0B6S2o3MjY+WYkC97eMYZmoabqWbUzE6REgWgE3g9/pgzP8ApobSU+fVdh032abSBJBjFVYtgebzctoUyCF6ACWgXmQOmAe8456ZQBDOV0vOkEzPEfXz2xz1z1EU3Gimmo0wpYTebRxcADgbYI9HzbVCRVMaApAEwZEb/cx+eBxfXAUaZhAEdVkE31AgcEttYe3OB0ph5R0IkSxj+KAJ3uRO+8icGZvPK00wF0lTC2mBEyeJDSP64yyCfEL3JIMkLG8/yneNP2HeMQrjG2FBdOjTZVmppYXbpgA30DtMC5OLj0ohQTUUtMwJ/iUgbD+bje3jBdBqSEBQpKkC6gzO2omBPO3HjG1UBScx/KAIJ3J292B+gHfHLLld4KweTrfhSqQGV1k6m0CdIINhq2NgTPHvh9SyQoU6VtLinDG1yzXJYbS0EE8QMXfUFJsrmPKg8k2mI++kYxGUaq5kaSQJ6emJ2EmNOoSCbx3JxT5ZTVSeBSOfEuq6yDLRB4F23gSJ2ncjHKWYPyI0gj7TYATtJhb/AExbKZU06dVUYNJ0rII0gAGJNr6ST3gYwznp7MtgQvSVXeA15ER0wTf3BAw49b3gkDSpJVj1aSAnUZloDW8mbT+UYdN6itNlpkxUq6SQAdtR0rt/XCX1FDQqK0G7RqvqD3876TGw45GLqqZiF1aaisF1lQbWLE3Bm5EWHSL40lBSp+CQD+JK3/KaWsxEsNR0KSb7cgbzi+UqUGCa3CgJcadosJjabm55wB6pQCVIZ2qFV6iBaxgCd95v45wVQywYovyioskncBC+kCdhcfYY36pQSsfgT/ucVU06nQaUNKrGoCJHiNXM8YC9UypIOYHUrkgxMA35J+U2I9iOME+qrBauIKlVMOWltvYiARfbzwdPwnlMrW+O2YrmjqhVFyCYJYmLkAgQJHvi0vUNIQ5bNy51gHVvJ+t4M2/zhuM5T0htRA2AmADye4MX88YTeqUqaVCtJmqUhBR2TQW86eBM+8Yyp54jYweOe207H2xcoWNo9flKumm5chpaVaxJB4E3O0/4wp9QyVauwcoAt+uy29z83gYWU82XYa2JgWEfuJ74eUKytTIJhQpY9QAAPFh1E7Rv9sZdXB2LQo9E9Po1CwqOQwMKq/xex5wR6h+HnDAUlZkJjuRf8h5Mc49DQ+GydKrFgukCeZEE99o+2OnMVlWoVRiEuWPymRYA2hjO0H8sS+aXa1/IdmXyCtTpKiidAhzEyQvUAYMkHzFu04o+bnSGWpLzIa8AyeprRPERgnIZpWKz/wAaO/UbgQoliAP4oEXsSbkYDzeXZqmqmGAIIl7EkTItAkwZO1lxjVv5CKVK2o6aKmTIm8AmQeN5i9xzjejmF61IBUAKAwtIs5kbW/vzgTN+nVKTkhwQQQGG8CJkntf30+cMstlC1MxBUghRpMmQdTRN/wDPfFNwUdlYoVeqesKgZ0pgNUmZ1AjSCsjgf13tIxz0fN/GALkFiLiNgsD2HfzIwFUzIZQHIJbmQNwYtxvceMGZbIjpahSqCmVC1CCX2uTt0BiAIvjWopUCCKo1TaQCIDba3PTqBmIUzcEcWwH6ZkW+OtRSpWWk7KSd4m5Avg+gGQJbqYyT5YEb7SFF/wBMA58ozQFYEKQGB6Rc8Dje5P8ATEpt4Q3+Bsxk2OowQYnTAbrvbkRjnp9frYkiAB7csRB2uQI84R+m+pBDoZl0gn+GQY6vdiSfyw9oZXkyQSQSpEybuTfwoAF/zmZx6qmCbN3zYkwwmRvaBIO8RJMk7cHAb1k1NufEzcQLC8Egf/1jLOvRMqjHXexBJGkMwuTeCfPb2GpVdVlZRpABDC8jTpPfvv8A2wowtWGxiKYLMQYYCIba3vazc+Mb1T0jUpmDIMW/dz98efzWdK1TZWBN1+sW+l484dNnadSQAABtJGoTYmO35XwOLSG40TLUqasGgXAjp1H6dp7j9MGqFWTyWMA2jv21AWFu/jC5MmGhle67LAi/fuB25xpnqlRZtrXdmXdRG8bkT/7hxv7EkJ8/6W9RtSup65BJM8CIIvtP1w29MyApJpqMo0nVq0xcmd9mvPtgBvTpCQzHrkQYid78WvPnDL1b08lwhaFBvpNjpBJ97wPzwTk3SvAtij1NKYI0mXiVItKwBER9RPntcr0j0zQFrPaoQBpIgiIuVPAMfrhr/tlLo6JMJpKmCCIIAJt9P74vTbS2owSIhiZLDUAZaLfbnbGMue49UALmpUFi2nSdgokg6RsTvKb++2LZjPVBUAUFgQ8KHlQRK6iAPnMiwvbGg9LAqsWRTTaosmbgt1CRcRIAk7EjvALo5c06zlXplXAKgTMk729iQYvftiW4pAZFFYBSrFm0hhrIiJ2jjUSO1sDep5+VhRBW0XvNjuZkkgAkSL7AYGGaf4g/5AqA6dY4DyIIkiCD83YcY2qroDNo1I51kjTqhZgc23sOxHfFQ4vWOryL6K1dYNNTDal+G7W4i89VzNwNuxwx+NUZis9IOrUGIMlPlJF2twLWvgIVxVqwAEBsZE/LG0WkCL9ox2nLOlUCVQNBkrqLKQGG4PXE9x9MayjmyGFvlVqG7KxF5Q7GOBJCmwJMH88cyfpoXUwn/kDMSxCgloMCLwfMDjFlGvqJIJOosIETv0xF+J2kY7lkJZKcQCsgyT0jpInj+3bjPNUmG1Qh9UriRSKw5JkzaWawHfgk/wDuCvV8ofgljo6IALHc9KtE2FwT9Tg31X06iZKhN+q4DXMWnsYPt74A9Xp1alOAWdCFYAjf/sTMA39iI5x0fXUArP5ZDSIaogRiB1Sah/7CDC7gaTvO5x4tqulmFgNreD+ffH0v8RemrWX4i0qaoxNNamuIIRixdhqvIUc36R58t6/+Gly3w1VprAg1DqApqdwNTRD7HTcgG/GK4pePbKX0dzPp61VUKNTaQNRYgLEwBBIJNrHxtGFnpXojVXKOGUCVnTADzZZiJvMdhj2npfpgGXqvMvSiowkkGACzKQRJ5HHvgP0+vZXm6y7w2oguoAXYS57CT+cQ+WdOkK2Jsz6DCA0h8iqKpc6QXJb5ZsV+X7Y2y2W0qFLSSdUhbGO8r0iCZvxhtWqmklL4jaTUV1fcmIYAkEyJlTH/AF7HCrI5KqaZKhqnxRYEQN2AO92YAxHJOBSk18mKy6jqbpjRcsZAIt8wBkxPeBYnbB2XzjAs0xTXSOowdRvMRtpkSdsCplKlL4asdIdCXJktBXVAMQwA8kfYYf1qK6aS6iXUG5UKGBiRpLdTFmYAnfeCAIjkkryMypIgVy8CkpRUG5bp6mJggkyRBjebRIrXphWprTTQNXSxZizAhi+o6jN1MAzx9WVTKUhoeoRRDLKJMs2lSpAWCTuRvebeVWepVHqp8RkpgjXoZpkLrj5V/lYz7nGTy/pCug8BVhQQSVFmiRJEb2YG1j+UYX+ues6jqGpKdJYRVeSWNl8AzEtE7xGCK3pL00OmoKpcq7DYrN9KnUZLaoP6XBxjm8madP4gDRZlGnm8mTzMfcn3yh1jLdiAKPoIrQa5IaR8sEMG0mRHvpgDcWtj0WQpmmtT4V3RCNM9JWSokXDieCDH1wodg2XerrvTYIUgybSzLe9w07XjChs/VVDEuhJOoKVYhSpuASYBixIj640cOTke/wDBSHnrmbpU9EFSrHQGJnSxHIHyqBuRO3uMIMx+H2qFtLdQMMCOxJ1RwCukgecM8gaOZQh9RktYQSsiAZMcsW7C24w5p1FD0+qCSZBIMlQYJ6RpkKefGJ/UfCqWw0KMn+D6Zpq2t73XYnYEWiB+eDa/plRRchaYlmctNhfsJJ2+lsb5+qlEgaegMDuRqLOIE8DqvHE4EyKVKjBalRSzMBO5A3iCYgT2GIXLyyXZvH7BYuX0RDDl6hJS4gGJAuAQdJA8z5wlrZOpTqGFOl2GnnYliPcR+uPZZwgINKy6u6EHcGmQpG40me3bFM+6ikqFNbu4kCwpjSC2q0i2k+CO8jHRx887yUhN6aUNB2+GC5kReTJ6iDuDcD/OLLSCiqREXng7sN58SMEuyAqugEXgptc/fzPOO0aQLMBsNJF9zqbfxMY17GmxblW0ko86j8p1WYjaRuL34w8yup1MjSZCwBG5gkci4OBPUXRSWA0tN2MibAwG27YmVqSJjqcGDc7C4nY8HzfCbvwPT03+hhRpEdwoHckgcbnnz4woNRZkLEzEA7e3Exgz4p2DG4vJJv7dvtiuVNbS1N/lYE2ADXPfUdJienaMY3F3YpUcy+RLJ8x06TCyZuNyfmBngdhhdWVqSt1wQYDRO5IXfYRO3cnzgzNMIQNdRNjvzHUPlGA85n1VkmWDTYyeomJJm4+vPcYjDfxIdM2rZz4SoGZ2AB2MsZ0+e0WA2nCfLvSqE1VIUAngwflAHkkd/bDTNwWZALwDDczxECTHbGlSiqoEVCBqB6iukFrCROqLi/8A1jDUkl+WFAKZxKldVVSVBPVvpBtB4CzFx/Me2DAqoemYbq3ECAASu+4m21sC+n5ZQ5ZgF1fwqsTcGbWFoAGCK+ZtKsy3iWUTMTEbf58YbeesRaQFm2BrKoN3lWtO4MMZHus+R2xn6zlHC6QwlXASBZtQFge2qbC23jAlbMkVqZDax27GQSTNrgbe2HucUtBpmWFj0CONMEmAVgd+Zxu31UUIAyeuipR0nqvOoxZrkb8he2/1M9Oo6v8AkO5jmBANhI47i2OEtAa0nWWnc2JEGIMmdth3xTMV6xOoAimygINxAJ48+b+2M22yTXNQANK6mLRBvCwNQaZI+UyfbbBH+lpKiHWF0GNLcgiwj5iRYz29zhBSDqXlpcwBpmeY0iYawXsBecOsjnadKnFca5ggQrFpA0gtssKCd76Qbzi2pKONjQD6h6v8NEpKzM4YaA19Ot9VQ6iT8TVMQ35wDjnpv+qzDjLVXNQGYBKiQQGJJiZhu/jbExMbzikhvQ7y9X4YqEaQgVpUjVqSDwYEhRYGBOPP5z1RVpOlURWfqX4Y0qJVgGI5dtbCeAgk7YmJieGKKSsz9N9JzOeeoxdSEIQs2zMNhESO+o7fkGOf/DlSgsmuGq0RKqFK9KAsIadtIgWkR74mJjl5eaS5XFaTX+hSPUfhP105qkUp01VmLx0gBQYN4jUSCdt+fA2e+JSrM1ZQxU6qNSYRQA061XqYyDaCN++JiYb4oubEjufoDM5UfAKJVcOoZlJJUWUI0f8AHdlE9vYQD6H6FUoj4mdVHqAMlFtWqzKQZ4KwWsRzOJiYT/px6x/6DDa1GlTICamIWQBtEzA1XiZA8GNrYwznrQL/AAivwydlIDKwAZi0g9Lbbj64mJiYcUZ22SCP6SaIKIquQCQWvqkX7QIJAHmbnCH1jNtUprTKxUQ1DVdYUMG0QIG+xkbXGOYmOj/zpOLb+wGX4fyD0qT6CA3zFgORIIM30dJMDfbANeo4emRIDAESdypeGt8sFtvOJiYhZbbKasZvFVRpIcoQSHFj8pgARMSBLd+eNUo0w5WJfYLspJjTPc2IP64mJiIwWV9B4KXqqarrJHw0BdpvrB0tqManOppJm8doGDfT8+mpklnBuUKidQdbkz1EFhuTIBvfExMbPiUlkEi9ejoqKHiCqxHJaSCfcz7RzY45lsr1Gm2ppF5ImFUmGvDfxH7YmJiNIpNnK3p5CNSOxJsW1ASLQdxb9TjH0nKPQYo4mZgzICAXgfs7YmJh23HJbdocZeJGk2YT58XPj88Zvmgx0mVNwIubW32Ij9ccxMczgmQwWnmASXb5VJDQIMmPoRAn7ecdq1KaFarah8ukj3AsJgA2/tiYmNlxqxiPM+oqxLhYELBiTYsd5mSR2Ow22w4XUiDUD0jqgjzseSIP7tiYmNeaCSQeGlBBpPw21TT6SREXvsLxvHjAmaYo4DAmVLAzsFgE2gfL9THnExMZqKUqFJA1bLqzoABdjIFoOkkGT2/p5nBdIsoVTYTIjkLcneRCk2nExMXKKqiGi1Ss5LDUdzF7cgHaZkR9ZjtK3qFX460KYBqAByWjSAQpuuxMQbbGO0iYmLjBNlJYEHq2eI+chnBtAiAQpJkASG1G2+GNLPEU1o06Yd3Ou7MIMAmTImFAUeB95iY26Kh0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8" name="Picture 10" descr="https://encrypted-tbn0.gstatic.com/images?q=tbn:ANd9GcTxXq34QHny7gWZJs6aSSanv3BVD-mIghAoMGfVucUp1N7N_i3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3143248"/>
            <a:ext cx="3286148" cy="2428892"/>
          </a:xfrm>
          <a:prstGeom prst="rect">
            <a:avLst/>
          </a:prstGeom>
          <a:noFill/>
        </p:spPr>
      </p:pic>
      <p:pic>
        <p:nvPicPr>
          <p:cNvPr id="22540" name="Picture 12" descr="https://encrypted-tbn3.gstatic.com/images?q=tbn:ANd9GcQmEfdj4I6DYuJIxCPB3I_OYEaRTDy0-KV2fzkqSq0SE2TZ3QMv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85776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52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8F8F8"/>
                </a:solidFill>
              </a:rPr>
              <a:t>Висновок: </a:t>
            </a:r>
          </a:p>
          <a:p>
            <a:endParaRPr lang="uk-UA" sz="2400" dirty="0" smtClean="0">
              <a:solidFill>
                <a:srgbClr val="F8F8F8"/>
              </a:solidFill>
            </a:endParaRPr>
          </a:p>
          <a:p>
            <a:r>
              <a:rPr lang="uk-UA" dirty="0" smtClean="0">
                <a:solidFill>
                  <a:srgbClr val="F8F8F8"/>
                </a:solidFill>
              </a:rPr>
              <a:t>     Африка – другий за площею і населенням материк у світі, після Євразії.</a:t>
            </a:r>
            <a:r>
              <a:rPr lang="ru-RU" dirty="0" smtClean="0">
                <a:solidFill>
                  <a:srgbClr val="F8F8F8"/>
                </a:solidFill>
              </a:rPr>
              <a:t> </a:t>
            </a:r>
          </a:p>
          <a:p>
            <a:r>
              <a:rPr lang="ru-RU" dirty="0" smtClean="0">
                <a:solidFill>
                  <a:srgbClr val="F8F8F8"/>
                </a:solidFill>
              </a:rPr>
              <a:t>     Африка - </a:t>
            </a:r>
            <a:r>
              <a:rPr lang="ru-RU" dirty="0" err="1" smtClean="0">
                <a:solidFill>
                  <a:srgbClr val="F8F8F8"/>
                </a:solidFill>
              </a:rPr>
              <a:t>найменш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індустріальний</a:t>
            </a:r>
            <a:r>
              <a:rPr lang="ru-RU" dirty="0" smtClean="0">
                <a:solidFill>
                  <a:srgbClr val="F8F8F8"/>
                </a:solidFill>
              </a:rPr>
              <a:t> район </a:t>
            </a:r>
            <a:r>
              <a:rPr lang="ru-RU" dirty="0" err="1" smtClean="0">
                <a:solidFill>
                  <a:srgbClr val="F8F8F8"/>
                </a:solidFill>
              </a:rPr>
              <a:t>світу</a:t>
            </a:r>
            <a:r>
              <a:rPr lang="ru-RU" dirty="0" smtClean="0">
                <a:solidFill>
                  <a:srgbClr val="F8F8F8"/>
                </a:solidFill>
              </a:rPr>
              <a:t>. </a:t>
            </a:r>
            <a:r>
              <a:rPr lang="ru-RU" dirty="0" err="1" smtClean="0">
                <a:solidFill>
                  <a:srgbClr val="F8F8F8"/>
                </a:solidFill>
              </a:rPr>
              <a:t>Частка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її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промислового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виробництва</a:t>
            </a:r>
            <a:r>
              <a:rPr lang="ru-RU" dirty="0" smtClean="0">
                <a:solidFill>
                  <a:srgbClr val="F8F8F8"/>
                </a:solidFill>
              </a:rPr>
              <a:t> у </a:t>
            </a:r>
            <a:r>
              <a:rPr lang="ru-RU" dirty="0" err="1" smtClean="0">
                <a:solidFill>
                  <a:srgbClr val="F8F8F8"/>
                </a:solidFill>
              </a:rPr>
              <a:t>світі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складає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лише</a:t>
            </a:r>
            <a:r>
              <a:rPr lang="ru-RU" dirty="0" smtClean="0">
                <a:solidFill>
                  <a:srgbClr val="F8F8F8"/>
                </a:solidFill>
              </a:rPr>
              <a:t> 2%. </a:t>
            </a:r>
            <a:r>
              <a:rPr lang="ru-RU" dirty="0" err="1" smtClean="0">
                <a:solidFill>
                  <a:srgbClr val="F8F8F8"/>
                </a:solidFill>
              </a:rPr>
              <a:t>Найбільш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розвинутими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галузями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промисловості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є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гірничовидобувна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металургія</a:t>
            </a:r>
            <a:r>
              <a:rPr lang="ru-RU" dirty="0" smtClean="0">
                <a:solidFill>
                  <a:srgbClr val="F8F8F8"/>
                </a:solidFill>
              </a:rPr>
              <a:t>. </a:t>
            </a:r>
            <a:r>
              <a:rPr lang="ru-RU" dirty="0" err="1" smtClean="0">
                <a:solidFill>
                  <a:srgbClr val="F8F8F8"/>
                </a:solidFill>
              </a:rPr>
              <a:t>Виділяється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виробництво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міді</a:t>
            </a:r>
            <a:r>
              <a:rPr lang="ru-RU" dirty="0" smtClean="0">
                <a:solidFill>
                  <a:srgbClr val="F8F8F8"/>
                </a:solidFill>
              </a:rPr>
              <a:t>, цинку, </a:t>
            </a:r>
            <a:r>
              <a:rPr lang="ru-RU" dirty="0" err="1" smtClean="0">
                <a:solidFill>
                  <a:srgbClr val="F8F8F8"/>
                </a:solidFill>
              </a:rPr>
              <a:t>свинцю</a:t>
            </a:r>
            <a:r>
              <a:rPr lang="ru-RU" dirty="0" smtClean="0">
                <a:solidFill>
                  <a:srgbClr val="F8F8F8"/>
                </a:solidFill>
              </a:rPr>
              <a:t>, кобальту, золота, </a:t>
            </a:r>
            <a:r>
              <a:rPr lang="ru-RU" dirty="0" err="1" smtClean="0">
                <a:solidFill>
                  <a:srgbClr val="F8F8F8"/>
                </a:solidFill>
              </a:rPr>
              <a:t>срібла</a:t>
            </a:r>
            <a:r>
              <a:rPr lang="ru-RU" dirty="0" smtClean="0">
                <a:solidFill>
                  <a:srgbClr val="F8F8F8"/>
                </a:solidFill>
              </a:rPr>
              <a:t>, урану. </a:t>
            </a:r>
            <a:r>
              <a:rPr lang="ru-RU" dirty="0" err="1" smtClean="0">
                <a:solidFill>
                  <a:srgbClr val="F8F8F8"/>
                </a:solidFill>
              </a:rPr>
              <a:t>Нафтовидобувна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промисловість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розвинута</a:t>
            </a:r>
            <a:r>
              <a:rPr lang="ru-RU" dirty="0" smtClean="0">
                <a:solidFill>
                  <a:srgbClr val="F8F8F8"/>
                </a:solidFill>
              </a:rPr>
              <a:t> в </a:t>
            </a:r>
            <a:r>
              <a:rPr lang="ru-RU" dirty="0" err="1" smtClean="0">
                <a:solidFill>
                  <a:srgbClr val="F8F8F8"/>
                </a:solidFill>
              </a:rPr>
              <a:t>Алжирі</a:t>
            </a:r>
            <a:r>
              <a:rPr lang="ru-RU" dirty="0" smtClean="0">
                <a:solidFill>
                  <a:srgbClr val="F8F8F8"/>
                </a:solidFill>
              </a:rPr>
              <a:t>, </a:t>
            </a:r>
            <a:r>
              <a:rPr lang="ru-RU" dirty="0" err="1" smtClean="0">
                <a:solidFill>
                  <a:srgbClr val="F8F8F8"/>
                </a:solidFill>
              </a:rPr>
              <a:t>Лівії</a:t>
            </a:r>
            <a:r>
              <a:rPr lang="ru-RU" dirty="0" smtClean="0">
                <a:solidFill>
                  <a:srgbClr val="F8F8F8"/>
                </a:solidFill>
              </a:rPr>
              <a:t>, </a:t>
            </a:r>
            <a:r>
              <a:rPr lang="ru-RU" dirty="0" err="1" smtClean="0">
                <a:solidFill>
                  <a:srgbClr val="F8F8F8"/>
                </a:solidFill>
              </a:rPr>
              <a:t>Нігерії</a:t>
            </a:r>
            <a:r>
              <a:rPr lang="ru-RU" dirty="0" smtClean="0">
                <a:solidFill>
                  <a:srgbClr val="F8F8F8"/>
                </a:solidFill>
              </a:rPr>
              <a:t>, </a:t>
            </a:r>
            <a:r>
              <a:rPr lang="ru-RU" dirty="0" err="1" smtClean="0">
                <a:solidFill>
                  <a:srgbClr val="F8F8F8"/>
                </a:solidFill>
              </a:rPr>
              <a:t>Єгипті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країнах</a:t>
            </a:r>
            <a:r>
              <a:rPr lang="ru-RU" dirty="0" smtClean="0">
                <a:solidFill>
                  <a:srgbClr val="F8F8F8"/>
                </a:solidFill>
              </a:rPr>
              <a:t> шельфу </a:t>
            </a:r>
            <a:r>
              <a:rPr lang="ru-RU" dirty="0" err="1" smtClean="0">
                <a:solidFill>
                  <a:srgbClr val="F8F8F8"/>
                </a:solidFill>
              </a:rPr>
              <a:t>Західної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Центральної</a:t>
            </a:r>
            <a:r>
              <a:rPr lang="ru-RU" dirty="0" smtClean="0">
                <a:solidFill>
                  <a:srgbClr val="F8F8F8"/>
                </a:solidFill>
              </a:rPr>
              <a:t> Африки.</a:t>
            </a:r>
          </a:p>
          <a:p>
            <a:r>
              <a:rPr lang="ru-RU" dirty="0" smtClean="0">
                <a:solidFill>
                  <a:srgbClr val="F8F8F8"/>
                </a:solidFill>
              </a:rPr>
              <a:t>     </a:t>
            </a:r>
            <a:r>
              <a:rPr lang="ru-RU" dirty="0" err="1" smtClean="0">
                <a:solidFill>
                  <a:srgbClr val="F8F8F8"/>
                </a:solidFill>
              </a:rPr>
              <a:t>Енергетика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розвинута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слабко</a:t>
            </a:r>
            <a:r>
              <a:rPr lang="ru-RU" dirty="0" smtClean="0">
                <a:solidFill>
                  <a:srgbClr val="F8F8F8"/>
                </a:solidFill>
              </a:rPr>
              <a:t>. На </a:t>
            </a:r>
            <a:r>
              <a:rPr lang="ru-RU" dirty="0" err="1" smtClean="0">
                <a:solidFill>
                  <a:srgbClr val="F8F8F8"/>
                </a:solidFill>
              </a:rPr>
              <a:t>найбільших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ріках</a:t>
            </a:r>
            <a:r>
              <a:rPr lang="ru-RU" dirty="0" smtClean="0">
                <a:solidFill>
                  <a:srgbClr val="F8F8F8"/>
                </a:solidFill>
              </a:rPr>
              <a:t> (</a:t>
            </a:r>
            <a:r>
              <a:rPr lang="ru-RU" dirty="0" err="1" smtClean="0">
                <a:solidFill>
                  <a:srgbClr val="F8F8F8"/>
                </a:solidFill>
              </a:rPr>
              <a:t>Нігер</a:t>
            </a:r>
            <a:r>
              <a:rPr lang="ru-RU" dirty="0" smtClean="0">
                <a:solidFill>
                  <a:srgbClr val="F8F8F8"/>
                </a:solidFill>
              </a:rPr>
              <a:t>, </a:t>
            </a:r>
            <a:r>
              <a:rPr lang="ru-RU" dirty="0" err="1" smtClean="0">
                <a:solidFill>
                  <a:srgbClr val="F8F8F8"/>
                </a:solidFill>
              </a:rPr>
              <a:t>Замбезі</a:t>
            </a:r>
            <a:r>
              <a:rPr lang="ru-RU" dirty="0" smtClean="0">
                <a:solidFill>
                  <a:srgbClr val="F8F8F8"/>
                </a:solidFill>
              </a:rPr>
              <a:t>, </a:t>
            </a:r>
            <a:r>
              <a:rPr lang="ru-RU" dirty="0" err="1" smtClean="0">
                <a:solidFill>
                  <a:srgbClr val="F8F8F8"/>
                </a:solidFill>
              </a:rPr>
              <a:t>Ніл</a:t>
            </a:r>
            <a:r>
              <a:rPr lang="ru-RU" dirty="0" smtClean="0">
                <a:solidFill>
                  <a:srgbClr val="F8F8F8"/>
                </a:solidFill>
              </a:rPr>
              <a:t>) </a:t>
            </a:r>
            <a:r>
              <a:rPr lang="ru-RU" dirty="0" err="1" smtClean="0">
                <a:solidFill>
                  <a:srgbClr val="F8F8F8"/>
                </a:solidFill>
              </a:rPr>
              <a:t>побудовані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великі</a:t>
            </a:r>
            <a:r>
              <a:rPr lang="ru-RU" dirty="0" smtClean="0">
                <a:solidFill>
                  <a:srgbClr val="F8F8F8"/>
                </a:solidFill>
              </a:rPr>
              <a:t> ГЕС. Але </a:t>
            </a:r>
            <a:r>
              <a:rPr lang="ru-RU" dirty="0" err="1" smtClean="0">
                <a:solidFill>
                  <a:srgbClr val="F8F8F8"/>
                </a:solidFill>
              </a:rPr>
              <a:t>гідроресурси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використовуються</a:t>
            </a:r>
            <a:r>
              <a:rPr lang="ru-RU" dirty="0" smtClean="0">
                <a:solidFill>
                  <a:srgbClr val="F8F8F8"/>
                </a:solidFill>
              </a:rPr>
              <a:t> не </a:t>
            </a:r>
            <a:r>
              <a:rPr lang="ru-RU" dirty="0" err="1" smtClean="0">
                <a:solidFill>
                  <a:srgbClr val="F8F8F8"/>
                </a:solidFill>
              </a:rPr>
              <a:t>цілком</a:t>
            </a:r>
            <a:r>
              <a:rPr lang="ru-RU" dirty="0" smtClean="0">
                <a:solidFill>
                  <a:srgbClr val="F8F8F8"/>
                </a:solidFill>
              </a:rPr>
              <a:t>. </a:t>
            </a:r>
          </a:p>
          <a:p>
            <a:r>
              <a:rPr lang="ru-RU" dirty="0" smtClean="0">
                <a:solidFill>
                  <a:srgbClr val="F8F8F8"/>
                </a:solidFill>
              </a:rPr>
              <a:t>     </a:t>
            </a:r>
            <a:r>
              <a:rPr lang="ru-RU" dirty="0" err="1" smtClean="0">
                <a:solidFill>
                  <a:srgbClr val="F8F8F8"/>
                </a:solidFill>
              </a:rPr>
              <a:t>Обробна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промисловість</a:t>
            </a:r>
            <a:r>
              <a:rPr lang="ru-RU" dirty="0" smtClean="0">
                <a:solidFill>
                  <a:srgbClr val="F8F8F8"/>
                </a:solidFill>
              </a:rPr>
              <a:t> на </a:t>
            </a:r>
            <a:r>
              <a:rPr lang="ru-RU" dirty="0" err="1" smtClean="0">
                <a:solidFill>
                  <a:srgbClr val="F8F8F8"/>
                </a:solidFill>
              </a:rPr>
              <a:t>континенті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розміщена</a:t>
            </a:r>
            <a:r>
              <a:rPr lang="ru-RU" dirty="0" smtClean="0">
                <a:solidFill>
                  <a:srgbClr val="F8F8F8"/>
                </a:solidFill>
              </a:rPr>
              <a:t> в </a:t>
            </a:r>
            <a:r>
              <a:rPr lang="ru-RU" dirty="0" err="1" smtClean="0">
                <a:solidFill>
                  <a:srgbClr val="F8F8F8"/>
                </a:solidFill>
              </a:rPr>
              <a:t>декількох</a:t>
            </a:r>
            <a:r>
              <a:rPr lang="ru-RU" dirty="0" smtClean="0">
                <a:solidFill>
                  <a:srgbClr val="F8F8F8"/>
                </a:solidFill>
              </a:rPr>
              <a:t> районах. </a:t>
            </a:r>
            <a:r>
              <a:rPr lang="ru-RU" dirty="0" err="1" smtClean="0">
                <a:solidFill>
                  <a:srgbClr val="F8F8F8"/>
                </a:solidFill>
              </a:rPr>
              <a:t>Найбільші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виробники</a:t>
            </a:r>
            <a:r>
              <a:rPr lang="ru-RU" dirty="0" smtClean="0">
                <a:solidFill>
                  <a:srgbClr val="F8F8F8"/>
                </a:solidFill>
              </a:rPr>
              <a:t> - ПАР, </a:t>
            </a:r>
            <a:r>
              <a:rPr lang="ru-RU" dirty="0" err="1" smtClean="0">
                <a:solidFill>
                  <a:srgbClr val="F8F8F8"/>
                </a:solidFill>
              </a:rPr>
              <a:t>Єгипет</a:t>
            </a:r>
            <a:r>
              <a:rPr lang="ru-RU" dirty="0" smtClean="0">
                <a:solidFill>
                  <a:srgbClr val="F8F8F8"/>
                </a:solidFill>
              </a:rPr>
              <a:t>, Алжир, </a:t>
            </a:r>
            <a:r>
              <a:rPr lang="ru-RU" dirty="0" err="1" smtClean="0">
                <a:solidFill>
                  <a:srgbClr val="F8F8F8"/>
                </a:solidFill>
              </a:rPr>
              <a:t>Нігерія</a:t>
            </a:r>
            <a:r>
              <a:rPr lang="ru-RU" dirty="0" smtClean="0">
                <a:solidFill>
                  <a:srgbClr val="F8F8F8"/>
                </a:solidFill>
              </a:rPr>
              <a:t>, Марокко, </a:t>
            </a:r>
            <a:r>
              <a:rPr lang="ru-RU" dirty="0" err="1" smtClean="0">
                <a:solidFill>
                  <a:srgbClr val="F8F8F8"/>
                </a:solidFill>
              </a:rPr>
              <a:t>Туніс</a:t>
            </a:r>
            <a:r>
              <a:rPr lang="ru-RU" dirty="0" smtClean="0">
                <a:solidFill>
                  <a:srgbClr val="F8F8F8"/>
                </a:solidFill>
              </a:rPr>
              <a:t>.  </a:t>
            </a:r>
          </a:p>
          <a:p>
            <a:r>
              <a:rPr lang="ru-RU" dirty="0" smtClean="0">
                <a:solidFill>
                  <a:srgbClr val="F8F8F8"/>
                </a:solidFill>
              </a:rPr>
              <a:t>      У </a:t>
            </a:r>
            <a:r>
              <a:rPr lang="ru-RU" dirty="0" err="1" smtClean="0">
                <a:solidFill>
                  <a:srgbClr val="F8F8F8"/>
                </a:solidFill>
              </a:rPr>
              <a:t>сільському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господарстві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зайнято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близько</a:t>
            </a:r>
            <a:r>
              <a:rPr lang="ru-RU" dirty="0" smtClean="0">
                <a:solidFill>
                  <a:srgbClr val="F8F8F8"/>
                </a:solidFill>
              </a:rPr>
              <a:t> 60% </a:t>
            </a:r>
            <a:r>
              <a:rPr lang="ru-RU" dirty="0" err="1" smtClean="0">
                <a:solidFill>
                  <a:srgbClr val="F8F8F8"/>
                </a:solidFill>
              </a:rPr>
              <a:t>економічно</a:t>
            </a:r>
            <a:r>
              <a:rPr lang="ru-RU" dirty="0" smtClean="0">
                <a:solidFill>
                  <a:srgbClr val="F8F8F8"/>
                </a:solidFill>
              </a:rPr>
              <a:t> активного </a:t>
            </a:r>
            <a:r>
              <a:rPr lang="ru-RU" dirty="0" err="1" smtClean="0">
                <a:solidFill>
                  <a:srgbClr val="F8F8F8"/>
                </a:solidFill>
              </a:rPr>
              <a:t>населення</a:t>
            </a:r>
            <a:r>
              <a:rPr lang="ru-RU" dirty="0" smtClean="0">
                <a:solidFill>
                  <a:srgbClr val="F8F8F8"/>
                </a:solidFill>
              </a:rPr>
              <a:t>. Але </a:t>
            </a:r>
            <a:r>
              <a:rPr lang="ru-RU" dirty="0" err="1" smtClean="0">
                <a:solidFill>
                  <a:srgbClr val="F8F8F8"/>
                </a:solidFill>
              </a:rPr>
              <a:t>тільки</a:t>
            </a:r>
            <a:r>
              <a:rPr lang="ru-RU" dirty="0" smtClean="0">
                <a:solidFill>
                  <a:srgbClr val="F8F8F8"/>
                </a:solidFill>
              </a:rPr>
              <a:t> 1/3 </a:t>
            </a:r>
            <a:r>
              <a:rPr lang="ru-RU" dirty="0" err="1" smtClean="0">
                <a:solidFill>
                  <a:srgbClr val="F8F8F8"/>
                </a:solidFill>
              </a:rPr>
              <a:t>площі</a:t>
            </a:r>
            <a:r>
              <a:rPr lang="ru-RU" dirty="0" smtClean="0">
                <a:solidFill>
                  <a:srgbClr val="F8F8F8"/>
                </a:solidFill>
              </a:rPr>
              <a:t> материка </a:t>
            </a:r>
            <a:r>
              <a:rPr lang="ru-RU" dirty="0" err="1" smtClean="0">
                <a:solidFill>
                  <a:srgbClr val="F8F8F8"/>
                </a:solidFill>
              </a:rPr>
              <a:t>використовується</a:t>
            </a:r>
            <a:r>
              <a:rPr lang="ru-RU" dirty="0" smtClean="0">
                <a:solidFill>
                  <a:srgbClr val="F8F8F8"/>
                </a:solidFill>
              </a:rPr>
              <a:t> у </a:t>
            </a:r>
            <a:r>
              <a:rPr lang="ru-RU" dirty="0" err="1" smtClean="0">
                <a:solidFill>
                  <a:srgbClr val="F8F8F8"/>
                </a:solidFill>
              </a:rPr>
              <a:t>сільському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господарстві</a:t>
            </a:r>
            <a:r>
              <a:rPr lang="ru-RU" dirty="0" smtClean="0">
                <a:solidFill>
                  <a:srgbClr val="F8F8F8"/>
                </a:solidFill>
              </a:rPr>
              <a:t>.</a:t>
            </a:r>
          </a:p>
          <a:p>
            <a:r>
              <a:rPr lang="ru-RU" dirty="0" smtClean="0">
                <a:solidFill>
                  <a:srgbClr val="F8F8F8"/>
                </a:solidFill>
              </a:rPr>
              <a:t>      </a:t>
            </a:r>
            <a:r>
              <a:rPr lang="ru-RU" dirty="0" err="1" smtClean="0">
                <a:solidFill>
                  <a:srgbClr val="F8F8F8"/>
                </a:solidFill>
              </a:rPr>
              <a:t>Провідну</a:t>
            </a:r>
            <a:r>
              <a:rPr lang="ru-RU" dirty="0" smtClean="0">
                <a:solidFill>
                  <a:srgbClr val="F8F8F8"/>
                </a:solidFill>
              </a:rPr>
              <a:t> роль у </a:t>
            </a:r>
            <a:r>
              <a:rPr lang="ru-RU" dirty="0" err="1" smtClean="0">
                <a:solidFill>
                  <a:srgbClr val="F8F8F8"/>
                </a:solidFill>
              </a:rPr>
              <a:t>рослинництві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відіграють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зернові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культури</a:t>
            </a:r>
            <a:r>
              <a:rPr lang="ru-RU" dirty="0" smtClean="0">
                <a:solidFill>
                  <a:srgbClr val="F8F8F8"/>
                </a:solidFill>
              </a:rPr>
              <a:t> - просо, сорго, </a:t>
            </a:r>
            <a:r>
              <a:rPr lang="ru-RU" dirty="0" err="1" smtClean="0">
                <a:solidFill>
                  <a:srgbClr val="F8F8F8"/>
                </a:solidFill>
              </a:rPr>
              <a:t>кукурудза</a:t>
            </a:r>
            <a:r>
              <a:rPr lang="ru-RU" dirty="0" smtClean="0">
                <a:solidFill>
                  <a:srgbClr val="F8F8F8"/>
                </a:solidFill>
              </a:rPr>
              <a:t>, рис, </a:t>
            </a:r>
            <a:r>
              <a:rPr lang="ru-RU" dirty="0" err="1" smtClean="0">
                <a:solidFill>
                  <a:srgbClr val="F8F8F8"/>
                </a:solidFill>
              </a:rPr>
              <a:t>пшениця</a:t>
            </a:r>
            <a:r>
              <a:rPr lang="ru-RU" dirty="0" smtClean="0">
                <a:solidFill>
                  <a:srgbClr val="F8F8F8"/>
                </a:solidFill>
              </a:rPr>
              <a:t>, </a:t>
            </a:r>
            <a:r>
              <a:rPr lang="ru-RU" dirty="0" err="1" smtClean="0">
                <a:solidFill>
                  <a:srgbClr val="F8F8F8"/>
                </a:solidFill>
              </a:rPr>
              <a:t>ячмінь</a:t>
            </a:r>
            <a:r>
              <a:rPr lang="ru-RU" dirty="0" smtClean="0">
                <a:solidFill>
                  <a:srgbClr val="F8F8F8"/>
                </a:solidFill>
              </a:rPr>
              <a:t>; </a:t>
            </a:r>
            <a:r>
              <a:rPr lang="ru-RU" dirty="0" err="1" smtClean="0">
                <a:solidFill>
                  <a:srgbClr val="F8F8F8"/>
                </a:solidFill>
              </a:rPr>
              <a:t>з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коренеплодів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виділяються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таро</a:t>
            </a:r>
            <a:r>
              <a:rPr lang="ru-RU" dirty="0" smtClean="0">
                <a:solidFill>
                  <a:srgbClr val="F8F8F8"/>
                </a:solidFill>
              </a:rPr>
              <a:t>, ямс, батат, </a:t>
            </a:r>
            <a:r>
              <a:rPr lang="ru-RU" dirty="0" err="1" smtClean="0">
                <a:solidFill>
                  <a:srgbClr val="F8F8F8"/>
                </a:solidFill>
              </a:rPr>
              <a:t>маніок</a:t>
            </a:r>
            <a:r>
              <a:rPr lang="ru-RU" dirty="0" smtClean="0">
                <a:solidFill>
                  <a:srgbClr val="F8F8F8"/>
                </a:solidFill>
              </a:rPr>
              <a:t>.</a:t>
            </a:r>
          </a:p>
          <a:p>
            <a:r>
              <a:rPr lang="ru-RU" dirty="0" smtClean="0">
                <a:solidFill>
                  <a:srgbClr val="F8F8F8"/>
                </a:solidFill>
              </a:rPr>
              <a:t>У </a:t>
            </a:r>
            <a:r>
              <a:rPr lang="ru-RU" dirty="0" err="1" smtClean="0">
                <a:solidFill>
                  <a:srgbClr val="F8F8F8"/>
                </a:solidFill>
              </a:rPr>
              <a:t>Західній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Африці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вирощують</a:t>
            </a:r>
            <a:r>
              <a:rPr lang="ru-RU" dirty="0" smtClean="0">
                <a:solidFill>
                  <a:srgbClr val="F8F8F8"/>
                </a:solidFill>
              </a:rPr>
              <a:t> какао, </a:t>
            </a:r>
            <a:r>
              <a:rPr lang="ru-RU" dirty="0" err="1" smtClean="0">
                <a:solidFill>
                  <a:srgbClr val="F8F8F8"/>
                </a:solidFill>
              </a:rPr>
              <a:t>каву</a:t>
            </a:r>
            <a:r>
              <a:rPr lang="ru-RU" dirty="0" smtClean="0">
                <a:solidFill>
                  <a:srgbClr val="F8F8F8"/>
                </a:solidFill>
              </a:rPr>
              <a:t>, </a:t>
            </a:r>
            <a:r>
              <a:rPr lang="ru-RU" dirty="0" err="1" smtClean="0">
                <a:solidFill>
                  <a:srgbClr val="F8F8F8"/>
                </a:solidFill>
              </a:rPr>
              <a:t>арахіс</a:t>
            </a:r>
            <a:r>
              <a:rPr lang="ru-RU" dirty="0" smtClean="0">
                <a:solidFill>
                  <a:srgbClr val="F8F8F8"/>
                </a:solidFill>
              </a:rPr>
              <a:t>, каучук; у </a:t>
            </a:r>
            <a:r>
              <a:rPr lang="ru-RU" dirty="0" err="1" smtClean="0">
                <a:solidFill>
                  <a:srgbClr val="F8F8F8"/>
                </a:solidFill>
              </a:rPr>
              <a:t>Східній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Африці</a:t>
            </a:r>
            <a:r>
              <a:rPr lang="ru-RU" dirty="0" smtClean="0">
                <a:solidFill>
                  <a:srgbClr val="F8F8F8"/>
                </a:solidFill>
              </a:rPr>
              <a:t> - </a:t>
            </a:r>
            <a:r>
              <a:rPr lang="ru-RU" dirty="0" err="1" smtClean="0">
                <a:solidFill>
                  <a:srgbClr val="F8F8F8"/>
                </a:solidFill>
              </a:rPr>
              <a:t>ваніль</a:t>
            </a:r>
            <a:r>
              <a:rPr lang="ru-RU" dirty="0" smtClean="0">
                <a:solidFill>
                  <a:srgbClr val="F8F8F8"/>
                </a:solidFill>
              </a:rPr>
              <a:t>, </a:t>
            </a:r>
            <a:r>
              <a:rPr lang="ru-RU" dirty="0" err="1" smtClean="0">
                <a:solidFill>
                  <a:srgbClr val="F8F8F8"/>
                </a:solidFill>
              </a:rPr>
              <a:t>горіх</a:t>
            </a:r>
            <a:r>
              <a:rPr lang="ru-RU" dirty="0" smtClean="0">
                <a:solidFill>
                  <a:srgbClr val="F8F8F8"/>
                </a:solidFill>
              </a:rPr>
              <a:t>, </a:t>
            </a:r>
            <a:r>
              <a:rPr lang="ru-RU" dirty="0" err="1" smtClean="0">
                <a:solidFill>
                  <a:srgbClr val="F8F8F8"/>
                </a:solidFill>
              </a:rPr>
              <a:t>горіх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кеш'ю</a:t>
            </a:r>
            <a:r>
              <a:rPr lang="ru-RU" dirty="0" smtClean="0">
                <a:solidFill>
                  <a:srgbClr val="F8F8F8"/>
                </a:solidFill>
              </a:rPr>
              <a:t>, </a:t>
            </a:r>
            <a:r>
              <a:rPr lang="ru-RU" dirty="0" err="1" smtClean="0">
                <a:solidFill>
                  <a:srgbClr val="F8F8F8"/>
                </a:solidFill>
              </a:rPr>
              <a:t>бавовник</a:t>
            </a:r>
            <a:r>
              <a:rPr lang="ru-RU" dirty="0" smtClean="0">
                <a:solidFill>
                  <a:srgbClr val="F8F8F8"/>
                </a:solidFill>
              </a:rPr>
              <a:t>, чай; у </a:t>
            </a:r>
            <a:r>
              <a:rPr lang="ru-RU" dirty="0" err="1" smtClean="0">
                <a:solidFill>
                  <a:srgbClr val="F8F8F8"/>
                </a:solidFill>
              </a:rPr>
              <a:t>Північній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Африці</a:t>
            </a:r>
            <a:r>
              <a:rPr lang="ru-RU" dirty="0" smtClean="0">
                <a:solidFill>
                  <a:srgbClr val="F8F8F8"/>
                </a:solidFill>
              </a:rPr>
              <a:t> - </a:t>
            </a:r>
            <a:r>
              <a:rPr lang="ru-RU" dirty="0" err="1" smtClean="0">
                <a:solidFill>
                  <a:srgbClr val="F8F8F8"/>
                </a:solidFill>
              </a:rPr>
              <a:t>цитрусові</a:t>
            </a:r>
            <a:r>
              <a:rPr lang="ru-RU" dirty="0" smtClean="0">
                <a:solidFill>
                  <a:srgbClr val="F8F8F8"/>
                </a:solidFill>
              </a:rPr>
              <a:t>.</a:t>
            </a:r>
          </a:p>
          <a:p>
            <a:r>
              <a:rPr lang="ru-RU" dirty="0" smtClean="0">
                <a:solidFill>
                  <a:srgbClr val="F8F8F8"/>
                </a:solidFill>
              </a:rPr>
              <a:t>     </a:t>
            </a:r>
            <a:r>
              <a:rPr lang="ru-RU" dirty="0" err="1" smtClean="0">
                <a:solidFill>
                  <a:srgbClr val="F8F8F8"/>
                </a:solidFill>
              </a:rPr>
              <a:t>Тваринництво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розвинуте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значно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слабкіше</a:t>
            </a:r>
            <a:r>
              <a:rPr lang="ru-RU" dirty="0" smtClean="0">
                <a:solidFill>
                  <a:srgbClr val="F8F8F8"/>
                </a:solidFill>
              </a:rPr>
              <a:t>. </a:t>
            </a:r>
            <a:r>
              <a:rPr lang="ru-RU" dirty="0" err="1" smtClean="0">
                <a:solidFill>
                  <a:srgbClr val="F8F8F8"/>
                </a:solidFill>
              </a:rPr>
              <a:t>Найбільш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сприятливі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умови</a:t>
            </a:r>
            <a:r>
              <a:rPr lang="ru-RU" dirty="0" smtClean="0">
                <a:solidFill>
                  <a:srgbClr val="F8F8F8"/>
                </a:solidFill>
              </a:rPr>
              <a:t> для </a:t>
            </a:r>
            <a:r>
              <a:rPr lang="ru-RU" dirty="0" err="1" smtClean="0">
                <a:solidFill>
                  <a:srgbClr val="F8F8F8"/>
                </a:solidFill>
              </a:rPr>
              <a:t>його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розвитку</a:t>
            </a:r>
            <a:r>
              <a:rPr lang="ru-RU" dirty="0" smtClean="0">
                <a:solidFill>
                  <a:srgbClr val="F8F8F8"/>
                </a:solidFill>
              </a:rPr>
              <a:t> у </a:t>
            </a:r>
            <a:r>
              <a:rPr lang="ru-RU" dirty="0" err="1" smtClean="0">
                <a:solidFill>
                  <a:srgbClr val="F8F8F8"/>
                </a:solidFill>
              </a:rPr>
              <a:t>Східній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Африці</a:t>
            </a:r>
            <a:r>
              <a:rPr lang="ru-RU" dirty="0" smtClean="0">
                <a:solidFill>
                  <a:srgbClr val="F8F8F8"/>
                </a:solidFill>
              </a:rPr>
              <a:t>, де </a:t>
            </a:r>
            <a:r>
              <a:rPr lang="ru-RU" dirty="0" err="1" smtClean="0">
                <a:solidFill>
                  <a:srgbClr val="F8F8F8"/>
                </a:solidFill>
              </a:rPr>
              <a:t>знаходяться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значні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площі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пасовищ</a:t>
            </a:r>
            <a:r>
              <a:rPr lang="ru-RU" dirty="0" smtClean="0">
                <a:solidFill>
                  <a:srgbClr val="F8F8F8"/>
                </a:solidFill>
              </a:rPr>
              <a:t>. З </a:t>
            </a:r>
            <a:r>
              <a:rPr lang="ru-RU" dirty="0" err="1" smtClean="0">
                <a:solidFill>
                  <a:srgbClr val="F8F8F8"/>
                </a:solidFill>
              </a:rPr>
              <a:t>галузей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тваринництва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найбільш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розвинуті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скотарство</a:t>
            </a:r>
            <a:r>
              <a:rPr lang="ru-RU" dirty="0" smtClean="0">
                <a:solidFill>
                  <a:srgbClr val="F8F8F8"/>
                </a:solidFill>
              </a:rPr>
              <a:t>, верблюдоводство, </a:t>
            </a:r>
            <a:r>
              <a:rPr lang="ru-RU" dirty="0" err="1" smtClean="0">
                <a:solidFill>
                  <a:srgbClr val="F8F8F8"/>
                </a:solidFill>
              </a:rPr>
              <a:t>вівчарство</a:t>
            </a:r>
            <a:r>
              <a:rPr lang="ru-RU" dirty="0" smtClean="0">
                <a:solidFill>
                  <a:srgbClr val="F8F8F8"/>
                </a:solidFill>
              </a:rPr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F3A447"/>
      </a:dk1>
      <a:lt1>
        <a:srgbClr val="F3A447"/>
      </a:lt1>
      <a:dk2>
        <a:srgbClr val="DD7E0E"/>
      </a:dk2>
      <a:lt2>
        <a:srgbClr val="F3A447"/>
      </a:lt2>
      <a:accent1>
        <a:srgbClr val="F3A447"/>
      </a:accent1>
      <a:accent2>
        <a:srgbClr val="F3A447"/>
      </a:accent2>
      <a:accent3>
        <a:srgbClr val="F3A447"/>
      </a:accent3>
      <a:accent4>
        <a:srgbClr val="F3A447"/>
      </a:accent4>
      <a:accent5>
        <a:srgbClr val="F3A447"/>
      </a:accent5>
      <a:accent6>
        <a:srgbClr val="F3A447"/>
      </a:accent6>
      <a:hlink>
        <a:srgbClr val="F3A447"/>
      </a:hlink>
      <a:folHlink>
        <a:srgbClr val="DD7E0E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168</TotalTime>
  <Words>395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  Природо-ресурсний потенціал країн Африки.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X</cp:lastModifiedBy>
  <cp:revision>18</cp:revision>
  <dcterms:created xsi:type="dcterms:W3CDTF">2014-05-20T15:51:51Z</dcterms:created>
  <dcterms:modified xsi:type="dcterms:W3CDTF">2014-05-21T19:08:27Z</dcterms:modified>
</cp:coreProperties>
</file>