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1"/>
  </p:sldMasterIdLst>
  <p:sldIdLst>
    <p:sldId id="256" r:id="rId2"/>
    <p:sldId id="257" r:id="rId3"/>
    <p:sldId id="258" r:id="rId4"/>
    <p:sldId id="268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69" r:id="rId17"/>
    <p:sldId id="27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5BF8-013A-4A05-B299-31533612D2FB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0D25-9C41-4A87-B786-5982479DC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611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5BF8-013A-4A05-B299-31533612D2FB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0D25-9C41-4A87-B786-5982479DC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53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5BF8-013A-4A05-B299-31533612D2FB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0D25-9C41-4A87-B786-5982479DC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77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5BF8-013A-4A05-B299-31533612D2FB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0D25-9C41-4A87-B786-5982479DC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584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5BF8-013A-4A05-B299-31533612D2FB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0D25-9C41-4A87-B786-5982479DC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382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5BF8-013A-4A05-B299-31533612D2FB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0D25-9C41-4A87-B786-5982479DC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763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5BF8-013A-4A05-B299-31533612D2FB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0D25-9C41-4A87-B786-5982479DC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906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5BF8-013A-4A05-B299-31533612D2FB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0D25-9C41-4A87-B786-5982479DC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934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5BF8-013A-4A05-B299-31533612D2FB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0D25-9C41-4A87-B786-5982479DC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91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5BF8-013A-4A05-B299-31533612D2FB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3C00D25-9C41-4A87-B786-5982479DC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5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5BF8-013A-4A05-B299-31533612D2FB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0D25-9C41-4A87-B786-5982479DC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38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5BF8-013A-4A05-B299-31533612D2FB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0D25-9C41-4A87-B786-5982479DC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796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5BF8-013A-4A05-B299-31533612D2FB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0D25-9C41-4A87-B786-5982479DC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65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5BF8-013A-4A05-B299-31533612D2FB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0D25-9C41-4A87-B786-5982479DC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05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5BF8-013A-4A05-B299-31533612D2FB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0D25-9C41-4A87-B786-5982479DC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67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5BF8-013A-4A05-B299-31533612D2FB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0D25-9C41-4A87-B786-5982479DC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83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5BF8-013A-4A05-B299-31533612D2FB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0D25-9C41-4A87-B786-5982479DC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04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665BF8-013A-4A05-B299-31533612D2FB}" type="datetimeFigureOut">
              <a:rPr lang="ru-RU" smtClean="0"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C00D25-9C41-4A87-B786-5982479DC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21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6776" y="341524"/>
            <a:ext cx="11490593" cy="3800818"/>
          </a:xfrm>
        </p:spPr>
        <p:txBody>
          <a:bodyPr>
            <a:noAutofit/>
          </a:bodyPr>
          <a:lstStyle/>
          <a:p>
            <a:r>
              <a:rPr lang="uk-UA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Презентація на тему: ‘’Парагвай’’</a:t>
            </a:r>
            <a:endParaRPr lang="ru-RU" sz="9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5377" y="3996266"/>
            <a:ext cx="7349789" cy="2272331"/>
          </a:xfrm>
        </p:spPr>
        <p:txBody>
          <a:bodyPr>
            <a:noAutofit/>
          </a:bodyPr>
          <a:lstStyle/>
          <a:p>
            <a:pPr algn="ctr"/>
            <a:r>
              <a:rPr lang="uk-UA" sz="1800" dirty="0" smtClean="0">
                <a:latin typeface="Century Schoolbook" panose="02040604050505020304" pitchFamily="18" charset="0"/>
              </a:rPr>
              <a:t>Підготувала</a:t>
            </a:r>
          </a:p>
          <a:p>
            <a:pPr algn="ctr"/>
            <a:r>
              <a:rPr lang="uk-UA" sz="1800" dirty="0" smtClean="0">
                <a:latin typeface="Century Schoolbook" panose="02040604050505020304" pitchFamily="18" charset="0"/>
              </a:rPr>
              <a:t>Учениця 10-Б класу</a:t>
            </a:r>
          </a:p>
          <a:p>
            <a:pPr algn="ctr"/>
            <a:r>
              <a:rPr lang="uk-UA" sz="1800" dirty="0" smtClean="0">
                <a:latin typeface="Century Schoolbook" panose="02040604050505020304" pitchFamily="18" charset="0"/>
              </a:rPr>
              <a:t>Красноармійського НВК</a:t>
            </a:r>
          </a:p>
          <a:p>
            <a:pPr algn="ctr"/>
            <a:r>
              <a:rPr lang="uk-UA" sz="1800" dirty="0" smtClean="0">
                <a:latin typeface="Century Schoolbook" panose="02040604050505020304" pitchFamily="18" charset="0"/>
              </a:rPr>
              <a:t>Шевченко Елліна</a:t>
            </a:r>
            <a:endParaRPr lang="ru-RU" sz="18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554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0983" y="1387"/>
            <a:ext cx="7631017" cy="68566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Century Schoolbook" panose="02040604050505020304" pitchFamily="18" charset="0"/>
              </a:rPr>
              <a:t>   Парагвай </a:t>
            </a:r>
            <a:r>
              <a:rPr lang="ru-RU" dirty="0">
                <a:latin typeface="Century Schoolbook" panose="02040604050505020304" pitchFamily="18" charset="0"/>
              </a:rPr>
              <a:t>— </a:t>
            </a:r>
            <a:r>
              <a:rPr lang="ru-RU" dirty="0" err="1">
                <a:latin typeface="Century Schoolbook" panose="02040604050505020304" pitchFamily="18" charset="0"/>
              </a:rPr>
              <a:t>аграрна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країна</a:t>
            </a:r>
            <a:r>
              <a:rPr lang="ru-RU" dirty="0">
                <a:latin typeface="Century Schoolbook" panose="02040604050505020304" pitchFamily="18" charset="0"/>
              </a:rPr>
              <a:t>, один з </a:t>
            </a:r>
            <a:r>
              <a:rPr lang="ru-RU" dirty="0" err="1">
                <a:latin typeface="Century Schoolbook" panose="02040604050505020304" pitchFamily="18" charset="0"/>
              </a:rPr>
              <a:t>найбільших</a:t>
            </a:r>
            <a:r>
              <a:rPr lang="ru-RU" dirty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світі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виробників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 smtClean="0">
                <a:latin typeface="Century Schoolbook" panose="02040604050505020304" pitchFamily="18" charset="0"/>
              </a:rPr>
              <a:t>сої</a:t>
            </a:r>
            <a:r>
              <a:rPr lang="ru-RU" dirty="0" smtClean="0">
                <a:latin typeface="Century Schoolbook" panose="020406040505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Century Schoolbook" panose="02040604050505020304" pitchFamily="18" charset="0"/>
              </a:rPr>
              <a:t>   </a:t>
            </a:r>
            <a:r>
              <a:rPr lang="ru-RU" dirty="0" err="1" smtClean="0">
                <a:latin typeface="Century Schoolbook" panose="02040604050505020304" pitchFamily="18" charset="0"/>
              </a:rPr>
              <a:t>Сільське</a:t>
            </a:r>
            <a:r>
              <a:rPr lang="ru-RU" dirty="0" smtClean="0">
                <a:latin typeface="Century Schoolbook" panose="02040604050505020304" pitchFamily="18" charset="0"/>
              </a:rPr>
              <a:t> </a:t>
            </a:r>
            <a:r>
              <a:rPr lang="ru-RU" dirty="0" err="1" smtClean="0">
                <a:latin typeface="Century Schoolbook" panose="02040604050505020304" pitchFamily="18" charset="0"/>
              </a:rPr>
              <a:t>господарство</a:t>
            </a:r>
            <a:r>
              <a:rPr lang="ru-RU" dirty="0" smtClean="0">
                <a:latin typeface="Century Schoolbook" panose="020406040505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</a:rPr>
              <a:t>— </a:t>
            </a:r>
            <a:r>
              <a:rPr lang="ru-RU" dirty="0" err="1">
                <a:latin typeface="Century Schoolbook" panose="02040604050505020304" pitchFamily="18" charset="0"/>
              </a:rPr>
              <a:t>бавовник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цукровий</a:t>
            </a:r>
            <a:r>
              <a:rPr lang="ru-RU" dirty="0">
                <a:latin typeface="Century Schoolbook" panose="02040604050505020304" pitchFamily="18" charset="0"/>
              </a:rPr>
              <a:t> очерет, соя, </a:t>
            </a:r>
            <a:r>
              <a:rPr lang="ru-RU" dirty="0" err="1">
                <a:latin typeface="Century Schoolbook" panose="02040604050505020304" pitchFamily="18" charset="0"/>
              </a:rPr>
              <a:t>кукурудза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пшениця</a:t>
            </a:r>
            <a:r>
              <a:rPr lang="ru-RU" dirty="0">
                <a:latin typeface="Century Schoolbook" panose="02040604050505020304" pitchFamily="18" charset="0"/>
              </a:rPr>
              <a:t>, тютюн, </a:t>
            </a:r>
            <a:r>
              <a:rPr lang="ru-RU" dirty="0" err="1">
                <a:latin typeface="Century Schoolbook" panose="02040604050505020304" pitchFamily="18" charset="0"/>
              </a:rPr>
              <a:t>кассава</a:t>
            </a:r>
            <a:r>
              <a:rPr lang="ru-RU" dirty="0">
                <a:latin typeface="Century Schoolbook" panose="02040604050505020304" pitchFamily="18" charset="0"/>
              </a:rPr>
              <a:t> (</a:t>
            </a:r>
            <a:r>
              <a:rPr lang="ru-RU" dirty="0" err="1">
                <a:latin typeface="Century Schoolbook" panose="02040604050505020304" pitchFamily="18" charset="0"/>
              </a:rPr>
              <a:t>тапіока</a:t>
            </a:r>
            <a:r>
              <a:rPr lang="ru-RU" dirty="0">
                <a:latin typeface="Century Schoolbook" panose="02040604050505020304" pitchFamily="18" charset="0"/>
              </a:rPr>
              <a:t>), </a:t>
            </a:r>
            <a:r>
              <a:rPr lang="ru-RU" dirty="0" err="1">
                <a:latin typeface="Century Schoolbook" panose="02040604050505020304" pitchFamily="18" charset="0"/>
              </a:rPr>
              <a:t>фрукти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овочі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м'ясо-молочне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тваринництво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свині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птиця</a:t>
            </a:r>
            <a:r>
              <a:rPr lang="ru-RU" dirty="0">
                <a:latin typeface="Century Schoolbook" panose="02040604050505020304" pitchFamily="18" charset="0"/>
              </a:rPr>
              <a:t>; </a:t>
            </a:r>
            <a:r>
              <a:rPr lang="ru-RU" dirty="0" err="1">
                <a:latin typeface="Century Schoolbook" panose="02040604050505020304" pitchFamily="18" charset="0"/>
              </a:rPr>
              <a:t>лісозаготівлі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endParaRPr lang="ru-RU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latin typeface="Century Schoolbook" panose="02040604050505020304" pitchFamily="18" charset="0"/>
              </a:rPr>
              <a:t>  </a:t>
            </a:r>
            <a:r>
              <a:rPr lang="ru-RU" dirty="0" err="1" smtClean="0">
                <a:latin typeface="Century Schoolbook" panose="02040604050505020304" pitchFamily="18" charset="0"/>
              </a:rPr>
              <a:t>Промисловість</a:t>
            </a:r>
            <a:r>
              <a:rPr lang="ru-RU" dirty="0" smtClean="0">
                <a:latin typeface="Century Schoolbook" panose="020406040505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</a:rPr>
              <a:t>— </a:t>
            </a:r>
            <a:r>
              <a:rPr lang="ru-RU" dirty="0" err="1">
                <a:latin typeface="Century Schoolbook" panose="02040604050505020304" pitchFamily="18" charset="0"/>
              </a:rPr>
              <a:t>виробництво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цукру</a:t>
            </a:r>
            <a:r>
              <a:rPr lang="ru-RU" dirty="0">
                <a:latin typeface="Century Schoolbook" panose="02040604050505020304" pitchFamily="18" charset="0"/>
              </a:rPr>
              <a:t>, цементу, текстилю, </a:t>
            </a:r>
            <a:r>
              <a:rPr lang="ru-RU" dirty="0" err="1">
                <a:latin typeface="Century Schoolbook" panose="02040604050505020304" pitchFamily="18" charset="0"/>
              </a:rPr>
              <a:t>напоїв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лісоматеріали</a:t>
            </a:r>
            <a:r>
              <a:rPr lang="ru-RU" dirty="0">
                <a:latin typeface="Century Schoolbook" panose="02040604050505020304" pitchFamily="18" charset="0"/>
              </a:rPr>
              <a:t>; </a:t>
            </a:r>
            <a:r>
              <a:rPr lang="ru-RU" dirty="0" err="1">
                <a:latin typeface="Century Schoolbook" panose="02040604050505020304" pitchFamily="18" charset="0"/>
              </a:rPr>
              <a:t>гідроенергетика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endParaRPr lang="ru-RU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latin typeface="Century Schoolbook" panose="02040604050505020304" pitchFamily="18" charset="0"/>
              </a:rPr>
              <a:t> У </a:t>
            </a:r>
            <a:r>
              <a:rPr lang="ru-RU" dirty="0" err="1">
                <a:latin typeface="Century Schoolbook" panose="02040604050505020304" pitchFamily="18" charset="0"/>
              </a:rPr>
              <a:t>господарстві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країни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зайнято</a:t>
            </a:r>
            <a:r>
              <a:rPr lang="ru-RU" dirty="0">
                <a:latin typeface="Century Schoolbook" panose="02040604050505020304" pitchFamily="18" charset="0"/>
              </a:rPr>
              <a:t> 2 млн </a:t>
            </a:r>
            <a:r>
              <a:rPr lang="ru-RU" dirty="0" err="1">
                <a:latin typeface="Century Schoolbook" panose="02040604050505020304" pitchFamily="18" charset="0"/>
              </a:rPr>
              <a:t>чоловік</a:t>
            </a:r>
            <a:r>
              <a:rPr lang="ru-RU" dirty="0">
                <a:latin typeface="Century Schoolbook" panose="02040604050505020304" pitchFamily="18" charset="0"/>
              </a:rPr>
              <a:t>: у </a:t>
            </a:r>
            <a:r>
              <a:rPr lang="ru-RU" dirty="0" err="1">
                <a:latin typeface="Century Schoolbook" panose="02040604050505020304" pitchFamily="18" charset="0"/>
              </a:rPr>
              <a:t>сільському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господарстві</a:t>
            </a:r>
            <a:r>
              <a:rPr lang="ru-RU" dirty="0">
                <a:latin typeface="Century Schoolbook" panose="02040604050505020304" pitchFamily="18" charset="0"/>
              </a:rPr>
              <a:t> — 39 %, </a:t>
            </a:r>
            <a:r>
              <a:rPr lang="ru-RU" dirty="0" err="1">
                <a:latin typeface="Century Schoolbook" panose="02040604050505020304" pitchFamily="18" charset="0"/>
              </a:rPr>
              <a:t>промисловості</a:t>
            </a:r>
            <a:r>
              <a:rPr lang="ru-RU" dirty="0">
                <a:latin typeface="Century Schoolbook" panose="02040604050505020304" pitchFamily="18" charset="0"/>
              </a:rPr>
              <a:t> — 23 %. </a:t>
            </a:r>
            <a:endParaRPr lang="ru-RU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Century Schoolbook" panose="02040604050505020304" pitchFamily="18" charset="0"/>
              </a:rPr>
              <a:t>   </a:t>
            </a:r>
            <a:r>
              <a:rPr lang="ru-RU" dirty="0" err="1" smtClean="0">
                <a:latin typeface="Century Schoolbook" panose="02040604050505020304" pitchFamily="18" charset="0"/>
              </a:rPr>
              <a:t>Частка</a:t>
            </a:r>
            <a:r>
              <a:rPr lang="ru-RU" dirty="0" smtClean="0">
                <a:latin typeface="Century Schoolbook" panose="020406040505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</a:rPr>
              <a:t>у ВНП: </a:t>
            </a:r>
            <a:r>
              <a:rPr lang="ru-RU" dirty="0" err="1">
                <a:latin typeface="Century Schoolbook" panose="02040604050505020304" pitchFamily="18" charset="0"/>
              </a:rPr>
              <a:t>сільське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господарство</a:t>
            </a:r>
            <a:r>
              <a:rPr lang="ru-RU" dirty="0">
                <a:latin typeface="Century Schoolbook" panose="02040604050505020304" pitchFamily="18" charset="0"/>
              </a:rPr>
              <a:t> — 24 %, </a:t>
            </a:r>
            <a:r>
              <a:rPr lang="ru-RU" dirty="0" err="1">
                <a:latin typeface="Century Schoolbook" panose="02040604050505020304" pitchFamily="18" charset="0"/>
              </a:rPr>
              <a:t>обробна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промисловість</a:t>
            </a:r>
            <a:r>
              <a:rPr lang="ru-RU" dirty="0">
                <a:latin typeface="Century Schoolbook" panose="02040604050505020304" pitchFamily="18" charset="0"/>
              </a:rPr>
              <a:t> — 16 %, сфера </a:t>
            </a:r>
            <a:r>
              <a:rPr lang="ru-RU" dirty="0" err="1">
                <a:latin typeface="Century Schoolbook" panose="02040604050505020304" pitchFamily="18" charset="0"/>
              </a:rPr>
              <a:t>послуг</a:t>
            </a:r>
            <a:r>
              <a:rPr lang="ru-RU" dirty="0">
                <a:latin typeface="Century Schoolbook" panose="02040604050505020304" pitchFamily="18" charset="0"/>
              </a:rPr>
              <a:t> — 54 %. </a:t>
            </a:r>
            <a:r>
              <a:rPr lang="ru-RU" dirty="0" err="1">
                <a:latin typeface="Century Schoolbook" panose="02040604050505020304" pitchFamily="18" charset="0"/>
              </a:rPr>
              <a:t>Обробляється</a:t>
            </a:r>
            <a:r>
              <a:rPr lang="ru-RU" dirty="0">
                <a:latin typeface="Century Schoolbook" panose="02040604050505020304" pitchFamily="18" charset="0"/>
              </a:rPr>
              <a:t> 4 % </a:t>
            </a:r>
            <a:r>
              <a:rPr lang="ru-RU" dirty="0" err="1">
                <a:latin typeface="Century Schoolbook" panose="02040604050505020304" pitchFamily="18" charset="0"/>
              </a:rPr>
              <a:t>площі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під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пасовищами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знаходиться</a:t>
            </a:r>
            <a:r>
              <a:rPr lang="ru-RU" dirty="0">
                <a:latin typeface="Century Schoolbook" panose="02040604050505020304" pitchFamily="18" charset="0"/>
              </a:rPr>
              <a:t> 55 %.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79" y="1387"/>
            <a:ext cx="4206605" cy="31214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79" y="3608919"/>
            <a:ext cx="4067703" cy="305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8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41" y="-496"/>
            <a:ext cx="11336357" cy="685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03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223303" cy="33876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0501" y="143220"/>
            <a:ext cx="11095399" cy="6610119"/>
          </a:xfrm>
        </p:spPr>
        <p:txBody>
          <a:bodyPr>
            <a:normAutofit fontScale="92500" lnSpcReduction="10000"/>
          </a:bodyPr>
          <a:lstStyle/>
          <a:p>
            <a:endParaRPr lang="ru-RU" sz="3100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3100" dirty="0" smtClean="0">
                <a:latin typeface="Century Schoolbook" panose="02040604050505020304" pitchFamily="18" charset="0"/>
              </a:rPr>
              <a:t>   На </a:t>
            </a:r>
            <a:r>
              <a:rPr lang="ru-RU" sz="3100" dirty="0">
                <a:latin typeface="Century Schoolbook" panose="02040604050505020304" pitchFamily="18" charset="0"/>
              </a:rPr>
              <a:t>1000 </a:t>
            </a:r>
            <a:r>
              <a:rPr lang="ru-RU" sz="3100" dirty="0" err="1">
                <a:latin typeface="Century Schoolbook" panose="02040604050505020304" pitchFamily="18" charset="0"/>
              </a:rPr>
              <a:t>жителів</a:t>
            </a:r>
            <a:r>
              <a:rPr lang="ru-RU" sz="3100" dirty="0">
                <a:latin typeface="Century Schoolbook" panose="02040604050505020304" pitchFamily="18" charset="0"/>
              </a:rPr>
              <a:t> тут є 83 </a:t>
            </a:r>
            <a:r>
              <a:rPr lang="ru-RU" sz="3100" dirty="0" err="1">
                <a:latin typeface="Century Schoolbook" panose="02040604050505020304" pitchFamily="18" charset="0"/>
              </a:rPr>
              <a:t>телевізори</a:t>
            </a:r>
            <a:r>
              <a:rPr lang="ru-RU" sz="3100" dirty="0">
                <a:latin typeface="Century Schoolbook" panose="02040604050505020304" pitchFamily="18" charset="0"/>
              </a:rPr>
              <a:t> і 31 телефон.</a:t>
            </a:r>
          </a:p>
          <a:p>
            <a:pPr marL="0" indent="0">
              <a:buNone/>
            </a:pPr>
            <a:r>
              <a:rPr lang="ru-RU" sz="3100" dirty="0" smtClean="0">
                <a:latin typeface="Century Schoolbook" panose="02040604050505020304" pitchFamily="18" charset="0"/>
              </a:rPr>
              <a:t>   Основною </a:t>
            </a:r>
            <a:r>
              <a:rPr lang="ru-RU" sz="3100" dirty="0" err="1">
                <a:latin typeface="Century Schoolbook" panose="02040604050505020304" pitchFamily="18" charset="0"/>
              </a:rPr>
              <a:t>галуззю</a:t>
            </a:r>
            <a:r>
              <a:rPr lang="ru-RU" sz="3100" dirty="0">
                <a:latin typeface="Century Schoolbook" panose="02040604050505020304" pitchFamily="18" charset="0"/>
              </a:rPr>
              <a:t> </a:t>
            </a:r>
            <a:r>
              <a:rPr lang="ru-RU" sz="3100" dirty="0" err="1">
                <a:latin typeface="Century Schoolbook" panose="02040604050505020304" pitchFamily="18" charset="0"/>
              </a:rPr>
              <a:t>промисловості</a:t>
            </a:r>
            <a:r>
              <a:rPr lang="ru-RU" sz="3100" dirty="0">
                <a:latin typeface="Century Schoolbook" panose="02040604050505020304" pitchFamily="18" charset="0"/>
              </a:rPr>
              <a:t> є туризм. </a:t>
            </a:r>
            <a:r>
              <a:rPr lang="ru-RU" sz="3100" dirty="0" err="1">
                <a:latin typeface="Century Schoolbook" panose="02040604050505020304" pitchFamily="18" charset="0"/>
              </a:rPr>
              <a:t>Щорічно</a:t>
            </a:r>
            <a:r>
              <a:rPr lang="ru-RU" sz="3100" dirty="0">
                <a:latin typeface="Century Schoolbook" panose="02040604050505020304" pitchFamily="18" charset="0"/>
              </a:rPr>
              <a:t> в </a:t>
            </a:r>
            <a:r>
              <a:rPr lang="ru-RU" sz="3100" dirty="0" err="1">
                <a:latin typeface="Century Schoolbook" panose="02040604050505020304" pitchFamily="18" charset="0"/>
              </a:rPr>
              <a:t>Парагваї</a:t>
            </a:r>
            <a:r>
              <a:rPr lang="ru-RU" sz="3100" dirty="0">
                <a:latin typeface="Century Schoolbook" panose="02040604050505020304" pitchFamily="18" charset="0"/>
              </a:rPr>
              <a:t> </a:t>
            </a:r>
            <a:r>
              <a:rPr lang="ru-RU" sz="3100" dirty="0" err="1">
                <a:latin typeface="Century Schoolbook" panose="02040604050505020304" pitchFamily="18" charset="0"/>
              </a:rPr>
              <a:t>буває</a:t>
            </a:r>
            <a:r>
              <a:rPr lang="ru-RU" sz="3100" dirty="0">
                <a:latin typeface="Century Schoolbook" panose="02040604050505020304" pitchFamily="18" charset="0"/>
              </a:rPr>
              <a:t> 147 тис. </a:t>
            </a:r>
            <a:r>
              <a:rPr lang="ru-RU" sz="3100" dirty="0" err="1">
                <a:latin typeface="Century Schoolbook" panose="02040604050505020304" pitchFamily="18" charset="0"/>
              </a:rPr>
              <a:t>туристів</a:t>
            </a:r>
            <a:r>
              <a:rPr lang="ru-RU" sz="3100" dirty="0">
                <a:latin typeface="Century Schoolbook" panose="02040604050505020304" pitchFamily="18" charset="0"/>
              </a:rPr>
              <a:t>, </a:t>
            </a:r>
            <a:r>
              <a:rPr lang="ru-RU" sz="3100" dirty="0" err="1">
                <a:latin typeface="Century Schoolbook" panose="02040604050505020304" pitchFamily="18" charset="0"/>
              </a:rPr>
              <a:t>що</a:t>
            </a:r>
            <a:r>
              <a:rPr lang="ru-RU" sz="3100" dirty="0">
                <a:latin typeface="Century Schoolbook" panose="02040604050505020304" pitchFamily="18" charset="0"/>
              </a:rPr>
              <a:t> </a:t>
            </a:r>
            <a:r>
              <a:rPr lang="ru-RU" sz="3100" dirty="0" err="1">
                <a:latin typeface="Century Schoolbook" panose="02040604050505020304" pitchFamily="18" charset="0"/>
              </a:rPr>
              <a:t>дає</a:t>
            </a:r>
            <a:r>
              <a:rPr lang="ru-RU" sz="3100" dirty="0">
                <a:latin typeface="Century Schoolbook" panose="02040604050505020304" pitchFamily="18" charset="0"/>
              </a:rPr>
              <a:t> 197 млн </a:t>
            </a:r>
            <a:r>
              <a:rPr lang="ru-RU" sz="3100" dirty="0" err="1">
                <a:latin typeface="Century Schoolbook" panose="02040604050505020304" pitchFamily="18" charset="0"/>
              </a:rPr>
              <a:t>доларів</a:t>
            </a:r>
            <a:r>
              <a:rPr lang="ru-RU" sz="3100" dirty="0">
                <a:latin typeface="Century Schoolbook" panose="02040604050505020304" pitchFamily="18" charset="0"/>
              </a:rPr>
              <a:t> </a:t>
            </a:r>
            <a:r>
              <a:rPr lang="ru-RU" sz="3100" dirty="0" err="1">
                <a:latin typeface="Century Schoolbook" panose="02040604050505020304" pitchFamily="18" charset="0"/>
              </a:rPr>
              <a:t>прибутку</a:t>
            </a:r>
            <a:r>
              <a:rPr lang="ru-RU" sz="3100" dirty="0">
                <a:latin typeface="Century Schoolbook" panose="02040604050505020304" pitchFamily="18" charset="0"/>
              </a:rPr>
              <a:t>. У списку ЮНЕСКО є </a:t>
            </a:r>
            <a:r>
              <a:rPr lang="ru-RU" sz="3100" dirty="0" err="1">
                <a:latin typeface="Century Schoolbook" panose="02040604050505020304" pitchFamily="18" charset="0"/>
              </a:rPr>
              <a:t>єзуїтська</a:t>
            </a:r>
            <a:r>
              <a:rPr lang="ru-RU" sz="3100" dirty="0">
                <a:latin typeface="Century Schoolbook" panose="02040604050505020304" pitchFamily="18" charset="0"/>
              </a:rPr>
              <a:t> </a:t>
            </a:r>
            <a:r>
              <a:rPr lang="ru-RU" sz="3100" dirty="0" err="1">
                <a:latin typeface="Century Schoolbook" panose="02040604050505020304" pitchFamily="18" charset="0"/>
              </a:rPr>
              <a:t>місія</a:t>
            </a:r>
            <a:r>
              <a:rPr lang="ru-RU" sz="3100" dirty="0">
                <a:latin typeface="Century Schoolbook" panose="02040604050505020304" pitchFamily="18" charset="0"/>
              </a:rPr>
              <a:t> Ла-</a:t>
            </a:r>
            <a:r>
              <a:rPr lang="ru-RU" sz="3100" dirty="0" err="1">
                <a:latin typeface="Century Schoolbook" panose="02040604050505020304" pitchFamily="18" charset="0"/>
              </a:rPr>
              <a:t>Сантисіма</a:t>
            </a:r>
            <a:r>
              <a:rPr lang="ru-RU" sz="3100" dirty="0">
                <a:latin typeface="Century Schoolbook" panose="02040604050505020304" pitchFamily="18" charset="0"/>
              </a:rPr>
              <a:t>-</a:t>
            </a:r>
            <a:r>
              <a:rPr lang="ru-RU" sz="3100" dirty="0" err="1">
                <a:latin typeface="Century Schoolbook" panose="02040604050505020304" pitchFamily="18" charset="0"/>
              </a:rPr>
              <a:t>Тринідад</a:t>
            </a:r>
            <a:r>
              <a:rPr lang="ru-RU" sz="3100" dirty="0">
                <a:latin typeface="Century Schoolbook" panose="02040604050505020304" pitchFamily="18" charset="0"/>
              </a:rPr>
              <a:t>-де-Парана і </a:t>
            </a:r>
            <a:r>
              <a:rPr lang="ru-RU" sz="3100" dirty="0" err="1">
                <a:latin typeface="Century Schoolbook" panose="02040604050505020304" pitchFamily="18" charset="0"/>
              </a:rPr>
              <a:t>Таваранке</a:t>
            </a:r>
            <a:r>
              <a:rPr lang="ru-RU" sz="3100" dirty="0" smtClean="0">
                <a:latin typeface="Century Schoolbook" panose="02040604050505020304" pitchFamily="18" charset="0"/>
              </a:rPr>
              <a:t>.</a:t>
            </a:r>
            <a:endParaRPr lang="ru-RU" sz="3100" dirty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3100" dirty="0" smtClean="0">
                <a:latin typeface="Century Schoolbook" panose="02040604050505020304" pitchFamily="18" charset="0"/>
              </a:rPr>
              <a:t>    У </a:t>
            </a:r>
            <a:r>
              <a:rPr lang="ru-RU" sz="3100" dirty="0" err="1">
                <a:latin typeface="Century Schoolbook" panose="02040604050505020304" pitchFamily="18" charset="0"/>
              </a:rPr>
              <a:t>країні</a:t>
            </a:r>
            <a:r>
              <a:rPr lang="ru-RU" sz="3100" dirty="0">
                <a:latin typeface="Century Schoolbook" panose="02040604050505020304" pitchFamily="18" charset="0"/>
              </a:rPr>
              <a:t> є 965 км </a:t>
            </a:r>
            <a:r>
              <a:rPr lang="ru-RU" sz="3100" dirty="0" err="1">
                <a:latin typeface="Century Schoolbook" panose="02040604050505020304" pitchFamily="18" charset="0"/>
              </a:rPr>
              <a:t>залізниць</a:t>
            </a:r>
            <a:r>
              <a:rPr lang="ru-RU" sz="3100" dirty="0">
                <a:latin typeface="Century Schoolbook" panose="02040604050505020304" pitchFamily="18" charset="0"/>
              </a:rPr>
              <a:t>. Добре </a:t>
            </a:r>
            <a:r>
              <a:rPr lang="ru-RU" sz="3100" dirty="0" err="1">
                <a:latin typeface="Century Schoolbook" panose="02040604050505020304" pitchFamily="18" charset="0"/>
              </a:rPr>
              <a:t>розвинутий</a:t>
            </a:r>
            <a:r>
              <a:rPr lang="ru-RU" sz="3100" dirty="0">
                <a:latin typeface="Century Schoolbook" panose="02040604050505020304" pitchFamily="18" charset="0"/>
              </a:rPr>
              <a:t> </a:t>
            </a:r>
            <a:r>
              <a:rPr lang="ru-RU" sz="3100" dirty="0" err="1">
                <a:latin typeface="Century Schoolbook" panose="02040604050505020304" pitchFamily="18" charset="0"/>
              </a:rPr>
              <a:t>автомобільний</a:t>
            </a:r>
            <a:r>
              <a:rPr lang="ru-RU" sz="3100" dirty="0">
                <a:latin typeface="Century Schoolbook" panose="02040604050505020304" pitchFamily="18" charset="0"/>
              </a:rPr>
              <a:t> та </a:t>
            </a:r>
            <a:r>
              <a:rPr lang="ru-RU" sz="3100" dirty="0" err="1">
                <a:latin typeface="Century Schoolbook" panose="02040604050505020304" pitchFamily="18" charset="0"/>
              </a:rPr>
              <a:t>повітряний</a:t>
            </a:r>
            <a:r>
              <a:rPr lang="ru-RU" sz="3100" dirty="0">
                <a:latin typeface="Century Schoolbook" panose="02040604050505020304" pitchFamily="18" charset="0"/>
              </a:rPr>
              <a:t> транспорт. </a:t>
            </a:r>
            <a:endParaRPr lang="ru-RU" sz="3100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3100" dirty="0" smtClean="0">
                <a:latin typeface="Century Schoolbook" panose="02040604050505020304" pitchFamily="18" charset="0"/>
              </a:rPr>
              <a:t>У </a:t>
            </a:r>
            <a:r>
              <a:rPr lang="ru-RU" sz="3100" dirty="0" err="1">
                <a:latin typeface="Century Schoolbook" panose="02040604050505020304" pitchFamily="18" charset="0"/>
              </a:rPr>
              <a:t>Парагваї</a:t>
            </a:r>
            <a:r>
              <a:rPr lang="ru-RU" sz="3100" dirty="0">
                <a:latin typeface="Century Schoolbook" panose="02040604050505020304" pitchFamily="18" charset="0"/>
              </a:rPr>
              <a:t> є 5 </a:t>
            </a:r>
            <a:r>
              <a:rPr lang="ru-RU" sz="3100" dirty="0" err="1">
                <a:latin typeface="Century Schoolbook" panose="02040604050505020304" pitchFamily="18" charset="0"/>
              </a:rPr>
              <a:t>аеропортів</a:t>
            </a:r>
            <a:r>
              <a:rPr lang="ru-RU" sz="3100" dirty="0">
                <a:latin typeface="Century Schoolbook" panose="02040604050505020304" pitchFamily="18" charset="0"/>
              </a:rPr>
              <a:t> </a:t>
            </a:r>
            <a:r>
              <a:rPr lang="ru-RU" sz="3100" dirty="0" err="1">
                <a:latin typeface="Century Schoolbook" panose="02040604050505020304" pitchFamily="18" charset="0"/>
              </a:rPr>
              <a:t>із</a:t>
            </a:r>
            <a:r>
              <a:rPr lang="ru-RU" sz="3100" dirty="0">
                <a:latin typeface="Century Schoolbook" panose="02040604050505020304" pitchFamily="18" charset="0"/>
              </a:rPr>
              <a:t> </a:t>
            </a:r>
            <a:r>
              <a:rPr lang="ru-RU" sz="3100" dirty="0" err="1">
                <a:latin typeface="Century Schoolbook" panose="02040604050505020304" pitchFamily="18" charset="0"/>
              </a:rPr>
              <a:t>постійними</a:t>
            </a:r>
            <a:r>
              <a:rPr lang="ru-RU" sz="3100" dirty="0">
                <a:latin typeface="Century Schoolbook" panose="02040604050505020304" pitchFamily="18" charset="0"/>
              </a:rPr>
              <a:t> рейсами. </a:t>
            </a:r>
            <a:r>
              <a:rPr lang="ru-RU" sz="3100" dirty="0" err="1">
                <a:latin typeface="Century Schoolbook" panose="02040604050505020304" pitchFamily="18" charset="0"/>
              </a:rPr>
              <a:t>Розвинутий</a:t>
            </a:r>
            <a:r>
              <a:rPr lang="ru-RU" sz="3100" dirty="0">
                <a:latin typeface="Century Schoolbook" panose="02040604050505020304" pitchFamily="18" charset="0"/>
              </a:rPr>
              <a:t> і </a:t>
            </a:r>
            <a:r>
              <a:rPr lang="ru-RU" sz="3100" dirty="0" err="1">
                <a:latin typeface="Century Schoolbook" panose="02040604050505020304" pitchFamily="18" charset="0"/>
              </a:rPr>
              <a:t>річковий</a:t>
            </a:r>
            <a:r>
              <a:rPr lang="ru-RU" sz="3100" dirty="0">
                <a:latin typeface="Century Schoolbook" panose="02040604050505020304" pitchFamily="18" charset="0"/>
              </a:rPr>
              <a:t> транспорт. </a:t>
            </a:r>
            <a:endParaRPr lang="ru-RU" sz="3100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3100" dirty="0">
                <a:latin typeface="Century Schoolbook" panose="02040604050505020304" pitchFamily="18" charset="0"/>
              </a:rPr>
              <a:t> </a:t>
            </a:r>
            <a:r>
              <a:rPr lang="ru-RU" sz="3100" dirty="0" smtClean="0">
                <a:latin typeface="Century Schoolbook" panose="02040604050505020304" pitchFamily="18" charset="0"/>
              </a:rPr>
              <a:t>  </a:t>
            </a:r>
            <a:r>
              <a:rPr lang="ru-RU" sz="3100" dirty="0" err="1" smtClean="0">
                <a:latin typeface="Century Schoolbook" panose="02040604050505020304" pitchFamily="18" charset="0"/>
              </a:rPr>
              <a:t>Найбільший</a:t>
            </a:r>
            <a:r>
              <a:rPr lang="ru-RU" sz="3100" dirty="0" smtClean="0">
                <a:latin typeface="Century Schoolbook" panose="02040604050505020304" pitchFamily="18" charset="0"/>
              </a:rPr>
              <a:t> </a:t>
            </a:r>
            <a:r>
              <a:rPr lang="ru-RU" sz="3100" dirty="0" err="1">
                <a:latin typeface="Century Schoolbook" panose="02040604050505020304" pitchFamily="18" charset="0"/>
              </a:rPr>
              <a:t>річковий</a:t>
            </a:r>
            <a:r>
              <a:rPr lang="ru-RU" sz="3100" dirty="0">
                <a:latin typeface="Century Schoolbook" panose="02040604050505020304" pitchFamily="18" charset="0"/>
              </a:rPr>
              <a:t> порт </a:t>
            </a:r>
            <a:r>
              <a:rPr lang="ru-RU" sz="3100" dirty="0" err="1">
                <a:latin typeface="Century Schoolbook" panose="02040604050505020304" pitchFamily="18" charset="0"/>
              </a:rPr>
              <a:t>знаходиться</a:t>
            </a:r>
            <a:r>
              <a:rPr lang="ru-RU" sz="3100" dirty="0">
                <a:latin typeface="Century Schoolbook" panose="02040604050505020304" pitchFamily="18" charset="0"/>
              </a:rPr>
              <a:t> у </a:t>
            </a:r>
            <a:r>
              <a:rPr lang="ru-RU" sz="3100" dirty="0" err="1">
                <a:latin typeface="Century Schoolbook" panose="02040604050505020304" pitchFamily="18" charset="0"/>
              </a:rPr>
              <a:t>місті</a:t>
            </a:r>
            <a:r>
              <a:rPr lang="ru-RU" sz="3100" dirty="0">
                <a:latin typeface="Century Schoolbook" panose="02040604050505020304" pitchFamily="18" charset="0"/>
              </a:rPr>
              <a:t> </a:t>
            </a:r>
            <a:r>
              <a:rPr lang="ru-RU" sz="3100" dirty="0" err="1">
                <a:latin typeface="Century Schoolbook" panose="02040604050505020304" pitchFamily="18" charset="0"/>
              </a:rPr>
              <a:t>Асунсьйон</a:t>
            </a:r>
            <a:r>
              <a:rPr lang="ru-RU" sz="3100" dirty="0">
                <a:latin typeface="Century Schoolbook" panose="02040604050505020304" pitchFamily="18" charset="0"/>
              </a:rPr>
              <a:t>. </a:t>
            </a:r>
            <a:r>
              <a:rPr lang="ru-RU" sz="3100" dirty="0" err="1">
                <a:latin typeface="Century Schoolbook" panose="02040604050505020304" pitchFamily="18" charset="0"/>
              </a:rPr>
              <a:t>Наземні</a:t>
            </a:r>
            <a:r>
              <a:rPr lang="ru-RU" sz="3100" dirty="0">
                <a:latin typeface="Century Schoolbook" panose="02040604050505020304" pitchFamily="18" charset="0"/>
              </a:rPr>
              <a:t> </a:t>
            </a:r>
            <a:r>
              <a:rPr lang="ru-RU" sz="3100" dirty="0" err="1">
                <a:latin typeface="Century Schoolbook" panose="02040604050505020304" pitchFamily="18" charset="0"/>
              </a:rPr>
              <a:t>зв'язки</a:t>
            </a:r>
            <a:r>
              <a:rPr lang="ru-RU" sz="3100" dirty="0">
                <a:latin typeface="Century Schoolbook" panose="02040604050505020304" pitchFamily="18" charset="0"/>
              </a:rPr>
              <a:t> з </a:t>
            </a:r>
            <a:r>
              <a:rPr lang="ru-RU" sz="3100" dirty="0" err="1">
                <a:latin typeface="Century Schoolbook" panose="02040604050505020304" pitchFamily="18" charset="0"/>
              </a:rPr>
              <a:t>зовнішнім</a:t>
            </a:r>
            <a:r>
              <a:rPr lang="ru-RU" sz="3100" dirty="0">
                <a:latin typeface="Century Schoolbook" panose="02040604050505020304" pitchFamily="18" charset="0"/>
              </a:rPr>
              <a:t> </a:t>
            </a:r>
            <a:r>
              <a:rPr lang="ru-RU" sz="3100" dirty="0" err="1">
                <a:latin typeface="Century Schoolbook" panose="02040604050505020304" pitchFamily="18" charset="0"/>
              </a:rPr>
              <a:t>світом</a:t>
            </a:r>
            <a:r>
              <a:rPr lang="ru-RU" sz="3100" dirty="0">
                <a:latin typeface="Century Schoolbook" panose="02040604050505020304" pitchFamily="18" charset="0"/>
              </a:rPr>
              <a:t> </a:t>
            </a:r>
            <a:r>
              <a:rPr lang="ru-RU" sz="3100" dirty="0" err="1">
                <a:latin typeface="Century Schoolbook" panose="02040604050505020304" pitchFamily="18" charset="0"/>
              </a:rPr>
              <a:t>відбуваються</a:t>
            </a:r>
            <a:r>
              <a:rPr lang="ru-RU" sz="3100" dirty="0">
                <a:latin typeface="Century Schoolbook" panose="02040604050505020304" pitchFamily="18" charset="0"/>
              </a:rPr>
              <a:t> через Аргентину і </a:t>
            </a:r>
            <a:r>
              <a:rPr lang="ru-RU" sz="3100" dirty="0" err="1">
                <a:latin typeface="Century Schoolbook" panose="02040604050505020304" pitchFamily="18" charset="0"/>
              </a:rPr>
              <a:t>Бразилію</a:t>
            </a:r>
            <a:r>
              <a:rPr lang="ru-RU" sz="3100" dirty="0">
                <a:latin typeface="Century Schoolbook" panose="020406040505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973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012" y="0"/>
            <a:ext cx="10410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963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16" y="100068"/>
            <a:ext cx="5829913" cy="4328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586" y="2371421"/>
            <a:ext cx="6453348" cy="433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85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636" y="80961"/>
            <a:ext cx="6446245" cy="47732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002" y="3021656"/>
            <a:ext cx="5803106" cy="374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33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6177" y="168008"/>
            <a:ext cx="10018713" cy="977747"/>
          </a:xfrm>
        </p:spPr>
        <p:txBody>
          <a:bodyPr>
            <a:normAutofit/>
          </a:bodyPr>
          <a:lstStyle/>
          <a:p>
            <a:r>
              <a:rPr lang="ru-RU" sz="5400" dirty="0">
                <a:latin typeface="Century Schoolbook" panose="02040604050505020304" pitchFamily="18" charset="0"/>
              </a:rPr>
              <a:t>Культура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7084" y="1145755"/>
            <a:ext cx="7564916" cy="29194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Century Schoolbook" panose="02040604050505020304" pitchFamily="18" charset="0"/>
              </a:rPr>
              <a:t>   </a:t>
            </a:r>
            <a:r>
              <a:rPr lang="ru-RU" dirty="0" err="1" smtClean="0">
                <a:latin typeface="Century Schoolbook" panose="02040604050505020304" pitchFamily="18" charset="0"/>
              </a:rPr>
              <a:t>Однією</a:t>
            </a:r>
            <a:r>
              <a:rPr lang="ru-RU" dirty="0" smtClean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важливою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рисою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парагвайців</a:t>
            </a:r>
            <a:r>
              <a:rPr lang="ru-RU" dirty="0">
                <a:latin typeface="Century Schoolbook" panose="02040604050505020304" pitchFamily="18" charset="0"/>
              </a:rPr>
              <a:t> є те, </a:t>
            </a:r>
            <a:r>
              <a:rPr lang="ru-RU" dirty="0" err="1">
                <a:latin typeface="Century Schoolbook" panose="02040604050505020304" pitchFamily="18" charset="0"/>
              </a:rPr>
              <a:t>що</a:t>
            </a:r>
            <a:r>
              <a:rPr lang="ru-RU" dirty="0">
                <a:latin typeface="Century Schoolbook" panose="02040604050505020304" pitchFamily="18" charset="0"/>
              </a:rPr>
              <a:t> вони </a:t>
            </a:r>
            <a:r>
              <a:rPr lang="ru-RU" dirty="0" err="1">
                <a:latin typeface="Century Schoolbook" panose="02040604050505020304" pitchFamily="18" charset="0"/>
              </a:rPr>
              <a:t>вміють</a:t>
            </a:r>
            <a:r>
              <a:rPr lang="ru-RU" dirty="0">
                <a:latin typeface="Century Schoolbook" panose="02040604050505020304" pitchFamily="18" charset="0"/>
              </a:rPr>
              <a:t> плести </a:t>
            </a:r>
            <a:r>
              <a:rPr lang="ru-RU" dirty="0" err="1">
                <a:latin typeface="Century Schoolbook" panose="02040604050505020304" pitchFamily="18" charset="0"/>
              </a:rPr>
              <a:t>мережива</a:t>
            </a:r>
            <a:r>
              <a:rPr lang="ru-RU" dirty="0">
                <a:latin typeface="Century Schoolbook" panose="02040604050505020304" pitchFamily="18" charset="0"/>
              </a:rPr>
              <a:t>. </a:t>
            </a:r>
            <a:r>
              <a:rPr lang="ru-RU" dirty="0" err="1">
                <a:latin typeface="Century Schoolbook" panose="02040604050505020304" pitchFamily="18" charset="0"/>
              </a:rPr>
              <a:t>Це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їхня</a:t>
            </a:r>
            <a:r>
              <a:rPr lang="ru-RU" dirty="0">
                <a:latin typeface="Century Schoolbook" panose="02040604050505020304" pitchFamily="18" charset="0"/>
              </a:rPr>
              <a:t> практична культурна </a:t>
            </a:r>
            <a:r>
              <a:rPr lang="ru-RU" dirty="0" err="1">
                <a:latin typeface="Century Schoolbook" panose="02040604050505020304" pitchFamily="18" charset="0"/>
              </a:rPr>
              <a:t>цінність</a:t>
            </a:r>
            <a:r>
              <a:rPr lang="ru-RU" dirty="0" smtClean="0">
                <a:latin typeface="Century Schoolbook" panose="020406040505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latin typeface="Century Schoolbook" panose="02040604050505020304" pitchFamily="18" charset="0"/>
              </a:rPr>
              <a:t>   </a:t>
            </a:r>
            <a:r>
              <a:rPr lang="ru-RU" dirty="0">
                <a:latin typeface="Century Schoolbook" panose="02040604050505020304" pitchFamily="18" charset="0"/>
              </a:rPr>
              <a:t>З </a:t>
            </a:r>
            <a:r>
              <a:rPr lang="ru-RU" dirty="0" err="1">
                <a:latin typeface="Century Schoolbook" panose="02040604050505020304" pitchFamily="18" charset="0"/>
              </a:rPr>
              <a:t>мережив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які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називаються</a:t>
            </a:r>
            <a:r>
              <a:rPr lang="ru-RU" dirty="0">
                <a:latin typeface="Century Schoolbook" panose="02040604050505020304" pitchFamily="18" charset="0"/>
              </a:rPr>
              <a:t> «</a:t>
            </a:r>
            <a:r>
              <a:rPr lang="ru-RU" dirty="0" err="1">
                <a:latin typeface="Century Schoolbook" panose="02040604050505020304" pitchFamily="18" charset="0"/>
              </a:rPr>
              <a:t>ньяндуті</a:t>
            </a:r>
            <a:r>
              <a:rPr lang="ru-RU" dirty="0">
                <a:latin typeface="Century Schoolbook" panose="02040604050505020304" pitchFamily="18" charset="0"/>
              </a:rPr>
              <a:t>» («</a:t>
            </a:r>
            <a:r>
              <a:rPr lang="ru-RU" dirty="0" err="1">
                <a:latin typeface="Century Schoolbook" panose="02040604050505020304" pitchFamily="18" charset="0"/>
              </a:rPr>
              <a:t>павутина</a:t>
            </a:r>
            <a:r>
              <a:rPr lang="ru-RU" dirty="0">
                <a:latin typeface="Century Schoolbook" panose="02040604050505020304" pitchFamily="18" charset="0"/>
              </a:rPr>
              <a:t>»), вони </a:t>
            </a:r>
            <a:r>
              <a:rPr lang="ru-RU" dirty="0" err="1">
                <a:latin typeface="Century Schoolbook" panose="02040604050505020304" pitchFamily="18" charset="0"/>
              </a:rPr>
              <a:t>роблять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квіти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птахів</a:t>
            </a:r>
            <a:r>
              <a:rPr lang="ru-RU" dirty="0">
                <a:latin typeface="Century Schoolbook" panose="02040604050505020304" pitchFamily="18" charset="0"/>
              </a:rPr>
              <a:t>, </a:t>
            </a:r>
            <a:r>
              <a:rPr lang="ru-RU" dirty="0" err="1">
                <a:latin typeface="Century Schoolbook" panose="02040604050505020304" pitchFamily="18" charset="0"/>
              </a:rPr>
              <a:t>тварин</a:t>
            </a:r>
            <a:r>
              <a:rPr lang="ru-RU" dirty="0">
                <a:latin typeface="Century Schoolbook" panose="02040604050505020304" pitchFamily="18" charset="0"/>
              </a:rPr>
              <a:t> та </a:t>
            </a:r>
            <a:r>
              <a:rPr lang="ru-RU" dirty="0" err="1">
                <a:latin typeface="Century Schoolbook" panose="02040604050505020304" pitchFamily="18" charset="0"/>
              </a:rPr>
              <a:t>різноманітні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візерунки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Century Schoolbook" panose="02040604050505020304" pitchFamily="18" charset="0"/>
              </a:rPr>
              <a:t>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4322" y="4583017"/>
            <a:ext cx="61783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entury Schoolbook" panose="02040604050505020304" pitchFamily="18" charset="0"/>
              </a:rPr>
              <a:t>Одна з великих </a:t>
            </a:r>
            <a:r>
              <a:rPr lang="ru-RU" sz="2400" dirty="0" err="1" smtClean="0">
                <a:latin typeface="Century Schoolbook" panose="02040604050505020304" pitchFamily="18" charset="0"/>
              </a:rPr>
              <a:t>діячів</a:t>
            </a:r>
            <a:r>
              <a:rPr lang="ru-RU" sz="2400" dirty="0" smtClean="0">
                <a:latin typeface="Century Schoolbook" panose="02040604050505020304" pitchFamily="18" charset="0"/>
              </a:rPr>
              <a:t> </a:t>
            </a:r>
            <a:r>
              <a:rPr lang="ru-RU" sz="2400" dirty="0" err="1" smtClean="0">
                <a:latin typeface="Century Schoolbook" panose="02040604050505020304" pitchFamily="18" charset="0"/>
              </a:rPr>
              <a:t>культури</a:t>
            </a:r>
            <a:r>
              <a:rPr lang="ru-RU" sz="2400" dirty="0" smtClean="0">
                <a:latin typeface="Century Schoolbook" panose="02040604050505020304" pitchFamily="18" charset="0"/>
              </a:rPr>
              <a:t> Парагваю — </a:t>
            </a:r>
            <a:r>
              <a:rPr lang="ru-RU" sz="2400" dirty="0" err="1" smtClean="0">
                <a:latin typeface="Century Schoolbook" panose="02040604050505020304" pitchFamily="18" charset="0"/>
              </a:rPr>
              <a:t>Хосефіна</a:t>
            </a:r>
            <a:r>
              <a:rPr lang="ru-RU" sz="2400" dirty="0" smtClean="0">
                <a:latin typeface="Century Schoolbook" panose="02040604050505020304" pitchFamily="18" charset="0"/>
              </a:rPr>
              <a:t> </a:t>
            </a:r>
            <a:r>
              <a:rPr lang="ru-RU" sz="2400" dirty="0" err="1" smtClean="0">
                <a:latin typeface="Century Schoolbook" panose="02040604050505020304" pitchFamily="18" charset="0"/>
              </a:rPr>
              <a:t>Пла</a:t>
            </a:r>
            <a:r>
              <a:rPr lang="ru-RU" sz="2400" dirty="0" smtClean="0">
                <a:latin typeface="Century Schoolbook" panose="02040604050505020304" pitchFamily="18" charset="0"/>
              </a:rPr>
              <a:t> (1903–1999), </a:t>
            </a:r>
            <a:r>
              <a:rPr lang="ru-RU" sz="2400" dirty="0" err="1" smtClean="0">
                <a:latin typeface="Century Schoolbook" panose="02040604050505020304" pitchFamily="18" charset="0"/>
              </a:rPr>
              <a:t>поетеса</a:t>
            </a:r>
            <a:r>
              <a:rPr lang="ru-RU" sz="2400" dirty="0" smtClean="0">
                <a:latin typeface="Century Schoolbook" panose="02040604050505020304" pitchFamily="18" charset="0"/>
              </a:rPr>
              <a:t>, автор </a:t>
            </a:r>
            <a:r>
              <a:rPr lang="ru-RU" sz="2400" dirty="0" err="1" smtClean="0">
                <a:latin typeface="Century Schoolbook" panose="02040604050505020304" pitchFamily="18" charset="0"/>
              </a:rPr>
              <a:t>романів</a:t>
            </a:r>
            <a:r>
              <a:rPr lang="ru-RU" sz="2400" dirty="0" smtClean="0">
                <a:latin typeface="Century Schoolbook" panose="02040604050505020304" pitchFamily="18" charset="0"/>
              </a:rPr>
              <a:t> і </a:t>
            </a:r>
            <a:r>
              <a:rPr lang="ru-RU" sz="2400" dirty="0" err="1" smtClean="0">
                <a:latin typeface="Century Schoolbook" panose="02040604050505020304" pitchFamily="18" charset="0"/>
              </a:rPr>
              <a:t>оповідань</a:t>
            </a:r>
            <a:r>
              <a:rPr lang="ru-RU" sz="2400" dirty="0" smtClean="0">
                <a:latin typeface="Century Schoolbook" panose="02040604050505020304" pitchFamily="18" charset="0"/>
              </a:rPr>
              <a:t>, яка </a:t>
            </a:r>
            <a:r>
              <a:rPr lang="ru-RU" sz="2400" dirty="0" err="1" smtClean="0">
                <a:latin typeface="Century Schoolbook" panose="02040604050505020304" pitchFamily="18" charset="0"/>
              </a:rPr>
              <a:t>працювала</a:t>
            </a:r>
            <a:r>
              <a:rPr lang="ru-RU" sz="2400" dirty="0" smtClean="0">
                <a:latin typeface="Century Schoolbook" panose="02040604050505020304" pitchFamily="18" charset="0"/>
              </a:rPr>
              <a:t> </a:t>
            </a:r>
            <a:r>
              <a:rPr lang="ru-RU" sz="2400" dirty="0" err="1" smtClean="0">
                <a:latin typeface="Century Schoolbook" panose="02040604050505020304" pitchFamily="18" charset="0"/>
              </a:rPr>
              <a:t>також</a:t>
            </a:r>
            <a:r>
              <a:rPr lang="ru-RU" sz="2400" dirty="0" smtClean="0">
                <a:latin typeface="Century Schoolbook" panose="02040604050505020304" pitchFamily="18" charset="0"/>
              </a:rPr>
              <a:t> в </a:t>
            </a:r>
            <a:r>
              <a:rPr lang="ru-RU" sz="2400" dirty="0" err="1" smtClean="0">
                <a:latin typeface="Century Schoolbook" panose="02040604050505020304" pitchFamily="18" charset="0"/>
              </a:rPr>
              <a:t>галузі</a:t>
            </a:r>
            <a:r>
              <a:rPr lang="ru-RU" sz="2400" dirty="0" smtClean="0">
                <a:latin typeface="Century Schoolbook" panose="02040604050505020304" pitchFamily="18" charset="0"/>
              </a:rPr>
              <a:t> </a:t>
            </a:r>
            <a:r>
              <a:rPr lang="ru-RU" sz="2400" dirty="0" err="1" smtClean="0">
                <a:latin typeface="Century Schoolbook" panose="02040604050505020304" pitchFamily="18" charset="0"/>
              </a:rPr>
              <a:t>художньої</a:t>
            </a:r>
            <a:r>
              <a:rPr lang="ru-RU" sz="2400" dirty="0" smtClean="0">
                <a:latin typeface="Century Schoolbook" panose="02040604050505020304" pitchFamily="18" charset="0"/>
              </a:rPr>
              <a:t> </a:t>
            </a:r>
            <a:r>
              <a:rPr lang="ru-RU" sz="2400" dirty="0" err="1" smtClean="0">
                <a:latin typeface="Century Schoolbook" panose="02040604050505020304" pitchFamily="18" charset="0"/>
              </a:rPr>
              <a:t>кераміки</a:t>
            </a:r>
            <a:r>
              <a:rPr lang="ru-RU" sz="2400" dirty="0" smtClean="0">
                <a:latin typeface="Century Schoolbook" panose="02040604050505020304" pitchFamily="18" charset="0"/>
              </a:rPr>
              <a:t>.</a:t>
            </a:r>
            <a:endParaRPr lang="ru-RU" sz="2400" dirty="0">
              <a:latin typeface="Century Schoolbook" panose="020406040505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09" y="168008"/>
            <a:ext cx="3368452" cy="44656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664" y="3468928"/>
            <a:ext cx="5104023" cy="338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40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84311" y="99152"/>
            <a:ext cx="10707689" cy="6758848"/>
          </a:xfrm>
        </p:spPr>
        <p:txBody>
          <a:bodyPr>
            <a:normAutofit/>
          </a:bodyPr>
          <a:lstStyle/>
          <a:p>
            <a:r>
              <a:rPr lang="uk-UA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Schoolbook" panose="02040604050505020304" pitchFamily="18" charset="0"/>
              </a:rPr>
              <a:t>Дякую за Вашу увагу!!!</a:t>
            </a:r>
            <a:endParaRPr lang="ru-RU" sz="9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484311" y="4417764"/>
            <a:ext cx="1082620" cy="137343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512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1575412" y="4292607"/>
            <a:ext cx="4100658" cy="1704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5400" dirty="0" smtClean="0">
                <a:latin typeface="Century Schoolbook" panose="02040604050505020304" pitchFamily="18" charset="0"/>
              </a:rPr>
              <a:t>Прапор</a:t>
            </a:r>
            <a:endParaRPr lang="ru-RU" sz="5400" dirty="0">
              <a:latin typeface="Century Schoolbook" panose="020406040505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7918003" y="4601228"/>
            <a:ext cx="3714098" cy="1086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5400" dirty="0" smtClean="0">
                <a:latin typeface="Century Schoolbook" panose="02040604050505020304" pitchFamily="18" charset="0"/>
              </a:rPr>
              <a:t>Герб</a:t>
            </a:r>
            <a:endParaRPr lang="ru-RU" sz="5400" dirty="0">
              <a:latin typeface="Century Schoolbook" panose="020406040505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55" y="802623"/>
            <a:ext cx="6259213" cy="3442567"/>
          </a:xfrm>
          <a:prstGeom prst="rect">
            <a:avLst/>
          </a:prstGeom>
        </p:spPr>
      </p:pic>
      <p:pic>
        <p:nvPicPr>
          <p:cNvPr id="1026" name="Picture 2" descr="Файл:Coat of arms of Paraguay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570" y="685800"/>
            <a:ext cx="3702233" cy="370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928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айл:LocationParaguay.sv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92" y="0"/>
            <a:ext cx="122066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6482" y="216260"/>
            <a:ext cx="46260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entury Schoolbook" panose="02040604050505020304" pitchFamily="18" charset="0"/>
              </a:rPr>
              <a:t>   </a:t>
            </a:r>
            <a:r>
              <a:rPr lang="ru-RU" sz="2800" b="1" dirty="0" err="1" smtClean="0">
                <a:latin typeface="Century Schoolbook" panose="02040604050505020304" pitchFamily="18" charset="0"/>
              </a:rPr>
              <a:t>Республіка</a:t>
            </a:r>
            <a:r>
              <a:rPr lang="ru-RU" sz="2800" b="1" dirty="0" smtClean="0">
                <a:latin typeface="Century Schoolbook" panose="02040604050505020304" pitchFamily="18" charset="0"/>
              </a:rPr>
              <a:t> Парагвай </a:t>
            </a:r>
            <a:r>
              <a:rPr lang="en-US" sz="2800" dirty="0" smtClean="0">
                <a:latin typeface="Century Schoolbook" panose="02040604050505020304" pitchFamily="18" charset="0"/>
              </a:rPr>
              <a:t>— </a:t>
            </a:r>
            <a:r>
              <a:rPr lang="ru-RU" sz="2800" dirty="0" err="1" smtClean="0">
                <a:latin typeface="Century Schoolbook" panose="02040604050505020304" pitchFamily="18" charset="0"/>
              </a:rPr>
              <a:t>країна</a:t>
            </a:r>
            <a:r>
              <a:rPr lang="ru-RU" sz="2800" dirty="0" smtClean="0">
                <a:latin typeface="Century Schoolbook" panose="02040604050505020304" pitchFamily="18" charset="0"/>
              </a:rPr>
              <a:t> в </a:t>
            </a:r>
            <a:r>
              <a:rPr lang="ru-RU" sz="2800" dirty="0" err="1" smtClean="0">
                <a:latin typeface="Century Schoolbook" panose="02040604050505020304" pitchFamily="18" charset="0"/>
              </a:rPr>
              <a:t>Південній</a:t>
            </a:r>
            <a:r>
              <a:rPr lang="ru-RU" sz="2800" dirty="0" smtClean="0">
                <a:latin typeface="Century Schoolbook" panose="02040604050505020304" pitchFamily="18" charset="0"/>
              </a:rPr>
              <a:t> </a:t>
            </a:r>
            <a:r>
              <a:rPr lang="ru-RU" sz="2800" dirty="0" err="1" smtClean="0">
                <a:latin typeface="Century Schoolbook" panose="02040604050505020304" pitchFamily="18" charset="0"/>
              </a:rPr>
              <a:t>Америці</a:t>
            </a:r>
            <a:r>
              <a:rPr lang="ru-RU" sz="2800" dirty="0" smtClean="0">
                <a:latin typeface="Century Schoolbook" panose="02040604050505020304" pitchFamily="18" charset="0"/>
              </a:rPr>
              <a:t>, </a:t>
            </a:r>
            <a:r>
              <a:rPr lang="ru-RU" sz="2800" dirty="0" err="1" smtClean="0">
                <a:latin typeface="Century Schoolbook" panose="02040604050505020304" pitchFamily="18" charset="0"/>
              </a:rPr>
              <a:t>межує</a:t>
            </a:r>
            <a:r>
              <a:rPr lang="ru-RU" sz="2800" dirty="0" smtClean="0">
                <a:latin typeface="Century Schoolbook" panose="02040604050505020304" pitchFamily="18" charset="0"/>
              </a:rPr>
              <a:t> на </a:t>
            </a:r>
            <a:r>
              <a:rPr lang="ru-RU" sz="2800" i="1" dirty="0" err="1" smtClean="0">
                <a:latin typeface="Century Schoolbook" panose="02040604050505020304" pitchFamily="18" charset="0"/>
              </a:rPr>
              <a:t>північному</a:t>
            </a:r>
            <a:r>
              <a:rPr lang="ru-RU" sz="2800" i="1" dirty="0" smtClean="0">
                <a:latin typeface="Century Schoolbook" panose="02040604050505020304" pitchFamily="18" charset="0"/>
              </a:rPr>
              <a:t> </a:t>
            </a:r>
            <a:r>
              <a:rPr lang="ru-RU" sz="2800" i="1" dirty="0" err="1" smtClean="0">
                <a:latin typeface="Century Schoolbook" panose="02040604050505020304" pitchFamily="18" charset="0"/>
              </a:rPr>
              <a:t>сході</a:t>
            </a:r>
            <a:r>
              <a:rPr lang="ru-RU" sz="2800" i="1" dirty="0" smtClean="0">
                <a:latin typeface="Century Schoolbook" panose="02040604050505020304" pitchFamily="18" charset="0"/>
              </a:rPr>
              <a:t> </a:t>
            </a:r>
            <a:r>
              <a:rPr lang="ru-RU" sz="2800" dirty="0" smtClean="0">
                <a:latin typeface="Century Schoolbook" panose="02040604050505020304" pitchFamily="18" charset="0"/>
              </a:rPr>
              <a:t>з </a:t>
            </a:r>
            <a:r>
              <a:rPr lang="ru-RU" sz="2800" dirty="0" err="1" smtClean="0">
                <a:latin typeface="Century Schoolbook" panose="02040604050505020304" pitchFamily="18" charset="0"/>
              </a:rPr>
              <a:t>Бразилією</a:t>
            </a:r>
            <a:r>
              <a:rPr lang="ru-RU" sz="2800" dirty="0" smtClean="0">
                <a:latin typeface="Century Schoolbook" panose="02040604050505020304" pitchFamily="18" charset="0"/>
              </a:rPr>
              <a:t>, </a:t>
            </a:r>
            <a:r>
              <a:rPr lang="ru-RU" sz="2800" i="1" dirty="0" err="1" smtClean="0">
                <a:latin typeface="Century Schoolbook" panose="02040604050505020304" pitchFamily="18" charset="0"/>
              </a:rPr>
              <a:t>півдні</a:t>
            </a:r>
            <a:r>
              <a:rPr lang="ru-RU" sz="2800" dirty="0" smtClean="0">
                <a:latin typeface="Century Schoolbook" panose="02040604050505020304" pitchFamily="18" charset="0"/>
              </a:rPr>
              <a:t> з Аргентиною; </a:t>
            </a:r>
            <a:r>
              <a:rPr lang="ru-RU" sz="2800" i="1" dirty="0" err="1" smtClean="0">
                <a:latin typeface="Century Schoolbook" panose="02040604050505020304" pitchFamily="18" charset="0"/>
              </a:rPr>
              <a:t>заході</a:t>
            </a:r>
            <a:r>
              <a:rPr lang="ru-RU" sz="2800" dirty="0" smtClean="0">
                <a:latin typeface="Century Schoolbook" panose="02040604050505020304" pitchFamily="18" charset="0"/>
              </a:rPr>
              <a:t> з </a:t>
            </a:r>
            <a:r>
              <a:rPr lang="ru-RU" sz="2800" dirty="0" err="1" smtClean="0">
                <a:latin typeface="Century Schoolbook" panose="02040604050505020304" pitchFamily="18" charset="0"/>
              </a:rPr>
              <a:t>Болівією</a:t>
            </a:r>
            <a:r>
              <a:rPr lang="ru-RU" sz="2800" dirty="0" smtClean="0">
                <a:latin typeface="Century Schoolbook" panose="02040604050505020304" pitchFamily="18" charset="0"/>
              </a:rPr>
              <a:t>. </a:t>
            </a:r>
            <a:endParaRPr lang="ru-RU" sz="2800" dirty="0">
              <a:latin typeface="Century Schoolbook" panose="02040604050505020304" pitchFamily="18" charset="0"/>
            </a:endParaRPr>
          </a:p>
          <a:p>
            <a:r>
              <a:rPr lang="ru-RU" sz="2800" dirty="0" smtClean="0">
                <a:latin typeface="Century Schoolbook" panose="02040604050505020304" pitchFamily="18" charset="0"/>
              </a:rPr>
              <a:t>   </a:t>
            </a:r>
            <a:r>
              <a:rPr lang="ru-RU" sz="2800" b="1" dirty="0" err="1" smtClean="0">
                <a:latin typeface="Century Schoolbook" panose="02040604050505020304" pitchFamily="18" charset="0"/>
              </a:rPr>
              <a:t>Площа</a:t>
            </a:r>
            <a:r>
              <a:rPr lang="ru-RU" sz="2800" b="1" dirty="0" smtClean="0">
                <a:latin typeface="Century Schoolbook" panose="02040604050505020304" pitchFamily="18" charset="0"/>
              </a:rPr>
              <a:t> </a:t>
            </a:r>
            <a:r>
              <a:rPr lang="ru-RU" sz="2800" dirty="0" smtClean="0">
                <a:latin typeface="Century Schoolbook" panose="02040604050505020304" pitchFamily="18" charset="0"/>
              </a:rPr>
              <a:t>— 406752 км².</a:t>
            </a:r>
          </a:p>
          <a:p>
            <a:r>
              <a:rPr lang="ru-RU" sz="2800" dirty="0" err="1">
                <a:latin typeface="Century Schoolbook" panose="02040604050505020304" pitchFamily="18" charset="0"/>
              </a:rPr>
              <a:t>С</a:t>
            </a:r>
            <a:r>
              <a:rPr lang="ru-RU" sz="2800" dirty="0" err="1" smtClean="0">
                <a:latin typeface="Century Schoolbook" panose="02040604050505020304" pitchFamily="18" charset="0"/>
              </a:rPr>
              <a:t>толиця</a:t>
            </a:r>
            <a:r>
              <a:rPr lang="ru-RU" sz="2800" dirty="0" smtClean="0">
                <a:latin typeface="Century Schoolbook" panose="02040604050505020304" pitchFamily="18" charset="0"/>
              </a:rPr>
              <a:t> </a:t>
            </a:r>
            <a:r>
              <a:rPr lang="ru-RU" sz="2800" b="1" dirty="0" err="1" smtClean="0">
                <a:latin typeface="Century Schoolbook" panose="02040604050505020304" pitchFamily="18" charset="0"/>
              </a:rPr>
              <a:t>Асунсьйон</a:t>
            </a:r>
            <a:r>
              <a:rPr lang="ru-RU" sz="2800" dirty="0" smtClean="0">
                <a:latin typeface="Century Schoolbook" panose="02040604050505020304" pitchFamily="18" charset="0"/>
              </a:rPr>
              <a:t>.</a:t>
            </a:r>
            <a:endParaRPr lang="ru-RU" sz="2800" dirty="0">
              <a:latin typeface="Century Schoolbook" panose="020406040505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02507" y="5280001"/>
            <a:ext cx="72894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Рельєф</a:t>
            </a:r>
            <a:r>
              <a:rPr lang="ru-RU" sz="2800" dirty="0" smtClean="0"/>
              <a:t>: </a:t>
            </a:r>
            <a:r>
              <a:rPr lang="ru-RU" sz="2800" dirty="0" err="1" smtClean="0"/>
              <a:t>болотисті</a:t>
            </a:r>
            <a:r>
              <a:rPr lang="ru-RU" sz="2800" dirty="0" smtClean="0"/>
              <a:t> </a:t>
            </a:r>
            <a:r>
              <a:rPr lang="ru-RU" sz="2800" dirty="0" err="1" smtClean="0"/>
              <a:t>рівнини</a:t>
            </a:r>
            <a:r>
              <a:rPr lang="ru-RU" sz="2800" dirty="0" smtClean="0"/>
              <a:t>, </a:t>
            </a:r>
            <a:r>
              <a:rPr lang="ru-RU" sz="2800" dirty="0" err="1" smtClean="0"/>
              <a:t>розділені</a:t>
            </a:r>
            <a:r>
              <a:rPr lang="ru-RU" sz="2800" dirty="0" smtClean="0"/>
              <a:t> </a:t>
            </a:r>
            <a:r>
              <a:rPr lang="ru-RU" sz="2800" dirty="0" err="1" smtClean="0"/>
              <a:t>річкою</a:t>
            </a:r>
            <a:r>
              <a:rPr lang="ru-RU" sz="2800" dirty="0" smtClean="0"/>
              <a:t> Парагвай, на </a:t>
            </a:r>
            <a:r>
              <a:rPr lang="ru-RU" sz="2800" dirty="0" err="1" smtClean="0"/>
              <a:t>південному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сході</a:t>
            </a:r>
            <a:r>
              <a:rPr lang="ru-RU" sz="2800" dirty="0" smtClean="0"/>
              <a:t> кордон проходить по </a:t>
            </a:r>
            <a:r>
              <a:rPr lang="ru-RU" sz="2800" dirty="0" err="1" smtClean="0"/>
              <a:t>річці</a:t>
            </a:r>
            <a:r>
              <a:rPr lang="ru-RU" sz="2800" dirty="0" smtClean="0"/>
              <a:t> Парана.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39133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62" y="0"/>
            <a:ext cx="10018713" cy="1098933"/>
          </a:xfrm>
        </p:spPr>
        <p:txBody>
          <a:bodyPr>
            <a:normAutofit/>
          </a:bodyPr>
          <a:lstStyle/>
          <a:p>
            <a:r>
              <a:rPr lang="ru-RU" sz="6000" dirty="0" err="1">
                <a:latin typeface="Century Schoolbook" panose="02040604050505020304" pitchFamily="18" charset="0"/>
              </a:rPr>
              <a:t>Політика</a:t>
            </a:r>
            <a:endParaRPr lang="ru-RU" sz="6000" dirty="0"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6940" y="1098934"/>
            <a:ext cx="10925060" cy="5759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Century Schoolbook" panose="02040604050505020304" pitchFamily="18" charset="0"/>
              </a:rPr>
              <a:t>У </a:t>
            </a:r>
            <a:r>
              <a:rPr lang="ru-RU" sz="3200" dirty="0" err="1">
                <a:latin typeface="Century Schoolbook" panose="02040604050505020304" pitchFamily="18" charset="0"/>
              </a:rPr>
              <a:t>цей</a:t>
            </a:r>
            <a:r>
              <a:rPr lang="ru-RU" sz="3200" dirty="0">
                <a:latin typeface="Century Schoolbook" panose="02040604050505020304" pitchFamily="18" charset="0"/>
              </a:rPr>
              <a:t> час Парагвай є </a:t>
            </a:r>
            <a:r>
              <a:rPr lang="ru-RU" sz="3200" dirty="0" err="1">
                <a:latin typeface="Century Schoolbook" panose="02040604050505020304" pitchFamily="18" charset="0"/>
              </a:rPr>
              <a:t>республікою</a:t>
            </a:r>
            <a:r>
              <a:rPr lang="ru-RU" sz="3200" dirty="0">
                <a:latin typeface="Century Schoolbook" panose="02040604050505020304" pitchFamily="18" charset="0"/>
              </a:rPr>
              <a:t>. </a:t>
            </a:r>
            <a:endParaRPr lang="ru-RU" sz="3200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Century Schoolbook" panose="02040604050505020304" pitchFamily="18" charset="0"/>
              </a:rPr>
              <a:t>   </a:t>
            </a:r>
            <a:r>
              <a:rPr lang="ru-RU" sz="3200" b="1" dirty="0" err="1" smtClean="0">
                <a:latin typeface="Century Schoolbook" panose="02040604050505020304" pitchFamily="18" charset="0"/>
              </a:rPr>
              <a:t>Офіційна</a:t>
            </a:r>
            <a:r>
              <a:rPr lang="ru-RU" sz="3200" b="1" dirty="0" smtClean="0">
                <a:latin typeface="Century Schoolbook" panose="02040604050505020304" pitchFamily="18" charset="0"/>
              </a:rPr>
              <a:t> </a:t>
            </a:r>
            <a:r>
              <a:rPr lang="ru-RU" sz="3200" b="1" dirty="0" err="1">
                <a:latin typeface="Century Schoolbook" panose="02040604050505020304" pitchFamily="18" charset="0"/>
              </a:rPr>
              <a:t>назва</a:t>
            </a:r>
            <a:r>
              <a:rPr lang="ru-RU" sz="3200" b="1" dirty="0">
                <a:latin typeface="Century Schoolbook" panose="02040604050505020304" pitchFamily="18" charset="0"/>
              </a:rPr>
              <a:t> </a:t>
            </a:r>
            <a:r>
              <a:rPr lang="ru-RU" sz="3200" dirty="0">
                <a:latin typeface="Century Schoolbook" panose="02040604050505020304" pitchFamily="18" charset="0"/>
              </a:rPr>
              <a:t>— </a:t>
            </a:r>
            <a:r>
              <a:rPr lang="ru-RU" sz="3200" dirty="0" err="1">
                <a:latin typeface="Century Schoolbook" panose="02040604050505020304" pitchFamily="18" charset="0"/>
              </a:rPr>
              <a:t>Республіка</a:t>
            </a:r>
            <a:r>
              <a:rPr lang="ru-RU" sz="3200" dirty="0">
                <a:latin typeface="Century Schoolbook" panose="02040604050505020304" pitchFamily="18" charset="0"/>
              </a:rPr>
              <a:t> Парагвай. </a:t>
            </a:r>
            <a:endParaRPr lang="ru-RU" sz="3200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Century Schoolbook" panose="02040604050505020304" pitchFamily="18" charset="0"/>
              </a:rPr>
              <a:t>   Глава </a:t>
            </a:r>
            <a:r>
              <a:rPr lang="ru-RU" sz="3200" b="1" dirty="0" err="1">
                <a:latin typeface="Century Schoolbook" panose="02040604050505020304" pitchFamily="18" charset="0"/>
              </a:rPr>
              <a:t>держави</a:t>
            </a:r>
            <a:r>
              <a:rPr lang="ru-RU" sz="3200" b="1" dirty="0">
                <a:latin typeface="Century Schoolbook" panose="02040604050505020304" pitchFamily="18" charset="0"/>
              </a:rPr>
              <a:t> та уряду </a:t>
            </a:r>
            <a:r>
              <a:rPr lang="ru-RU" sz="3200" dirty="0">
                <a:latin typeface="Century Schoolbook" panose="02040604050505020304" pitchFamily="18" charset="0"/>
              </a:rPr>
              <a:t>— президент. </a:t>
            </a:r>
            <a:endParaRPr lang="ru-RU" sz="3200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Century Schoolbook" panose="02040604050505020304" pitchFamily="18" charset="0"/>
              </a:rPr>
              <a:t>   </a:t>
            </a:r>
            <a:r>
              <a:rPr lang="ru-RU" sz="3200" b="1" dirty="0" err="1" smtClean="0">
                <a:latin typeface="Century Schoolbook" panose="02040604050505020304" pitchFamily="18" charset="0"/>
              </a:rPr>
              <a:t>Законодавчий</a:t>
            </a:r>
            <a:r>
              <a:rPr lang="ru-RU" sz="3200" b="1" dirty="0" smtClean="0">
                <a:latin typeface="Century Schoolbook" panose="02040604050505020304" pitchFamily="18" charset="0"/>
              </a:rPr>
              <a:t> </a:t>
            </a:r>
            <a:r>
              <a:rPr lang="ru-RU" sz="3200" b="1" dirty="0">
                <a:latin typeface="Century Schoolbook" panose="02040604050505020304" pitchFamily="18" charset="0"/>
              </a:rPr>
              <a:t>орган </a:t>
            </a:r>
            <a:r>
              <a:rPr lang="ru-RU" sz="3200" dirty="0">
                <a:latin typeface="Century Schoolbook" panose="02040604050505020304" pitchFamily="18" charset="0"/>
              </a:rPr>
              <a:t>— </a:t>
            </a:r>
            <a:r>
              <a:rPr lang="ru-RU" sz="3200" dirty="0" err="1">
                <a:latin typeface="Century Schoolbook" panose="02040604050505020304" pitchFamily="18" charset="0"/>
              </a:rPr>
              <a:t>Національний</a:t>
            </a: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конгрес</a:t>
            </a:r>
            <a:r>
              <a:rPr lang="ru-RU" sz="3200" dirty="0">
                <a:latin typeface="Century Schoolbook" panose="02040604050505020304" pitchFamily="18" charset="0"/>
              </a:rPr>
              <a:t>. </a:t>
            </a:r>
            <a:endParaRPr lang="ru-RU" sz="3200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Century Schoolbook" panose="02040604050505020304" pitchFamily="18" charset="0"/>
              </a:rPr>
              <a:t>   </a:t>
            </a:r>
            <a:r>
              <a:rPr lang="ru-RU" sz="3200" b="1" dirty="0" err="1" smtClean="0">
                <a:latin typeface="Century Schoolbook" panose="02040604050505020304" pitchFamily="18" charset="0"/>
              </a:rPr>
              <a:t>Адміністративно</a:t>
            </a:r>
            <a:r>
              <a:rPr lang="ru-RU" sz="3200" b="1" dirty="0" smtClean="0">
                <a:latin typeface="Century Schoolbook" panose="02040604050505020304" pitchFamily="18" charset="0"/>
              </a:rPr>
              <a:t> </a:t>
            </a:r>
            <a:r>
              <a:rPr lang="ru-RU" sz="3200" b="1" dirty="0">
                <a:latin typeface="Century Schoolbook" panose="02040604050505020304" pitchFamily="18" charset="0"/>
              </a:rPr>
              <a:t>— </a:t>
            </a:r>
            <a:r>
              <a:rPr lang="ru-RU" sz="3200" b="1" dirty="0" err="1">
                <a:latin typeface="Century Schoolbook" panose="02040604050505020304" pitchFamily="18" charset="0"/>
              </a:rPr>
              <a:t>територіальний</a:t>
            </a:r>
            <a:r>
              <a:rPr lang="ru-RU" sz="3200" b="1" dirty="0">
                <a:latin typeface="Century Schoolbook" panose="02040604050505020304" pitchFamily="18" charset="0"/>
              </a:rPr>
              <a:t> </a:t>
            </a:r>
            <a:r>
              <a:rPr lang="ru-RU" sz="3200" b="1" dirty="0" err="1">
                <a:latin typeface="Century Schoolbook" panose="02040604050505020304" pitchFamily="18" charset="0"/>
              </a:rPr>
              <a:t>поділ</a:t>
            </a:r>
            <a:r>
              <a:rPr lang="ru-RU" sz="3200" dirty="0">
                <a:latin typeface="Century Schoolbook" panose="02040604050505020304" pitchFamily="18" charset="0"/>
              </a:rPr>
              <a:t>: 16 </a:t>
            </a:r>
            <a:r>
              <a:rPr lang="ru-RU" sz="3200" dirty="0" err="1">
                <a:latin typeface="Century Schoolbook" panose="02040604050505020304" pitchFamily="18" charset="0"/>
              </a:rPr>
              <a:t>департаментів</a:t>
            </a:r>
            <a:r>
              <a:rPr lang="ru-RU" sz="3200" dirty="0">
                <a:latin typeface="Century Schoolbook" panose="02040604050505020304" pitchFamily="18" charset="0"/>
              </a:rPr>
              <a:t> і один </a:t>
            </a:r>
            <a:r>
              <a:rPr lang="ru-RU" sz="3200" dirty="0" err="1">
                <a:latin typeface="Century Schoolbook" panose="02040604050505020304" pitchFamily="18" charset="0"/>
              </a:rPr>
              <a:t>столичний</a:t>
            </a:r>
            <a:r>
              <a:rPr lang="ru-RU" sz="3200" dirty="0">
                <a:latin typeface="Century Schoolbook" panose="02040604050505020304" pitchFamily="18" charset="0"/>
              </a:rPr>
              <a:t> округ. </a:t>
            </a:r>
            <a:endParaRPr lang="ru-RU" sz="3200" dirty="0" smtClean="0">
              <a:latin typeface="Century Schoolbook" panose="02040604050505020304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latin typeface="Century Schoolbook" panose="02040604050505020304" pitchFamily="18" charset="0"/>
              </a:rPr>
              <a:t>  </a:t>
            </a:r>
            <a:r>
              <a:rPr lang="ru-RU" sz="3200" b="1" dirty="0" err="1" smtClean="0">
                <a:latin typeface="Century Schoolbook" panose="02040604050505020304" pitchFamily="18" charset="0"/>
              </a:rPr>
              <a:t>Воєнні</a:t>
            </a:r>
            <a:r>
              <a:rPr lang="ru-RU" sz="3200" b="1" dirty="0" smtClean="0">
                <a:latin typeface="Century Schoolbook" panose="02040604050505020304" pitchFamily="18" charset="0"/>
              </a:rPr>
              <a:t> </a:t>
            </a:r>
            <a:r>
              <a:rPr lang="ru-RU" sz="3200" b="1" dirty="0" err="1">
                <a:latin typeface="Century Schoolbook" panose="02040604050505020304" pitchFamily="18" charset="0"/>
              </a:rPr>
              <a:t>витрати</a:t>
            </a:r>
            <a:r>
              <a:rPr lang="ru-RU" sz="3200" b="1" dirty="0">
                <a:latin typeface="Century Schoolbook" panose="02040604050505020304" pitchFamily="18" charset="0"/>
              </a:rPr>
              <a:t> </a:t>
            </a:r>
            <a:r>
              <a:rPr lang="ru-RU" sz="3200" dirty="0">
                <a:latin typeface="Century Schoolbook" panose="02040604050505020304" pitchFamily="18" charset="0"/>
              </a:rPr>
              <a:t>— 0,9 % ВНП. </a:t>
            </a:r>
            <a:r>
              <a:rPr lang="ru-RU" sz="3200" dirty="0" err="1">
                <a:latin typeface="Century Schoolbook" panose="02040604050505020304" pitchFamily="18" charset="0"/>
              </a:rPr>
              <a:t>Військовослужбовців</a:t>
            </a:r>
            <a:r>
              <a:rPr lang="ru-RU" sz="3200" dirty="0">
                <a:latin typeface="Century Schoolbook" panose="02040604050505020304" pitchFamily="18" charset="0"/>
              </a:rPr>
              <a:t> 20 200.</a:t>
            </a:r>
          </a:p>
        </p:txBody>
      </p:sp>
    </p:spTree>
    <p:extLst>
      <p:ext uri="{BB962C8B-B14F-4D97-AF65-F5344CB8AC3E}">
        <p14:creationId xmlns:p14="http://schemas.microsoft.com/office/powerpoint/2010/main" val="988002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1084" y="127039"/>
            <a:ext cx="3670031" cy="1109949"/>
          </a:xfrm>
        </p:spPr>
        <p:txBody>
          <a:bodyPr>
            <a:normAutofit fontScale="90000"/>
          </a:bodyPr>
          <a:lstStyle/>
          <a:p>
            <a:r>
              <a:rPr lang="uk-UA" sz="7200" dirty="0" smtClean="0">
                <a:latin typeface="Century Schoolbook" panose="02040604050505020304" pitchFamily="18" charset="0"/>
              </a:rPr>
              <a:t>Погода</a:t>
            </a:r>
            <a:endParaRPr lang="ru-RU" sz="7200" dirty="0"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7084" y="1189823"/>
            <a:ext cx="7458419" cy="3635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</a:t>
            </a:r>
            <a:r>
              <a:rPr lang="ru-RU" sz="3200" dirty="0" err="1" smtClean="0">
                <a:latin typeface="Century Schoolbook" panose="02040604050505020304" pitchFamily="18" charset="0"/>
              </a:rPr>
              <a:t>Кліматичні</a:t>
            </a:r>
            <a:r>
              <a:rPr lang="ru-RU" sz="3200" dirty="0" smtClean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умови</a:t>
            </a:r>
            <a:r>
              <a:rPr lang="ru-RU" sz="3200" dirty="0">
                <a:latin typeface="Century Schoolbook" panose="02040604050505020304" pitchFamily="18" charset="0"/>
              </a:rPr>
              <a:t> в </a:t>
            </a:r>
            <a:r>
              <a:rPr lang="ru-RU" sz="3200" dirty="0" err="1">
                <a:latin typeface="Century Schoolbook" panose="02040604050505020304" pitchFamily="18" charset="0"/>
              </a:rPr>
              <a:t>різних</a:t>
            </a: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його</a:t>
            </a: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частинах</a:t>
            </a: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досить</a:t>
            </a: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неоднорідні</a:t>
            </a: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smtClean="0">
                <a:latin typeface="Century Schoolbook" panose="020406040505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smtClean="0">
                <a:latin typeface="Century Schoolbook" panose="02040604050505020304" pitchFamily="18" charset="0"/>
              </a:rPr>
              <a:t>  У </a:t>
            </a:r>
            <a:r>
              <a:rPr lang="ru-RU" sz="3200" dirty="0" err="1">
                <a:latin typeface="Century Schoolbook" panose="02040604050505020304" pitchFamily="18" charset="0"/>
              </a:rPr>
              <a:t>східній</a:t>
            </a: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частині</a:t>
            </a: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країни</a:t>
            </a: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клімат</a:t>
            </a: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тропічний</a:t>
            </a:r>
            <a:r>
              <a:rPr lang="ru-RU" sz="3200" dirty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вологий</a:t>
            </a:r>
            <a:r>
              <a:rPr lang="ru-RU" sz="3200" dirty="0">
                <a:latin typeface="Century Schoolbook" panose="02040604050505020304" pitchFamily="18" charset="0"/>
              </a:rPr>
              <a:t> , а </a:t>
            </a:r>
            <a:r>
              <a:rPr lang="ru-RU" sz="3200" dirty="0" smtClean="0">
                <a:latin typeface="Century Schoolbook" panose="02040604050505020304" pitchFamily="18" charset="0"/>
              </a:rPr>
              <a:t>на </a:t>
            </a:r>
            <a:r>
              <a:rPr lang="ru-RU" sz="3200" dirty="0" err="1" smtClean="0">
                <a:latin typeface="Century Schoolbook" panose="02040604050505020304" pitchFamily="18" charset="0"/>
              </a:rPr>
              <a:t>північному</a:t>
            </a:r>
            <a:r>
              <a:rPr lang="ru-RU" sz="3200" dirty="0" smtClean="0"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latin typeface="Century Schoolbook" panose="02040604050505020304" pitchFamily="18" charset="0"/>
              </a:rPr>
              <a:t>заході</a:t>
            </a:r>
            <a:r>
              <a:rPr lang="ru-RU" sz="3200" dirty="0">
                <a:latin typeface="Century Schoolbook" panose="02040604050505020304" pitchFamily="18" charset="0"/>
              </a:rPr>
              <a:t> - </a:t>
            </a:r>
            <a:r>
              <a:rPr lang="ru-RU" sz="3200" dirty="0" err="1">
                <a:latin typeface="Century Schoolbook" panose="02040604050505020304" pitchFamily="18" charset="0"/>
              </a:rPr>
              <a:t>тропічний</a:t>
            </a:r>
            <a:r>
              <a:rPr lang="ru-RU" sz="3200" dirty="0">
                <a:latin typeface="Century Schoolbook" panose="02040604050505020304" pitchFamily="18" charset="0"/>
              </a:rPr>
              <a:t> сухою.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60" y="428114"/>
            <a:ext cx="4349530" cy="3228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271" y="4152846"/>
            <a:ext cx="3819639" cy="25082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71" y="4152846"/>
            <a:ext cx="3454279" cy="25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7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573" y="3901750"/>
            <a:ext cx="12037765" cy="2348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FF00"/>
                </a:solidFill>
              </a:rPr>
              <a:t>   </a:t>
            </a:r>
            <a:r>
              <a:rPr lang="ru-RU" sz="3200" dirty="0" err="1" smtClean="0">
                <a:solidFill>
                  <a:srgbClr val="FFFF00"/>
                </a:solidFill>
                <a:latin typeface="Century Schoolbook" panose="02040604050505020304" pitchFamily="18" charset="0"/>
              </a:rPr>
              <a:t>Середні</a:t>
            </a:r>
            <a:r>
              <a:rPr lang="ru-RU" sz="3200" dirty="0" smtClean="0">
                <a:solidFill>
                  <a:srgbClr val="FFFF00"/>
                </a:solidFill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Century Schoolbook" panose="02040604050505020304" pitchFamily="18" charset="0"/>
              </a:rPr>
              <a:t>температури</a:t>
            </a:r>
            <a:r>
              <a:rPr lang="ru-RU" sz="3200" dirty="0">
                <a:solidFill>
                  <a:srgbClr val="FFFF00"/>
                </a:solidFill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Century Schoolbook" panose="02040604050505020304" pitchFamily="18" charset="0"/>
              </a:rPr>
              <a:t>січня</a:t>
            </a:r>
            <a:r>
              <a:rPr lang="ru-RU" sz="3200" dirty="0">
                <a:solidFill>
                  <a:srgbClr val="FFFF00"/>
                </a:solidFill>
                <a:latin typeface="Century Schoolbook" panose="02040604050505020304" pitchFamily="18" charset="0"/>
              </a:rPr>
              <a:t> ( </a:t>
            </a:r>
            <a:r>
              <a:rPr lang="ru-RU" sz="3200" dirty="0" err="1">
                <a:solidFill>
                  <a:srgbClr val="FFFF00"/>
                </a:solidFill>
                <a:latin typeface="Century Schoolbook" panose="02040604050505020304" pitchFamily="18" charset="0"/>
              </a:rPr>
              <a:t>місцеве</a:t>
            </a:r>
            <a:r>
              <a:rPr lang="ru-RU" sz="3200" dirty="0">
                <a:solidFill>
                  <a:srgbClr val="FFFF00"/>
                </a:solidFill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Century Schoolbook" panose="02040604050505020304" pitchFamily="18" charset="0"/>
              </a:rPr>
              <a:t>літо</a:t>
            </a:r>
            <a:r>
              <a:rPr lang="ru-RU" sz="3200" dirty="0">
                <a:solidFill>
                  <a:srgbClr val="FFFF00"/>
                </a:solidFill>
                <a:latin typeface="Century Schoolbook" panose="02040604050505020304" pitchFamily="18" charset="0"/>
              </a:rPr>
              <a:t>) </a:t>
            </a:r>
            <a:r>
              <a:rPr lang="ru-RU" sz="3200" dirty="0" err="1">
                <a:solidFill>
                  <a:srgbClr val="FFFF00"/>
                </a:solidFill>
                <a:latin typeface="Century Schoolbook" panose="02040604050505020304" pitchFamily="18" charset="0"/>
              </a:rPr>
              <a:t>коливаються</a:t>
            </a:r>
            <a:r>
              <a:rPr lang="ru-RU" sz="3200" dirty="0">
                <a:solidFill>
                  <a:srgbClr val="FFFF00"/>
                </a:solidFill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Century Schoolbook" panose="02040604050505020304" pitchFamily="18" charset="0"/>
              </a:rPr>
              <a:t>від</a:t>
            </a:r>
            <a:r>
              <a:rPr lang="ru-RU" sz="3200" dirty="0">
                <a:solidFill>
                  <a:srgbClr val="FFFF00"/>
                </a:solidFill>
                <a:latin typeface="Century Schoolbook" panose="02040604050505020304" pitchFamily="18" charset="0"/>
              </a:rPr>
              <a:t> +27-29 С в </a:t>
            </a:r>
            <a:r>
              <a:rPr lang="ru-RU" sz="3200" dirty="0" err="1">
                <a:solidFill>
                  <a:srgbClr val="FFFF00"/>
                </a:solidFill>
                <a:latin typeface="Century Schoolbook" panose="02040604050505020304" pitchFamily="18" charset="0"/>
              </a:rPr>
              <a:t>південних</a:t>
            </a:r>
            <a:r>
              <a:rPr lang="ru-RU" sz="3200" dirty="0">
                <a:solidFill>
                  <a:srgbClr val="FFFF00"/>
                </a:solidFill>
                <a:latin typeface="Century Schoolbook" panose="02040604050505020304" pitchFamily="18" charset="0"/>
              </a:rPr>
              <a:t> районах до +22-34 C на </a:t>
            </a:r>
            <a:r>
              <a:rPr lang="ru-RU" sz="3200" dirty="0" err="1">
                <a:solidFill>
                  <a:srgbClr val="FFFF00"/>
                </a:solidFill>
                <a:latin typeface="Century Schoolbook" panose="02040604050505020304" pitchFamily="18" charset="0"/>
              </a:rPr>
              <a:t>північному</a:t>
            </a:r>
            <a:r>
              <a:rPr lang="ru-RU" sz="3200" dirty="0">
                <a:solidFill>
                  <a:srgbClr val="FFFF00"/>
                </a:solidFill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Century Schoolbook" panose="02040604050505020304" pitchFamily="18" charset="0"/>
              </a:rPr>
              <a:t>заході</a:t>
            </a:r>
            <a:r>
              <a:rPr lang="ru-RU" sz="3200" dirty="0">
                <a:solidFill>
                  <a:srgbClr val="FFFF00"/>
                </a:solidFill>
                <a:latin typeface="Century Schoolbook" panose="02040604050505020304" pitchFamily="18" charset="0"/>
              </a:rPr>
              <a:t> , при </a:t>
            </a:r>
            <a:r>
              <a:rPr lang="ru-RU" sz="3200" dirty="0" err="1">
                <a:solidFill>
                  <a:srgbClr val="FFFF00"/>
                </a:solidFill>
                <a:latin typeface="Century Schoolbook" panose="02040604050505020304" pitchFamily="18" charset="0"/>
              </a:rPr>
              <a:t>цьому</a:t>
            </a:r>
            <a:r>
              <a:rPr lang="ru-RU" sz="3200" dirty="0">
                <a:solidFill>
                  <a:srgbClr val="FFFF00"/>
                </a:solidFill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Century Schoolbook" panose="02040604050505020304" pitchFamily="18" charset="0"/>
              </a:rPr>
              <a:t>нерідкі</a:t>
            </a:r>
            <a:r>
              <a:rPr lang="ru-RU" sz="3200" dirty="0">
                <a:solidFill>
                  <a:srgbClr val="FFFF00"/>
                </a:solidFill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Century Schoolbook" panose="02040604050505020304" pitchFamily="18" charset="0"/>
              </a:rPr>
              <a:t>дуже</a:t>
            </a:r>
            <a:r>
              <a:rPr lang="ru-RU" sz="3200" dirty="0">
                <a:solidFill>
                  <a:srgbClr val="FFFF00"/>
                </a:solidFill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Century Schoolbook" panose="02040604050505020304" pitchFamily="18" charset="0"/>
              </a:rPr>
              <a:t>спекотні</a:t>
            </a:r>
            <a:r>
              <a:rPr lang="ru-RU" sz="3200" dirty="0">
                <a:solidFill>
                  <a:srgbClr val="FFFF00"/>
                </a:solidFill>
                <a:latin typeface="Century Schoolbook" panose="02040604050505020304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Century Schoolbook" panose="02040604050505020304" pitchFamily="18" charset="0"/>
              </a:rPr>
              <a:t>дні</a:t>
            </a:r>
            <a:r>
              <a:rPr lang="ru-RU" sz="3200" dirty="0">
                <a:solidFill>
                  <a:srgbClr val="FFFF00"/>
                </a:solidFill>
                <a:latin typeface="Century Schoolbook" panose="02040604050505020304" pitchFamily="18" charset="0"/>
              </a:rPr>
              <a:t> , коли </a:t>
            </a:r>
            <a:r>
              <a:rPr lang="ru-RU" sz="3200" dirty="0" err="1">
                <a:solidFill>
                  <a:srgbClr val="FFFF00"/>
                </a:solidFill>
                <a:latin typeface="Century Schoolbook" panose="02040604050505020304" pitchFamily="18" charset="0"/>
              </a:rPr>
              <a:t>стовпчик</a:t>
            </a:r>
            <a:r>
              <a:rPr lang="ru-RU" sz="3200" dirty="0">
                <a:solidFill>
                  <a:srgbClr val="FFFF00"/>
                </a:solidFill>
                <a:latin typeface="Century Schoolbook" panose="02040604050505020304" pitchFamily="18" charset="0"/>
              </a:rPr>
              <a:t> термометра </a:t>
            </a:r>
            <a:r>
              <a:rPr lang="ru-RU" sz="3200" dirty="0" err="1">
                <a:solidFill>
                  <a:srgbClr val="FFFF00"/>
                </a:solidFill>
                <a:latin typeface="Century Schoolbook" panose="02040604050505020304" pitchFamily="18" charset="0"/>
              </a:rPr>
              <a:t>піднімається</a:t>
            </a:r>
            <a:r>
              <a:rPr lang="ru-RU" sz="3200" dirty="0">
                <a:solidFill>
                  <a:srgbClr val="FFFF00"/>
                </a:solidFill>
                <a:latin typeface="Century Schoolbook" panose="02040604050505020304" pitchFamily="18" charset="0"/>
              </a:rPr>
              <a:t> до +35-43 С. </a:t>
            </a:r>
          </a:p>
        </p:txBody>
      </p:sp>
    </p:spTree>
    <p:extLst>
      <p:ext uri="{BB962C8B-B14F-4D97-AF65-F5344CB8AC3E}">
        <p14:creationId xmlns:p14="http://schemas.microsoft.com/office/powerpoint/2010/main" val="18766074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694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723" y="122562"/>
            <a:ext cx="11194551" cy="3094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sz="4400" dirty="0" err="1">
                <a:solidFill>
                  <a:schemeClr val="bg1"/>
                </a:solidFill>
                <a:latin typeface="Century Schoolbook" panose="02040604050505020304" pitchFamily="18" charset="0"/>
              </a:rPr>
              <a:t>Опадів</a:t>
            </a:r>
            <a:r>
              <a:rPr lang="ru-RU" sz="4400" dirty="0"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Century Schoolbook" panose="02040604050505020304" pitchFamily="18" charset="0"/>
              </a:rPr>
              <a:t>випадає</a:t>
            </a:r>
            <a:r>
              <a:rPr lang="ru-RU" sz="4400" dirty="0"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Century Schoolbook" panose="02040604050505020304" pitchFamily="18" charset="0"/>
              </a:rPr>
              <a:t>від</a:t>
            </a:r>
            <a:r>
              <a:rPr lang="ru-RU" sz="4400" dirty="0">
                <a:solidFill>
                  <a:schemeClr val="bg1"/>
                </a:solidFill>
                <a:latin typeface="Century Schoolbook" panose="02040604050505020304" pitchFamily="18" charset="0"/>
              </a:rPr>
              <a:t> 700 мм на </a:t>
            </a:r>
            <a:r>
              <a:rPr lang="ru-RU" sz="4400" dirty="0" err="1">
                <a:solidFill>
                  <a:schemeClr val="bg1"/>
                </a:solidFill>
                <a:latin typeface="Century Schoolbook" panose="02040604050505020304" pitchFamily="18" charset="0"/>
              </a:rPr>
              <a:t>заході</a:t>
            </a:r>
            <a:r>
              <a:rPr lang="ru-RU" sz="4400" dirty="0">
                <a:solidFill>
                  <a:schemeClr val="bg1"/>
                </a:solidFill>
                <a:latin typeface="Century Schoolbook" panose="02040604050505020304" pitchFamily="18" charset="0"/>
              </a:rPr>
              <a:t> Парагваю до 1500 в </a:t>
            </a:r>
            <a:r>
              <a:rPr lang="ru-RU" sz="4400" dirty="0" err="1">
                <a:solidFill>
                  <a:schemeClr val="bg1"/>
                </a:solidFill>
                <a:latin typeface="Century Schoolbook" panose="02040604050505020304" pitchFamily="18" charset="0"/>
              </a:rPr>
              <a:t>центрі</a:t>
            </a:r>
            <a:r>
              <a:rPr lang="ru-RU" sz="4400" dirty="0">
                <a:solidFill>
                  <a:schemeClr val="bg1"/>
                </a:solidFill>
                <a:latin typeface="Century Schoolbook" panose="02040604050505020304" pitchFamily="18" charset="0"/>
              </a:rPr>
              <a:t> (</a:t>
            </a:r>
            <a:r>
              <a:rPr lang="ru-RU" sz="4400" dirty="0" err="1">
                <a:solidFill>
                  <a:schemeClr val="bg1"/>
                </a:solidFill>
                <a:latin typeface="Century Schoolbook" panose="02040604050505020304" pitchFamily="18" charset="0"/>
              </a:rPr>
              <a:t>близько</a:t>
            </a:r>
            <a:r>
              <a:rPr lang="ru-RU" sz="4400" dirty="0"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Century Schoolbook" panose="02040604050505020304" pitchFamily="18" charset="0"/>
              </a:rPr>
              <a:t>Асунсьйона</a:t>
            </a:r>
            <a:r>
              <a:rPr lang="ru-RU" sz="4400" dirty="0">
                <a:solidFill>
                  <a:schemeClr val="bg1"/>
                </a:solidFill>
                <a:latin typeface="Century Schoolbook" panose="02040604050505020304" pitchFamily="18" charset="0"/>
              </a:rPr>
              <a:t> ) і до 2000 мм в </a:t>
            </a:r>
            <a:r>
              <a:rPr lang="ru-RU" sz="4400" dirty="0" err="1">
                <a:solidFill>
                  <a:schemeClr val="bg1"/>
                </a:solidFill>
                <a:latin typeface="Century Schoolbook" panose="02040604050505020304" pitchFamily="18" charset="0"/>
              </a:rPr>
              <a:t>гористих</a:t>
            </a:r>
            <a:r>
              <a:rPr lang="ru-RU" sz="4400" dirty="0">
                <a:solidFill>
                  <a:schemeClr val="bg1"/>
                </a:solidFill>
                <a:latin typeface="Century Schoolbook" panose="02040604050505020304" pitchFamily="18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Century Schoolbook" panose="02040604050505020304" pitchFamily="18" charset="0"/>
              </a:rPr>
              <a:t>східних</a:t>
            </a:r>
            <a:r>
              <a:rPr lang="ru-RU" sz="4400" dirty="0">
                <a:solidFill>
                  <a:schemeClr val="bg1"/>
                </a:solidFill>
                <a:latin typeface="Century Schoolbook" panose="02040604050505020304" pitchFamily="18" charset="0"/>
              </a:rPr>
              <a:t> районах . </a:t>
            </a:r>
          </a:p>
        </p:txBody>
      </p:sp>
    </p:spTree>
    <p:extLst>
      <p:ext uri="{BB962C8B-B14F-4D97-AF65-F5344CB8AC3E}">
        <p14:creationId xmlns:p14="http://schemas.microsoft.com/office/powerpoint/2010/main" val="27875801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080" y="2476500"/>
            <a:ext cx="11183536" cy="1752599"/>
          </a:xfrm>
        </p:spPr>
        <p:txBody>
          <a:bodyPr>
            <a:noAutofit/>
          </a:bodyPr>
          <a:lstStyle/>
          <a:p>
            <a:r>
              <a:rPr lang="ru-RU" sz="15000" b="1" dirty="0" err="1">
                <a:latin typeface="Century Schoolbook" panose="02040604050505020304" pitchFamily="18" charset="0"/>
              </a:rPr>
              <a:t>Економіка</a:t>
            </a:r>
            <a:endParaRPr lang="ru-RU" sz="15000" b="1" dirty="0"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595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2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125</TotalTime>
  <Words>482</Words>
  <Application>Microsoft Office PowerPoint</Application>
  <PresentationFormat>Широкоэкранный</PresentationFormat>
  <Paragraphs>42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Century Schoolbook</vt:lpstr>
      <vt:lpstr>Corbel</vt:lpstr>
      <vt:lpstr>Параллакс</vt:lpstr>
      <vt:lpstr>Презентація на тему: ‘’Парагвай’’</vt:lpstr>
      <vt:lpstr>Презентация PowerPoint</vt:lpstr>
      <vt:lpstr>Презентация PowerPoint</vt:lpstr>
      <vt:lpstr>Політика</vt:lpstr>
      <vt:lpstr>Погода</vt:lpstr>
      <vt:lpstr>Презентация PowerPoint</vt:lpstr>
      <vt:lpstr>Презентация PowerPoint</vt:lpstr>
      <vt:lpstr>Економіка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Культура</vt:lpstr>
      <vt:lpstr>Дякую за Вашу увагу!!!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‘’Парагвай’’</dc:title>
  <dc:creator>Эллина Шевченко</dc:creator>
  <cp:lastModifiedBy>Эллина Шевченко</cp:lastModifiedBy>
  <cp:revision>10</cp:revision>
  <dcterms:created xsi:type="dcterms:W3CDTF">2014-04-28T12:15:26Z</dcterms:created>
  <dcterms:modified xsi:type="dcterms:W3CDTF">2014-04-28T14:20:52Z</dcterms:modified>
</cp:coreProperties>
</file>