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1" r:id="rId15"/>
    <p:sldId id="270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D7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673E6-8A8A-4672-B8A7-B548E009141E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AEF2CF47-CD97-4C9E-B8BB-D1784BA94B6D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1">
                  <a:lumMod val="95000"/>
                  <a:lumOff val="5000"/>
                </a:schemeClr>
              </a:solidFill>
            </a:rPr>
            <a:t>Колоніальне чи напівколоніальне минуле країни</a:t>
          </a:r>
          <a:endParaRPr lang="uk-UA" sz="20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9DF58DE6-94B4-4E17-B487-84C67F1EE115}" type="parTrans" cxnId="{69A11F6C-B97D-4880-8B41-FC44493ED2A0}">
      <dgm:prSet/>
      <dgm:spPr/>
      <dgm:t>
        <a:bodyPr/>
        <a:lstStyle/>
        <a:p>
          <a:endParaRPr lang="uk-UA" sz="1400"/>
        </a:p>
      </dgm:t>
    </dgm:pt>
    <dgm:pt modelId="{3E4025C0-7AC9-4B18-9EEE-5C1E23E513FE}" type="sibTrans" cxnId="{69A11F6C-B97D-4880-8B41-FC44493ED2A0}">
      <dgm:prSet/>
      <dgm:spPr/>
      <dgm:t>
        <a:bodyPr/>
        <a:lstStyle/>
        <a:p>
          <a:endParaRPr lang="uk-UA" sz="1400"/>
        </a:p>
      </dgm:t>
    </dgm:pt>
    <dgm:pt modelId="{EE918CC3-6FF3-4037-8920-76D8DA818C77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1"/>
              </a:solidFill>
            </a:rPr>
            <a:t>Аграрно-сировинна спрямованість економіки </a:t>
          </a:r>
          <a:endParaRPr lang="uk-UA" sz="2000" dirty="0">
            <a:solidFill>
              <a:schemeClr val="bg1"/>
            </a:solidFill>
          </a:endParaRPr>
        </a:p>
      </dgm:t>
    </dgm:pt>
    <dgm:pt modelId="{E9CB7CD0-E46A-40A0-99EC-0DD3B0F20DA9}" type="parTrans" cxnId="{14B89E84-4C45-4C5B-B8E3-BE5F3CC1B7DC}">
      <dgm:prSet/>
      <dgm:spPr/>
      <dgm:t>
        <a:bodyPr/>
        <a:lstStyle/>
        <a:p>
          <a:endParaRPr lang="uk-UA" sz="1400"/>
        </a:p>
      </dgm:t>
    </dgm:pt>
    <dgm:pt modelId="{061C935F-40A8-4C24-98D9-DAB1AC28044D}" type="sibTrans" cxnId="{14B89E84-4C45-4C5B-B8E3-BE5F3CC1B7DC}">
      <dgm:prSet/>
      <dgm:spPr/>
      <dgm:t>
        <a:bodyPr/>
        <a:lstStyle/>
        <a:p>
          <a:endParaRPr lang="uk-UA" sz="1400"/>
        </a:p>
      </dgm:t>
    </dgm:pt>
    <dgm:pt modelId="{EFBDEC51-1FA6-44EC-BF90-B1BB9D3E1F93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1">
                  <a:lumMod val="95000"/>
                  <a:lumOff val="5000"/>
                </a:schemeClr>
              </a:solidFill>
            </a:rPr>
            <a:t>Багатоукладність економіки: </a:t>
          </a:r>
          <a:r>
            <a:rPr lang="uk-UA" sz="2000" dirty="0" err="1" smtClean="0">
              <a:solidFill>
                <a:schemeClr val="bg1">
                  <a:lumMod val="95000"/>
                  <a:lumOff val="5000"/>
                </a:schemeClr>
              </a:solidFill>
            </a:rPr>
            <a:t>доіндустріальний</a:t>
          </a:r>
          <a:r>
            <a:rPr lang="uk-UA" sz="2000" dirty="0" smtClean="0">
              <a:solidFill>
                <a:schemeClr val="bg1">
                  <a:lumMod val="95000"/>
                  <a:lumOff val="5000"/>
                </a:schemeClr>
              </a:solidFill>
            </a:rPr>
            <a:t> тип виробництва</a:t>
          </a:r>
          <a:endParaRPr lang="uk-UA" sz="20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D562BFE1-7FAF-413C-80D2-D63C3AA21978}" type="parTrans" cxnId="{4A66CC0E-4696-4D7A-A0E7-AD7C159C2D97}">
      <dgm:prSet/>
      <dgm:spPr/>
      <dgm:t>
        <a:bodyPr/>
        <a:lstStyle/>
        <a:p>
          <a:endParaRPr lang="uk-UA" sz="1400"/>
        </a:p>
      </dgm:t>
    </dgm:pt>
    <dgm:pt modelId="{D5029409-415E-4AFB-85FD-A47D8C535F28}" type="sibTrans" cxnId="{4A66CC0E-4696-4D7A-A0E7-AD7C159C2D97}">
      <dgm:prSet/>
      <dgm:spPr/>
      <dgm:t>
        <a:bodyPr/>
        <a:lstStyle/>
        <a:p>
          <a:endParaRPr lang="uk-UA" sz="1400"/>
        </a:p>
      </dgm:t>
    </dgm:pt>
    <dgm:pt modelId="{2F6E0E6F-3D48-4D83-8390-BC90BE40E431}">
      <dgm:prSet custT="1"/>
      <dgm:spPr/>
      <dgm:t>
        <a:bodyPr/>
        <a:lstStyle/>
        <a:p>
          <a:r>
            <a:rPr lang="uk-UA" sz="2000" dirty="0" smtClean="0">
              <a:solidFill>
                <a:schemeClr val="bg1"/>
              </a:solidFill>
            </a:rPr>
            <a:t>Неоднорідність соціальної структури суспільства </a:t>
          </a:r>
          <a:endParaRPr lang="uk-UA" sz="2000" dirty="0">
            <a:solidFill>
              <a:schemeClr val="bg1"/>
            </a:solidFill>
          </a:endParaRPr>
        </a:p>
      </dgm:t>
    </dgm:pt>
    <dgm:pt modelId="{9CA9DBD5-1FA7-4D19-85F5-CE3BDCA47062}" type="parTrans" cxnId="{21ADF971-3375-44AB-B723-B2050F76E6A4}">
      <dgm:prSet/>
      <dgm:spPr/>
      <dgm:t>
        <a:bodyPr/>
        <a:lstStyle/>
        <a:p>
          <a:endParaRPr lang="uk-UA" sz="1400"/>
        </a:p>
      </dgm:t>
    </dgm:pt>
    <dgm:pt modelId="{8728FE70-2D53-4E16-84FE-C3CC8CBE4866}" type="sibTrans" cxnId="{21ADF971-3375-44AB-B723-B2050F76E6A4}">
      <dgm:prSet/>
      <dgm:spPr/>
      <dgm:t>
        <a:bodyPr/>
        <a:lstStyle/>
        <a:p>
          <a:endParaRPr lang="uk-UA" sz="1400"/>
        </a:p>
      </dgm:t>
    </dgm:pt>
    <dgm:pt modelId="{BA7C4C4E-BF23-4DAD-ACC1-27D7735D9C7B}">
      <dgm:prSet custT="1"/>
      <dgm:spPr/>
      <dgm:t>
        <a:bodyPr/>
        <a:lstStyle/>
        <a:p>
          <a:r>
            <a:rPr lang="uk-UA" sz="2000" dirty="0" smtClean="0">
              <a:solidFill>
                <a:schemeClr val="bg1">
                  <a:lumMod val="95000"/>
                  <a:lumOff val="5000"/>
                </a:schemeClr>
              </a:solidFill>
            </a:rPr>
            <a:t>Низька якість робочої сили </a:t>
          </a:r>
          <a:endParaRPr lang="uk-UA" sz="20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EC5044C-BD84-434F-8E65-A07CCF2F9A5F}" type="parTrans" cxnId="{25A4E0E1-C14D-4FAA-B98F-AC2E06BF9BC8}">
      <dgm:prSet/>
      <dgm:spPr/>
      <dgm:t>
        <a:bodyPr/>
        <a:lstStyle/>
        <a:p>
          <a:endParaRPr lang="uk-UA" sz="1400"/>
        </a:p>
      </dgm:t>
    </dgm:pt>
    <dgm:pt modelId="{D08EBC9F-0F16-4E4B-9A6E-95E3BC6A1FDA}" type="sibTrans" cxnId="{25A4E0E1-C14D-4FAA-B98F-AC2E06BF9BC8}">
      <dgm:prSet/>
      <dgm:spPr/>
      <dgm:t>
        <a:bodyPr/>
        <a:lstStyle/>
        <a:p>
          <a:endParaRPr lang="uk-UA" sz="1400"/>
        </a:p>
      </dgm:t>
    </dgm:pt>
    <dgm:pt modelId="{5724CC87-FF88-4956-A8F3-5710118CA34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0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dirty="0" smtClean="0">
              <a:solidFill>
                <a:schemeClr val="bg1"/>
              </a:solidFill>
            </a:rPr>
            <a:t>Залежність від країн з розвиненою ринковою економікою, особливо від іноземних кредитів</a:t>
          </a: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dirty="0"/>
        </a:p>
      </dgm:t>
    </dgm:pt>
    <dgm:pt modelId="{AEF88CB5-F602-485E-A2CF-2DEA1637FD78}" type="parTrans" cxnId="{6F139872-FDAC-456E-911C-1805D53A4E60}">
      <dgm:prSet/>
      <dgm:spPr/>
      <dgm:t>
        <a:bodyPr/>
        <a:lstStyle/>
        <a:p>
          <a:endParaRPr lang="uk-UA"/>
        </a:p>
      </dgm:t>
    </dgm:pt>
    <dgm:pt modelId="{259ECCB6-22AE-457B-860A-86D89C1FF56A}" type="sibTrans" cxnId="{6F139872-FDAC-456E-911C-1805D53A4E60}">
      <dgm:prSet/>
      <dgm:spPr/>
      <dgm:t>
        <a:bodyPr/>
        <a:lstStyle/>
        <a:p>
          <a:endParaRPr lang="uk-UA"/>
        </a:p>
      </dgm:t>
    </dgm:pt>
    <dgm:pt modelId="{EE178CBF-0E37-4471-9EF9-6FF879C13995}" type="pres">
      <dgm:prSet presAssocID="{F22673E6-8A8A-4672-B8A7-B548E00914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B47F1C-DA94-4910-A334-EA58D663CF32}" type="pres">
      <dgm:prSet presAssocID="{AEF2CF47-CD97-4C9E-B8BB-D1784BA94B6D}" presName="comp" presStyleCnt="0"/>
      <dgm:spPr/>
    </dgm:pt>
    <dgm:pt modelId="{425A6C72-F1D2-4D0D-B8D5-B975DE9B8676}" type="pres">
      <dgm:prSet presAssocID="{AEF2CF47-CD97-4C9E-B8BB-D1784BA94B6D}" presName="box" presStyleLbl="node1" presStyleIdx="0" presStyleCnt="6"/>
      <dgm:spPr/>
      <dgm:t>
        <a:bodyPr/>
        <a:lstStyle/>
        <a:p>
          <a:endParaRPr lang="uk-UA"/>
        </a:p>
      </dgm:t>
    </dgm:pt>
    <dgm:pt modelId="{9E6F45D9-34B0-4F54-A6F1-3FAA35ECA40F}" type="pres">
      <dgm:prSet presAssocID="{AEF2CF47-CD97-4C9E-B8BB-D1784BA94B6D}" presName="img" presStyleLbl="fgImgPlace1" presStyleIdx="0" presStyleCnt="6" custScaleX="36926"/>
      <dgm:spPr/>
    </dgm:pt>
    <dgm:pt modelId="{DBD43B68-3B50-4795-AC0F-20CE18EF2DF2}" type="pres">
      <dgm:prSet presAssocID="{AEF2CF47-CD97-4C9E-B8BB-D1784BA94B6D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F98A3E-2404-4A8A-8EFA-D5C74D8697E9}" type="pres">
      <dgm:prSet presAssocID="{3E4025C0-7AC9-4B18-9EEE-5C1E23E513FE}" presName="spacer" presStyleCnt="0"/>
      <dgm:spPr/>
    </dgm:pt>
    <dgm:pt modelId="{7C0DEC80-ACBD-49B4-9146-F6414BF573CD}" type="pres">
      <dgm:prSet presAssocID="{EE918CC3-6FF3-4037-8920-76D8DA818C77}" presName="comp" presStyleCnt="0"/>
      <dgm:spPr/>
    </dgm:pt>
    <dgm:pt modelId="{E0A77BBA-FB0C-4E6E-9C81-1C6CC6541A5C}" type="pres">
      <dgm:prSet presAssocID="{EE918CC3-6FF3-4037-8920-76D8DA818C77}" presName="box" presStyleLbl="node1" presStyleIdx="1" presStyleCnt="6" custLinFactNeighborX="139" custLinFactNeighborY="172"/>
      <dgm:spPr/>
      <dgm:t>
        <a:bodyPr/>
        <a:lstStyle/>
        <a:p>
          <a:endParaRPr lang="uk-UA"/>
        </a:p>
      </dgm:t>
    </dgm:pt>
    <dgm:pt modelId="{2F10E53F-3D57-4E25-9755-14D2090D2E49}" type="pres">
      <dgm:prSet presAssocID="{EE918CC3-6FF3-4037-8920-76D8DA818C77}" presName="img" presStyleLbl="fgImgPlace1" presStyleIdx="1" presStyleCnt="6" custScaleX="36926"/>
      <dgm:spPr/>
    </dgm:pt>
    <dgm:pt modelId="{4A5E7504-D2BD-4FA2-B28C-C8A230216965}" type="pres">
      <dgm:prSet presAssocID="{EE918CC3-6FF3-4037-8920-76D8DA818C7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27846C-1697-447D-93C3-27CCA1A9B923}" type="pres">
      <dgm:prSet presAssocID="{061C935F-40A8-4C24-98D9-DAB1AC28044D}" presName="spacer" presStyleCnt="0"/>
      <dgm:spPr/>
    </dgm:pt>
    <dgm:pt modelId="{D8FA2C72-0E54-49A4-AC32-4C725C56F13F}" type="pres">
      <dgm:prSet presAssocID="{EFBDEC51-1FA6-44EC-BF90-B1BB9D3E1F93}" presName="comp" presStyleCnt="0"/>
      <dgm:spPr/>
    </dgm:pt>
    <dgm:pt modelId="{9D5FAB70-4E95-47F2-9092-EF3F737B6EB2}" type="pres">
      <dgm:prSet presAssocID="{EFBDEC51-1FA6-44EC-BF90-B1BB9D3E1F93}" presName="box" presStyleLbl="node1" presStyleIdx="2" presStyleCnt="6"/>
      <dgm:spPr/>
      <dgm:t>
        <a:bodyPr/>
        <a:lstStyle/>
        <a:p>
          <a:endParaRPr lang="uk-UA"/>
        </a:p>
      </dgm:t>
    </dgm:pt>
    <dgm:pt modelId="{4B35A0C1-B2BE-4CDA-827A-FD212C55A553}" type="pres">
      <dgm:prSet presAssocID="{EFBDEC51-1FA6-44EC-BF90-B1BB9D3E1F93}" presName="img" presStyleLbl="fgImgPlace1" presStyleIdx="2" presStyleCnt="6" custFlipHor="1" custScaleX="36927"/>
      <dgm:spPr/>
    </dgm:pt>
    <dgm:pt modelId="{6F0AA371-ACE5-4A52-B599-A436DDE2EE11}" type="pres">
      <dgm:prSet presAssocID="{EFBDEC51-1FA6-44EC-BF90-B1BB9D3E1F9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DA21AB-3C8F-442B-9906-A31804616D56}" type="pres">
      <dgm:prSet presAssocID="{D5029409-415E-4AFB-85FD-A47D8C535F28}" presName="spacer" presStyleCnt="0"/>
      <dgm:spPr/>
    </dgm:pt>
    <dgm:pt modelId="{14705FD3-F8FC-4154-9961-FE3AC94A7F91}" type="pres">
      <dgm:prSet presAssocID="{2F6E0E6F-3D48-4D83-8390-BC90BE40E431}" presName="comp" presStyleCnt="0"/>
      <dgm:spPr/>
    </dgm:pt>
    <dgm:pt modelId="{67690416-E501-48DE-9BD3-9D41CB928EF7}" type="pres">
      <dgm:prSet presAssocID="{2F6E0E6F-3D48-4D83-8390-BC90BE40E431}" presName="box" presStyleLbl="node1" presStyleIdx="3" presStyleCnt="6" custLinFactNeighborX="139" custLinFactNeighborY="2694"/>
      <dgm:spPr/>
      <dgm:t>
        <a:bodyPr/>
        <a:lstStyle/>
        <a:p>
          <a:endParaRPr lang="ru-RU"/>
        </a:p>
      </dgm:t>
    </dgm:pt>
    <dgm:pt modelId="{D2EE959E-32B4-4B84-A45A-E5002CAC3A60}" type="pres">
      <dgm:prSet presAssocID="{2F6E0E6F-3D48-4D83-8390-BC90BE40E431}" presName="img" presStyleLbl="fgImgPlace1" presStyleIdx="3" presStyleCnt="6" custScaleX="36926"/>
      <dgm:spPr/>
    </dgm:pt>
    <dgm:pt modelId="{FC8A364A-6640-4395-8501-739C18BF8B99}" type="pres">
      <dgm:prSet presAssocID="{2F6E0E6F-3D48-4D83-8390-BC90BE40E431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2AB8B-F694-436D-9BB5-B0B8CB7DF4D0}" type="pres">
      <dgm:prSet presAssocID="{8728FE70-2D53-4E16-84FE-C3CC8CBE4866}" presName="spacer" presStyleCnt="0"/>
      <dgm:spPr/>
    </dgm:pt>
    <dgm:pt modelId="{75ED0E6A-4CE7-4EEC-A4D4-EF498584893A}" type="pres">
      <dgm:prSet presAssocID="{BA7C4C4E-BF23-4DAD-ACC1-27D7735D9C7B}" presName="comp" presStyleCnt="0"/>
      <dgm:spPr/>
    </dgm:pt>
    <dgm:pt modelId="{94AE7F57-A553-41B3-8401-336E415C0AD9}" type="pres">
      <dgm:prSet presAssocID="{BA7C4C4E-BF23-4DAD-ACC1-27D7735D9C7B}" presName="box" presStyleLbl="node1" presStyleIdx="4" presStyleCnt="6"/>
      <dgm:spPr/>
      <dgm:t>
        <a:bodyPr/>
        <a:lstStyle/>
        <a:p>
          <a:endParaRPr lang="ru-RU"/>
        </a:p>
      </dgm:t>
    </dgm:pt>
    <dgm:pt modelId="{8F06741A-7014-4FFC-AD4B-C62315E51239}" type="pres">
      <dgm:prSet presAssocID="{BA7C4C4E-BF23-4DAD-ACC1-27D7735D9C7B}" presName="img" presStyleLbl="fgImgPlace1" presStyleIdx="4" presStyleCnt="6" custScaleX="36926"/>
      <dgm:spPr/>
    </dgm:pt>
    <dgm:pt modelId="{3977A011-CF13-4F86-B37A-D1ACBDB6B4D5}" type="pres">
      <dgm:prSet presAssocID="{BA7C4C4E-BF23-4DAD-ACC1-27D7735D9C7B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2AF1F-B7A7-41FD-9067-603D34357739}" type="pres">
      <dgm:prSet presAssocID="{D08EBC9F-0F16-4E4B-9A6E-95E3BC6A1FDA}" presName="spacer" presStyleCnt="0"/>
      <dgm:spPr/>
    </dgm:pt>
    <dgm:pt modelId="{6CD31A4C-5D01-4792-99FB-FE24AC3AAEA9}" type="pres">
      <dgm:prSet presAssocID="{5724CC87-FF88-4956-A8F3-5710118CA34A}" presName="comp" presStyleCnt="0"/>
      <dgm:spPr/>
    </dgm:pt>
    <dgm:pt modelId="{EE152969-318A-4821-BB52-625E6B69A77D}" type="pres">
      <dgm:prSet presAssocID="{5724CC87-FF88-4956-A8F3-5710118CA34A}" presName="box" presStyleLbl="node1" presStyleIdx="5" presStyleCnt="6" custScaleY="115528" custLinFactNeighborX="4960" custLinFactNeighborY="-5380"/>
      <dgm:spPr/>
      <dgm:t>
        <a:bodyPr/>
        <a:lstStyle/>
        <a:p>
          <a:endParaRPr lang="ru-RU"/>
        </a:p>
      </dgm:t>
    </dgm:pt>
    <dgm:pt modelId="{38C17C1C-0901-4DF3-A7FD-8D944541E342}" type="pres">
      <dgm:prSet presAssocID="{5724CC87-FF88-4956-A8F3-5710118CA34A}" presName="img" presStyleLbl="fgImgPlace1" presStyleIdx="5" presStyleCnt="6" custScaleX="36926"/>
      <dgm:spPr/>
    </dgm:pt>
    <dgm:pt modelId="{6919AF77-CED8-44D1-B4B7-28B698F812AA}" type="pres">
      <dgm:prSet presAssocID="{5724CC87-FF88-4956-A8F3-5710118CA34A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2F85DB-37A4-4710-9624-FD15975D0194}" type="presOf" srcId="{EE918CC3-6FF3-4037-8920-76D8DA818C77}" destId="{E0A77BBA-FB0C-4E6E-9C81-1C6CC6541A5C}" srcOrd="0" destOrd="0" presId="urn:microsoft.com/office/officeart/2005/8/layout/vList4"/>
    <dgm:cxn modelId="{0FE4F349-E675-4C82-966E-ADD50F4C23EE}" type="presOf" srcId="{EFBDEC51-1FA6-44EC-BF90-B1BB9D3E1F93}" destId="{9D5FAB70-4E95-47F2-9092-EF3F737B6EB2}" srcOrd="0" destOrd="0" presId="urn:microsoft.com/office/officeart/2005/8/layout/vList4"/>
    <dgm:cxn modelId="{29775B22-4599-4A55-9675-2EB979D9C88C}" type="presOf" srcId="{BA7C4C4E-BF23-4DAD-ACC1-27D7735D9C7B}" destId="{3977A011-CF13-4F86-B37A-D1ACBDB6B4D5}" srcOrd="1" destOrd="0" presId="urn:microsoft.com/office/officeart/2005/8/layout/vList4"/>
    <dgm:cxn modelId="{6F139872-FDAC-456E-911C-1805D53A4E60}" srcId="{F22673E6-8A8A-4672-B8A7-B548E009141E}" destId="{5724CC87-FF88-4956-A8F3-5710118CA34A}" srcOrd="5" destOrd="0" parTransId="{AEF88CB5-F602-485E-A2CF-2DEA1637FD78}" sibTransId="{259ECCB6-22AE-457B-860A-86D89C1FF56A}"/>
    <dgm:cxn modelId="{F970E74F-CF75-49C0-9DAE-11FBBB345454}" type="presOf" srcId="{AEF2CF47-CD97-4C9E-B8BB-D1784BA94B6D}" destId="{425A6C72-F1D2-4D0D-B8D5-B975DE9B8676}" srcOrd="0" destOrd="0" presId="urn:microsoft.com/office/officeart/2005/8/layout/vList4"/>
    <dgm:cxn modelId="{F05059CE-4E36-46E1-A8D0-F5D38786579B}" type="presOf" srcId="{EFBDEC51-1FA6-44EC-BF90-B1BB9D3E1F93}" destId="{6F0AA371-ACE5-4A52-B599-A436DDE2EE11}" srcOrd="1" destOrd="0" presId="urn:microsoft.com/office/officeart/2005/8/layout/vList4"/>
    <dgm:cxn modelId="{301C069E-B246-4775-8260-62F5CC541631}" type="presOf" srcId="{AEF2CF47-CD97-4C9E-B8BB-D1784BA94B6D}" destId="{DBD43B68-3B50-4795-AC0F-20CE18EF2DF2}" srcOrd="1" destOrd="0" presId="urn:microsoft.com/office/officeart/2005/8/layout/vList4"/>
    <dgm:cxn modelId="{98413B31-FEC9-4562-8534-012928AE1272}" type="presOf" srcId="{2F6E0E6F-3D48-4D83-8390-BC90BE40E431}" destId="{67690416-E501-48DE-9BD3-9D41CB928EF7}" srcOrd="0" destOrd="0" presId="urn:microsoft.com/office/officeart/2005/8/layout/vList4"/>
    <dgm:cxn modelId="{6A91FF12-C0C7-4222-937C-F85203DE0F6F}" type="presOf" srcId="{BA7C4C4E-BF23-4DAD-ACC1-27D7735D9C7B}" destId="{94AE7F57-A553-41B3-8401-336E415C0AD9}" srcOrd="0" destOrd="0" presId="urn:microsoft.com/office/officeart/2005/8/layout/vList4"/>
    <dgm:cxn modelId="{933B0086-82AD-4477-931D-CB804A411DD8}" type="presOf" srcId="{2F6E0E6F-3D48-4D83-8390-BC90BE40E431}" destId="{FC8A364A-6640-4395-8501-739C18BF8B99}" srcOrd="1" destOrd="0" presId="urn:microsoft.com/office/officeart/2005/8/layout/vList4"/>
    <dgm:cxn modelId="{4A66CC0E-4696-4D7A-A0E7-AD7C159C2D97}" srcId="{F22673E6-8A8A-4672-B8A7-B548E009141E}" destId="{EFBDEC51-1FA6-44EC-BF90-B1BB9D3E1F93}" srcOrd="2" destOrd="0" parTransId="{D562BFE1-7FAF-413C-80D2-D63C3AA21978}" sibTransId="{D5029409-415E-4AFB-85FD-A47D8C535F28}"/>
    <dgm:cxn modelId="{7A7A8A96-0C45-484A-AFF5-B07432801ED9}" type="presOf" srcId="{EE918CC3-6FF3-4037-8920-76D8DA818C77}" destId="{4A5E7504-D2BD-4FA2-B28C-C8A230216965}" srcOrd="1" destOrd="0" presId="urn:microsoft.com/office/officeart/2005/8/layout/vList4"/>
    <dgm:cxn modelId="{E26E6BFD-EB0F-4A33-9D11-605FE25D7048}" type="presOf" srcId="{5724CC87-FF88-4956-A8F3-5710118CA34A}" destId="{6919AF77-CED8-44D1-B4B7-28B698F812AA}" srcOrd="1" destOrd="0" presId="urn:microsoft.com/office/officeart/2005/8/layout/vList4"/>
    <dgm:cxn modelId="{14B89E84-4C45-4C5B-B8E3-BE5F3CC1B7DC}" srcId="{F22673E6-8A8A-4672-B8A7-B548E009141E}" destId="{EE918CC3-6FF3-4037-8920-76D8DA818C77}" srcOrd="1" destOrd="0" parTransId="{E9CB7CD0-E46A-40A0-99EC-0DD3B0F20DA9}" sibTransId="{061C935F-40A8-4C24-98D9-DAB1AC28044D}"/>
    <dgm:cxn modelId="{21ADF971-3375-44AB-B723-B2050F76E6A4}" srcId="{F22673E6-8A8A-4672-B8A7-B548E009141E}" destId="{2F6E0E6F-3D48-4D83-8390-BC90BE40E431}" srcOrd="3" destOrd="0" parTransId="{9CA9DBD5-1FA7-4D19-85F5-CE3BDCA47062}" sibTransId="{8728FE70-2D53-4E16-84FE-C3CC8CBE4866}"/>
    <dgm:cxn modelId="{69A11F6C-B97D-4880-8B41-FC44493ED2A0}" srcId="{F22673E6-8A8A-4672-B8A7-B548E009141E}" destId="{AEF2CF47-CD97-4C9E-B8BB-D1784BA94B6D}" srcOrd="0" destOrd="0" parTransId="{9DF58DE6-94B4-4E17-B487-84C67F1EE115}" sibTransId="{3E4025C0-7AC9-4B18-9EEE-5C1E23E513FE}"/>
    <dgm:cxn modelId="{25A4E0E1-C14D-4FAA-B98F-AC2E06BF9BC8}" srcId="{F22673E6-8A8A-4672-B8A7-B548E009141E}" destId="{BA7C4C4E-BF23-4DAD-ACC1-27D7735D9C7B}" srcOrd="4" destOrd="0" parTransId="{BEC5044C-BD84-434F-8E65-A07CCF2F9A5F}" sibTransId="{D08EBC9F-0F16-4E4B-9A6E-95E3BC6A1FDA}"/>
    <dgm:cxn modelId="{096D4CD5-260E-425E-BED6-CC3256D986F8}" type="presOf" srcId="{F22673E6-8A8A-4672-B8A7-B548E009141E}" destId="{EE178CBF-0E37-4471-9EF9-6FF879C13995}" srcOrd="0" destOrd="0" presId="urn:microsoft.com/office/officeart/2005/8/layout/vList4"/>
    <dgm:cxn modelId="{8C9968E1-4636-4EAB-8DED-A4B8418F5987}" type="presOf" srcId="{5724CC87-FF88-4956-A8F3-5710118CA34A}" destId="{EE152969-318A-4821-BB52-625E6B69A77D}" srcOrd="0" destOrd="0" presId="urn:microsoft.com/office/officeart/2005/8/layout/vList4"/>
    <dgm:cxn modelId="{98D2CE3C-42D2-41C8-B87C-FC6A32C55C8B}" type="presParOf" srcId="{EE178CBF-0E37-4471-9EF9-6FF879C13995}" destId="{52B47F1C-DA94-4910-A334-EA58D663CF32}" srcOrd="0" destOrd="0" presId="urn:microsoft.com/office/officeart/2005/8/layout/vList4"/>
    <dgm:cxn modelId="{3ED279B0-AE78-41BD-AE87-87B3264FF203}" type="presParOf" srcId="{52B47F1C-DA94-4910-A334-EA58D663CF32}" destId="{425A6C72-F1D2-4D0D-B8D5-B975DE9B8676}" srcOrd="0" destOrd="0" presId="urn:microsoft.com/office/officeart/2005/8/layout/vList4"/>
    <dgm:cxn modelId="{4F0930C6-3B42-4F09-91DE-E503319B7C38}" type="presParOf" srcId="{52B47F1C-DA94-4910-A334-EA58D663CF32}" destId="{9E6F45D9-34B0-4F54-A6F1-3FAA35ECA40F}" srcOrd="1" destOrd="0" presId="urn:microsoft.com/office/officeart/2005/8/layout/vList4"/>
    <dgm:cxn modelId="{59613BCE-D398-4A43-B7CE-997E152C5A9F}" type="presParOf" srcId="{52B47F1C-DA94-4910-A334-EA58D663CF32}" destId="{DBD43B68-3B50-4795-AC0F-20CE18EF2DF2}" srcOrd="2" destOrd="0" presId="urn:microsoft.com/office/officeart/2005/8/layout/vList4"/>
    <dgm:cxn modelId="{F76E9083-D447-4B86-A840-0DA359120D55}" type="presParOf" srcId="{EE178CBF-0E37-4471-9EF9-6FF879C13995}" destId="{C4F98A3E-2404-4A8A-8EFA-D5C74D8697E9}" srcOrd="1" destOrd="0" presId="urn:microsoft.com/office/officeart/2005/8/layout/vList4"/>
    <dgm:cxn modelId="{005B9591-7D01-4214-B81D-0EDB41DDEFE3}" type="presParOf" srcId="{EE178CBF-0E37-4471-9EF9-6FF879C13995}" destId="{7C0DEC80-ACBD-49B4-9146-F6414BF573CD}" srcOrd="2" destOrd="0" presId="urn:microsoft.com/office/officeart/2005/8/layout/vList4"/>
    <dgm:cxn modelId="{F21ACBA9-7DF6-4275-AF55-C857738E2BEE}" type="presParOf" srcId="{7C0DEC80-ACBD-49B4-9146-F6414BF573CD}" destId="{E0A77BBA-FB0C-4E6E-9C81-1C6CC6541A5C}" srcOrd="0" destOrd="0" presId="urn:microsoft.com/office/officeart/2005/8/layout/vList4"/>
    <dgm:cxn modelId="{A38DA57D-6094-4122-ADC7-465B98746093}" type="presParOf" srcId="{7C0DEC80-ACBD-49B4-9146-F6414BF573CD}" destId="{2F10E53F-3D57-4E25-9755-14D2090D2E49}" srcOrd="1" destOrd="0" presId="urn:microsoft.com/office/officeart/2005/8/layout/vList4"/>
    <dgm:cxn modelId="{B8D6E663-A2AF-4264-B9C8-A2A68C344F30}" type="presParOf" srcId="{7C0DEC80-ACBD-49B4-9146-F6414BF573CD}" destId="{4A5E7504-D2BD-4FA2-B28C-C8A230216965}" srcOrd="2" destOrd="0" presId="urn:microsoft.com/office/officeart/2005/8/layout/vList4"/>
    <dgm:cxn modelId="{DD72D6C0-F68F-41E2-914A-08E1952D621A}" type="presParOf" srcId="{EE178CBF-0E37-4471-9EF9-6FF879C13995}" destId="{CF27846C-1697-447D-93C3-27CCA1A9B923}" srcOrd="3" destOrd="0" presId="urn:microsoft.com/office/officeart/2005/8/layout/vList4"/>
    <dgm:cxn modelId="{4B3C5360-1343-4E74-8372-6751DA157A44}" type="presParOf" srcId="{EE178CBF-0E37-4471-9EF9-6FF879C13995}" destId="{D8FA2C72-0E54-49A4-AC32-4C725C56F13F}" srcOrd="4" destOrd="0" presId="urn:microsoft.com/office/officeart/2005/8/layout/vList4"/>
    <dgm:cxn modelId="{7B8556F9-A38C-472A-BFD0-C620158F7F76}" type="presParOf" srcId="{D8FA2C72-0E54-49A4-AC32-4C725C56F13F}" destId="{9D5FAB70-4E95-47F2-9092-EF3F737B6EB2}" srcOrd="0" destOrd="0" presId="urn:microsoft.com/office/officeart/2005/8/layout/vList4"/>
    <dgm:cxn modelId="{65B679EC-9E03-4DDD-851B-1B4B0E247183}" type="presParOf" srcId="{D8FA2C72-0E54-49A4-AC32-4C725C56F13F}" destId="{4B35A0C1-B2BE-4CDA-827A-FD212C55A553}" srcOrd="1" destOrd="0" presId="urn:microsoft.com/office/officeart/2005/8/layout/vList4"/>
    <dgm:cxn modelId="{FC998CC9-48A6-4596-81AB-696AB0DCB48B}" type="presParOf" srcId="{D8FA2C72-0E54-49A4-AC32-4C725C56F13F}" destId="{6F0AA371-ACE5-4A52-B599-A436DDE2EE11}" srcOrd="2" destOrd="0" presId="urn:microsoft.com/office/officeart/2005/8/layout/vList4"/>
    <dgm:cxn modelId="{C7D1885C-37F5-44AF-B605-89A085C0A117}" type="presParOf" srcId="{EE178CBF-0E37-4471-9EF9-6FF879C13995}" destId="{B0DA21AB-3C8F-442B-9906-A31804616D56}" srcOrd="5" destOrd="0" presId="urn:microsoft.com/office/officeart/2005/8/layout/vList4"/>
    <dgm:cxn modelId="{19A82B23-4515-4494-BEEA-5CA587CECAE8}" type="presParOf" srcId="{EE178CBF-0E37-4471-9EF9-6FF879C13995}" destId="{14705FD3-F8FC-4154-9961-FE3AC94A7F91}" srcOrd="6" destOrd="0" presId="urn:microsoft.com/office/officeart/2005/8/layout/vList4"/>
    <dgm:cxn modelId="{83365DB2-CC46-43D3-94BB-BAE2F9A34052}" type="presParOf" srcId="{14705FD3-F8FC-4154-9961-FE3AC94A7F91}" destId="{67690416-E501-48DE-9BD3-9D41CB928EF7}" srcOrd="0" destOrd="0" presId="urn:microsoft.com/office/officeart/2005/8/layout/vList4"/>
    <dgm:cxn modelId="{1F4C8E56-19B1-4EFC-9673-7309D0312358}" type="presParOf" srcId="{14705FD3-F8FC-4154-9961-FE3AC94A7F91}" destId="{D2EE959E-32B4-4B84-A45A-E5002CAC3A60}" srcOrd="1" destOrd="0" presId="urn:microsoft.com/office/officeart/2005/8/layout/vList4"/>
    <dgm:cxn modelId="{CEDD4997-030C-4A3B-8D30-DC80DDE9AD0F}" type="presParOf" srcId="{14705FD3-F8FC-4154-9961-FE3AC94A7F91}" destId="{FC8A364A-6640-4395-8501-739C18BF8B99}" srcOrd="2" destOrd="0" presId="urn:microsoft.com/office/officeart/2005/8/layout/vList4"/>
    <dgm:cxn modelId="{460F16CF-6A8A-439D-8CF9-4185ACCC38C8}" type="presParOf" srcId="{EE178CBF-0E37-4471-9EF9-6FF879C13995}" destId="{00F2AB8B-F694-436D-9BB5-B0B8CB7DF4D0}" srcOrd="7" destOrd="0" presId="urn:microsoft.com/office/officeart/2005/8/layout/vList4"/>
    <dgm:cxn modelId="{7FE8F76A-9BF6-4263-AD42-3FFBD01F3835}" type="presParOf" srcId="{EE178CBF-0E37-4471-9EF9-6FF879C13995}" destId="{75ED0E6A-4CE7-4EEC-A4D4-EF498584893A}" srcOrd="8" destOrd="0" presId="urn:microsoft.com/office/officeart/2005/8/layout/vList4"/>
    <dgm:cxn modelId="{BA4F6EAE-0BAA-4ED4-A9A7-6CC26F6B2FE7}" type="presParOf" srcId="{75ED0E6A-4CE7-4EEC-A4D4-EF498584893A}" destId="{94AE7F57-A553-41B3-8401-336E415C0AD9}" srcOrd="0" destOrd="0" presId="urn:microsoft.com/office/officeart/2005/8/layout/vList4"/>
    <dgm:cxn modelId="{AB392F11-5D6C-458E-90AB-B342B9F30532}" type="presParOf" srcId="{75ED0E6A-4CE7-4EEC-A4D4-EF498584893A}" destId="{8F06741A-7014-4FFC-AD4B-C62315E51239}" srcOrd="1" destOrd="0" presId="urn:microsoft.com/office/officeart/2005/8/layout/vList4"/>
    <dgm:cxn modelId="{2B7DE4CC-1F9C-4A45-A1CA-91BFF250043D}" type="presParOf" srcId="{75ED0E6A-4CE7-4EEC-A4D4-EF498584893A}" destId="{3977A011-CF13-4F86-B37A-D1ACBDB6B4D5}" srcOrd="2" destOrd="0" presId="urn:microsoft.com/office/officeart/2005/8/layout/vList4"/>
    <dgm:cxn modelId="{6A44A0DB-865B-48CE-B38C-F3D5265001FB}" type="presParOf" srcId="{EE178CBF-0E37-4471-9EF9-6FF879C13995}" destId="{0022AF1F-B7A7-41FD-9067-603D34357739}" srcOrd="9" destOrd="0" presId="urn:microsoft.com/office/officeart/2005/8/layout/vList4"/>
    <dgm:cxn modelId="{E38024A7-83D8-4185-BA2B-AA6548956249}" type="presParOf" srcId="{EE178CBF-0E37-4471-9EF9-6FF879C13995}" destId="{6CD31A4C-5D01-4792-99FB-FE24AC3AAEA9}" srcOrd="10" destOrd="0" presId="urn:microsoft.com/office/officeart/2005/8/layout/vList4"/>
    <dgm:cxn modelId="{AA01E0F2-A298-48B8-B3B3-7BC42B496A4A}" type="presParOf" srcId="{6CD31A4C-5D01-4792-99FB-FE24AC3AAEA9}" destId="{EE152969-318A-4821-BB52-625E6B69A77D}" srcOrd="0" destOrd="0" presId="urn:microsoft.com/office/officeart/2005/8/layout/vList4"/>
    <dgm:cxn modelId="{DF380B3D-5E93-43F6-AEC3-5EDEFFDE5DB2}" type="presParOf" srcId="{6CD31A4C-5D01-4792-99FB-FE24AC3AAEA9}" destId="{38C17C1C-0901-4DF3-A7FD-8D944541E342}" srcOrd="1" destOrd="0" presId="urn:microsoft.com/office/officeart/2005/8/layout/vList4"/>
    <dgm:cxn modelId="{408ABED6-47CC-4003-B319-A13EF82B2051}" type="presParOf" srcId="{6CD31A4C-5D01-4792-99FB-FE24AC3AAEA9}" destId="{6919AF77-CED8-44D1-B4B7-28B698F812A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A6C72-F1D2-4D0D-B8D5-B975DE9B8676}">
      <dsp:nvSpPr>
        <dsp:cNvPr id="0" name=""/>
        <dsp:cNvSpPr/>
      </dsp:nvSpPr>
      <dsp:spPr>
        <a:xfrm>
          <a:off x="0" y="0"/>
          <a:ext cx="8229600" cy="7322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Колоніальне чи напівколоніальне минуле країни</a:t>
          </a:r>
          <a:endParaRPr lang="uk-UA" sz="20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1719143" y="0"/>
        <a:ext cx="6510456" cy="732234"/>
      </dsp:txXfrm>
    </dsp:sp>
    <dsp:sp modelId="{9E6F45D9-34B0-4F54-A6F1-3FAA35ECA40F}">
      <dsp:nvSpPr>
        <dsp:cNvPr id="0" name=""/>
        <dsp:cNvSpPr/>
      </dsp:nvSpPr>
      <dsp:spPr>
        <a:xfrm>
          <a:off x="592297" y="73223"/>
          <a:ext cx="607772" cy="585787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77BBA-FB0C-4E6E-9C81-1C6CC6541A5C}">
      <dsp:nvSpPr>
        <dsp:cNvPr id="0" name=""/>
        <dsp:cNvSpPr/>
      </dsp:nvSpPr>
      <dsp:spPr>
        <a:xfrm>
          <a:off x="0" y="806717"/>
          <a:ext cx="8229600" cy="7322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Аграрно-сировинна спрямованість економіки </a:t>
          </a:r>
          <a:endParaRPr lang="uk-UA" sz="2000" kern="1200" dirty="0">
            <a:solidFill>
              <a:schemeClr val="bg1"/>
            </a:solidFill>
          </a:endParaRPr>
        </a:p>
      </dsp:txBody>
      <dsp:txXfrm>
        <a:off x="1719143" y="806717"/>
        <a:ext cx="6510456" cy="732234"/>
      </dsp:txXfrm>
    </dsp:sp>
    <dsp:sp modelId="{2F10E53F-3D57-4E25-9755-14D2090D2E49}">
      <dsp:nvSpPr>
        <dsp:cNvPr id="0" name=""/>
        <dsp:cNvSpPr/>
      </dsp:nvSpPr>
      <dsp:spPr>
        <a:xfrm>
          <a:off x="592297" y="878681"/>
          <a:ext cx="607772" cy="585787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FAB70-4E95-47F2-9092-EF3F737B6EB2}">
      <dsp:nvSpPr>
        <dsp:cNvPr id="0" name=""/>
        <dsp:cNvSpPr/>
      </dsp:nvSpPr>
      <dsp:spPr>
        <a:xfrm>
          <a:off x="0" y="1610915"/>
          <a:ext cx="8229600" cy="7322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Багатоукладність економіки: </a:t>
          </a:r>
          <a:r>
            <a:rPr lang="uk-UA" sz="2000" kern="1200" dirty="0" err="1" smtClean="0">
              <a:solidFill>
                <a:schemeClr val="bg1">
                  <a:lumMod val="95000"/>
                  <a:lumOff val="5000"/>
                </a:schemeClr>
              </a:solidFill>
            </a:rPr>
            <a:t>доіндустріальний</a:t>
          </a:r>
          <a:r>
            <a:rPr lang="uk-UA" sz="20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 тип виробництва</a:t>
          </a:r>
          <a:endParaRPr lang="uk-UA" sz="20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1719143" y="1610915"/>
        <a:ext cx="6510456" cy="732234"/>
      </dsp:txXfrm>
    </dsp:sp>
    <dsp:sp modelId="{4B35A0C1-B2BE-4CDA-827A-FD212C55A553}">
      <dsp:nvSpPr>
        <dsp:cNvPr id="0" name=""/>
        <dsp:cNvSpPr/>
      </dsp:nvSpPr>
      <dsp:spPr>
        <a:xfrm flipH="1">
          <a:off x="592288" y="1684139"/>
          <a:ext cx="607788" cy="58578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90416-E501-48DE-9BD3-9D41CB928EF7}">
      <dsp:nvSpPr>
        <dsp:cNvPr id="0" name=""/>
        <dsp:cNvSpPr/>
      </dsp:nvSpPr>
      <dsp:spPr>
        <a:xfrm>
          <a:off x="0" y="2436099"/>
          <a:ext cx="8229600" cy="7322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Неоднорідність соціальної структури суспільства </a:t>
          </a:r>
          <a:endParaRPr lang="uk-UA" sz="2000" kern="1200" dirty="0">
            <a:solidFill>
              <a:schemeClr val="bg1"/>
            </a:solidFill>
          </a:endParaRPr>
        </a:p>
      </dsp:txBody>
      <dsp:txXfrm>
        <a:off x="1719143" y="2436099"/>
        <a:ext cx="6510456" cy="732234"/>
      </dsp:txXfrm>
    </dsp:sp>
    <dsp:sp modelId="{D2EE959E-32B4-4B84-A45A-E5002CAC3A60}">
      <dsp:nvSpPr>
        <dsp:cNvPr id="0" name=""/>
        <dsp:cNvSpPr/>
      </dsp:nvSpPr>
      <dsp:spPr>
        <a:xfrm>
          <a:off x="592297" y="2489596"/>
          <a:ext cx="607772" cy="585787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E7F57-A553-41B3-8401-336E415C0AD9}">
      <dsp:nvSpPr>
        <dsp:cNvPr id="0" name=""/>
        <dsp:cNvSpPr/>
      </dsp:nvSpPr>
      <dsp:spPr>
        <a:xfrm>
          <a:off x="0" y="3221831"/>
          <a:ext cx="8229600" cy="7322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Низька якість робочої сили </a:t>
          </a:r>
          <a:endParaRPr lang="uk-UA" sz="20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1719143" y="3221831"/>
        <a:ext cx="6510456" cy="732234"/>
      </dsp:txXfrm>
    </dsp:sp>
    <dsp:sp modelId="{8F06741A-7014-4FFC-AD4B-C62315E51239}">
      <dsp:nvSpPr>
        <dsp:cNvPr id="0" name=""/>
        <dsp:cNvSpPr/>
      </dsp:nvSpPr>
      <dsp:spPr>
        <a:xfrm>
          <a:off x="592297" y="3295054"/>
          <a:ext cx="607772" cy="585787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52969-318A-4821-BB52-625E6B69A77D}">
      <dsp:nvSpPr>
        <dsp:cNvPr id="0" name=""/>
        <dsp:cNvSpPr/>
      </dsp:nvSpPr>
      <dsp:spPr>
        <a:xfrm>
          <a:off x="0" y="3987894"/>
          <a:ext cx="8229600" cy="845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0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kern="1200" dirty="0" smtClean="0">
              <a:solidFill>
                <a:schemeClr val="bg1"/>
              </a:solidFill>
            </a:rPr>
            <a:t>Залежність від країн з розвиненою ринковою економікою, особливо від іноземних кредитів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/>
        </a:p>
      </dsp:txBody>
      <dsp:txXfrm>
        <a:off x="1719143" y="3987894"/>
        <a:ext cx="6510456" cy="845935"/>
      </dsp:txXfrm>
    </dsp:sp>
    <dsp:sp modelId="{38C17C1C-0901-4DF3-A7FD-8D944541E342}">
      <dsp:nvSpPr>
        <dsp:cNvPr id="0" name=""/>
        <dsp:cNvSpPr/>
      </dsp:nvSpPr>
      <dsp:spPr>
        <a:xfrm>
          <a:off x="592297" y="4157363"/>
          <a:ext cx="607772" cy="585787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C6F8-4590-421F-A673-59F2C8FC1205}" type="datetimeFigureOut">
              <a:rPr lang="uk-UA" smtClean="0"/>
              <a:t>04.05.2015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0CE4-B7A8-4038-B737-223B59D473DF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C6F8-4590-421F-A673-59F2C8FC1205}" type="datetimeFigureOut">
              <a:rPr lang="uk-UA" smtClean="0"/>
              <a:t>04.05.2015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0CE4-B7A8-4038-B737-223B59D473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C6F8-4590-421F-A673-59F2C8FC1205}" type="datetimeFigureOut">
              <a:rPr lang="uk-UA" smtClean="0"/>
              <a:t>04.05.2015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0CE4-B7A8-4038-B737-223B59D473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C6F8-4590-421F-A673-59F2C8FC1205}" type="datetimeFigureOut">
              <a:rPr lang="uk-UA" smtClean="0"/>
              <a:t>04.05.2015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0CE4-B7A8-4038-B737-223B59D473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C6F8-4590-421F-A673-59F2C8FC1205}" type="datetimeFigureOut">
              <a:rPr lang="uk-UA" smtClean="0"/>
              <a:t>04.05.2015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0CE4-B7A8-4038-B737-223B59D473DF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C6F8-4590-421F-A673-59F2C8FC1205}" type="datetimeFigureOut">
              <a:rPr lang="uk-UA" smtClean="0"/>
              <a:t>04.05.2015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0CE4-B7A8-4038-B737-223B59D473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C6F8-4590-421F-A673-59F2C8FC1205}" type="datetimeFigureOut">
              <a:rPr lang="uk-UA" smtClean="0"/>
              <a:t>04.05.2015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0CE4-B7A8-4038-B737-223B59D473DF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C6F8-4590-421F-A673-59F2C8FC1205}" type="datetimeFigureOut">
              <a:rPr lang="uk-UA" smtClean="0"/>
              <a:t>04.05.2015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0CE4-B7A8-4038-B737-223B59D473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C6F8-4590-421F-A673-59F2C8FC1205}" type="datetimeFigureOut">
              <a:rPr lang="uk-UA" smtClean="0"/>
              <a:t>04.05.2015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0CE4-B7A8-4038-B737-223B59D473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C6F8-4590-421F-A673-59F2C8FC1205}" type="datetimeFigureOut">
              <a:rPr lang="uk-UA" smtClean="0"/>
              <a:t>04.05.2015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0CE4-B7A8-4038-B737-223B59D473DF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C6F8-4590-421F-A673-59F2C8FC1205}" type="datetimeFigureOut">
              <a:rPr lang="uk-UA" smtClean="0"/>
              <a:t>04.05.2015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0CE4-B7A8-4038-B737-223B59D473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54BC6F8-4590-421F-A673-59F2C8FC1205}" type="datetimeFigureOut">
              <a:rPr lang="uk-UA" smtClean="0"/>
              <a:t>04.05.2015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9580CE4-B7A8-4038-B737-223B59D473D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04856" cy="2301240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Проблема подолання відсталості країн, що розвиваються</a:t>
            </a:r>
            <a:endParaRPr lang="uk-UA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4538" y="3759646"/>
            <a:ext cx="3528392" cy="2340500"/>
          </a:xfrm>
          <a:prstGeom prst="rect">
            <a:avLst/>
          </a:prstGeom>
          <a:noFill/>
          <a:ln w="317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803" y="3680665"/>
            <a:ext cx="3600400" cy="2587787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34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Теза 2. </a:t>
            </a:r>
            <a:r>
              <a:rPr lang="uk-UA" b="1" dirty="0"/>
              <a:t>Е</a:t>
            </a:r>
            <a:r>
              <a:rPr lang="uk-UA" b="1" dirty="0" smtClean="0"/>
              <a:t>кономічний </a:t>
            </a:r>
            <a:r>
              <a:rPr lang="uk-UA" b="1" dirty="0"/>
              <a:t>дуалізм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876800"/>
          </a:xfrm>
        </p:spPr>
        <p:txBody>
          <a:bodyPr/>
          <a:lstStyle/>
          <a:p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сучасним</a:t>
            </a:r>
            <a:r>
              <a:rPr lang="ru-RU" dirty="0"/>
              <a:t> сектором </a:t>
            </a:r>
            <a:r>
              <a:rPr lang="ru-RU" dirty="0" err="1"/>
              <a:t>економіки</a:t>
            </a:r>
            <a:r>
              <a:rPr lang="ru-RU" dirty="0"/>
              <a:t>, </a:t>
            </a:r>
            <a:r>
              <a:rPr lang="ru-RU" dirty="0" err="1"/>
              <a:t>представленим</a:t>
            </a:r>
            <a:r>
              <a:rPr lang="ru-RU" dirty="0"/>
              <a:t> </a:t>
            </a:r>
            <a:r>
              <a:rPr lang="ru-RU" dirty="0" err="1"/>
              <a:t>ринковими</a:t>
            </a:r>
            <a:r>
              <a:rPr lang="ru-RU" dirty="0"/>
              <a:t> </a:t>
            </a:r>
            <a:r>
              <a:rPr lang="ru-RU" dirty="0" err="1"/>
              <a:t>відносинами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затвердились</a:t>
            </a:r>
            <a:r>
              <a:rPr lang="ru-RU" dirty="0"/>
              <a:t> в </a:t>
            </a:r>
            <a:r>
              <a:rPr lang="ru-RU" dirty="0" err="1"/>
              <a:t>промисловості</a:t>
            </a:r>
            <a:r>
              <a:rPr lang="ru-RU" dirty="0"/>
              <a:t> і в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розташованим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у великих </a:t>
            </a:r>
            <a:r>
              <a:rPr lang="ru-RU" dirty="0" err="1"/>
              <a:t>містах</a:t>
            </a:r>
            <a:r>
              <a:rPr lang="ru-RU" dirty="0"/>
              <a:t>,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традиційний</a:t>
            </a:r>
            <a:r>
              <a:rPr lang="ru-RU" dirty="0"/>
              <a:t> сектор,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натуральне</a:t>
            </a:r>
            <a:r>
              <a:rPr lang="ru-RU" dirty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889375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84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Теза 3. Політична </a:t>
            </a:r>
            <a:r>
              <a:rPr lang="uk-UA" b="1" dirty="0"/>
              <a:t>нестабільність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876800"/>
          </a:xfrm>
        </p:spPr>
        <p:txBody>
          <a:bodyPr>
            <a:normAutofit/>
          </a:bodyPr>
          <a:lstStyle/>
          <a:p>
            <a:r>
              <a:rPr lang="uk-UA" dirty="0"/>
              <a:t>У</a:t>
            </a:r>
            <a:r>
              <a:rPr lang="uk-UA" dirty="0" smtClean="0"/>
              <a:t> </a:t>
            </a:r>
            <a:r>
              <a:rPr lang="uk-UA" dirty="0"/>
              <a:t>влади знаходяться слабкі уряди, в результаті чого відсутня необхідна атмосфера для здійснення довгострокових </a:t>
            </a:r>
            <a:r>
              <a:rPr lang="uk-UA" dirty="0" smtClean="0"/>
              <a:t>інвестицій.</a:t>
            </a:r>
          </a:p>
          <a:p>
            <a:r>
              <a:rPr lang="uk-UA" dirty="0" smtClean="0"/>
              <a:t>Рівень </a:t>
            </a:r>
            <a:r>
              <a:rPr lang="uk-UA" dirty="0"/>
              <a:t>компетентності чиновників держапарату найчастіше вкрай низький, і одночасно надзвичайно розвинена корупція, у результаті </a:t>
            </a:r>
            <a:r>
              <a:rPr lang="uk-UA" dirty="0" smtClean="0"/>
              <a:t> </a:t>
            </a:r>
            <a:r>
              <a:rPr lang="uk-UA" dirty="0"/>
              <a:t>чого ефективність державного керування економічним зростанням украй низька.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7389" y="1406027"/>
            <a:ext cx="3024336" cy="286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1728" y="3789040"/>
            <a:ext cx="306705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30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Теза 4. </a:t>
            </a:r>
            <a:r>
              <a:rPr lang="uk-UA" b="1" dirty="0"/>
              <a:t>С</a:t>
            </a:r>
            <a:r>
              <a:rPr lang="uk-UA" b="1" dirty="0" smtClean="0"/>
              <a:t>оціальна </a:t>
            </a:r>
            <a:r>
              <a:rPr lang="uk-UA" b="1" dirty="0"/>
              <a:t>диференціація.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876800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Х</a:t>
            </a:r>
            <a:r>
              <a:rPr lang="ru-RU" sz="2800" dirty="0" smtClean="0"/>
              <a:t>арактерна </a:t>
            </a:r>
            <a:r>
              <a:rPr lang="ru-RU" sz="2800" dirty="0" err="1"/>
              <a:t>наявність</a:t>
            </a:r>
            <a:r>
              <a:rPr lang="ru-RU" sz="2800" dirty="0"/>
              <a:t> сильного </a:t>
            </a:r>
            <a:r>
              <a:rPr lang="ru-RU" sz="2800" dirty="0" err="1"/>
              <a:t>майнового</a:t>
            </a:r>
            <a:r>
              <a:rPr lang="ru-RU" sz="2800" dirty="0"/>
              <a:t> </a:t>
            </a:r>
            <a:r>
              <a:rPr lang="ru-RU" sz="2800" dirty="0" err="1" smtClean="0"/>
              <a:t>розшарування</a:t>
            </a:r>
            <a:r>
              <a:rPr lang="ru-RU" sz="2800" dirty="0" smtClean="0"/>
              <a:t>(</a:t>
            </a:r>
            <a:r>
              <a:rPr lang="ru-RU" sz="2800" dirty="0" err="1" smtClean="0"/>
              <a:t>бідних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більше</a:t>
            </a:r>
            <a:r>
              <a:rPr lang="ru-RU" sz="2800" dirty="0" smtClean="0"/>
              <a:t> за </a:t>
            </a:r>
            <a:r>
              <a:rPr lang="ru-RU" sz="2800" dirty="0" err="1" smtClean="0"/>
              <a:t>багатих</a:t>
            </a:r>
            <a:r>
              <a:rPr lang="ru-RU" sz="2800" dirty="0" smtClean="0"/>
              <a:t>). </a:t>
            </a:r>
          </a:p>
          <a:p>
            <a:r>
              <a:rPr lang="ru-RU" sz="2800" dirty="0" err="1" smtClean="0"/>
              <a:t>Низький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рівень</a:t>
            </a:r>
            <a:r>
              <a:rPr lang="ru-RU" sz="2800" dirty="0" smtClean="0"/>
              <a:t> </a:t>
            </a:r>
            <a:r>
              <a:rPr lang="ru-RU" sz="2800" dirty="0" err="1" smtClean="0"/>
              <a:t>доходів</a:t>
            </a:r>
            <a:r>
              <a:rPr lang="ru-RU" sz="2800" dirty="0"/>
              <a:t>.</a:t>
            </a:r>
            <a:endParaRPr lang="ru-RU" sz="2800" dirty="0" smtClean="0"/>
          </a:p>
          <a:p>
            <a:r>
              <a:rPr lang="ru-RU" sz="2800" dirty="0" err="1" smtClean="0"/>
              <a:t>Багато</a:t>
            </a:r>
            <a:r>
              <a:rPr lang="ru-RU" sz="2800" dirty="0" smtClean="0"/>
              <a:t> людей </a:t>
            </a:r>
            <a:r>
              <a:rPr lang="ru-RU" sz="2800" dirty="0" err="1" smtClean="0"/>
              <a:t>голодують</a:t>
            </a:r>
            <a:r>
              <a:rPr lang="ru-RU" sz="2800" dirty="0" smtClean="0"/>
              <a:t>, не </a:t>
            </a:r>
            <a:r>
              <a:rPr lang="ru-RU" sz="2800" dirty="0" err="1" smtClean="0"/>
              <a:t>отримують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належної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медичної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допомоги</a:t>
            </a:r>
            <a:r>
              <a:rPr lang="ru-RU" sz="2800" dirty="0" smtClean="0"/>
              <a:t>, </a:t>
            </a:r>
            <a:r>
              <a:rPr lang="ru-RU" sz="2800" dirty="0" err="1" smtClean="0"/>
              <a:t>висока</a:t>
            </a:r>
            <a:r>
              <a:rPr lang="ru-RU" sz="2800" dirty="0" smtClean="0"/>
              <a:t> </a:t>
            </a:r>
            <a:r>
              <a:rPr lang="ru-RU" sz="2800" dirty="0" err="1" smtClean="0"/>
              <a:t>дитяча</a:t>
            </a:r>
            <a:r>
              <a:rPr lang="ru-RU" sz="2800" dirty="0" smtClean="0"/>
              <a:t> </a:t>
            </a:r>
            <a:r>
              <a:rPr lang="ru-RU" sz="2800" dirty="0" err="1" smtClean="0"/>
              <a:t>смертність</a:t>
            </a:r>
            <a:r>
              <a:rPr lang="ru-RU" sz="2800" dirty="0" smtClean="0"/>
              <a:t>, </a:t>
            </a:r>
            <a:r>
              <a:rPr lang="ru-RU" sz="2800" dirty="0" err="1" smtClean="0"/>
              <a:t>багато</a:t>
            </a:r>
            <a:r>
              <a:rPr lang="ru-RU" sz="2800" dirty="0" smtClean="0"/>
              <a:t> </a:t>
            </a:r>
            <a:r>
              <a:rPr lang="ru-RU" sz="2800" dirty="0" err="1" smtClean="0"/>
              <a:t>неписьменних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.</a:t>
            </a:r>
          </a:p>
          <a:p>
            <a:endParaRPr lang="uk-U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999562"/>
            <a:ext cx="288290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265" y="1268761"/>
            <a:ext cx="385944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0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Теза 5. Залежність від світового ринку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876800"/>
          </a:xfrm>
        </p:spPr>
        <p:txBody>
          <a:bodyPr/>
          <a:lstStyle/>
          <a:p>
            <a:r>
              <a:rPr lang="ru-RU" sz="2800" dirty="0" smtClean="0"/>
              <a:t>На </a:t>
            </a:r>
            <a:r>
              <a:rPr lang="ru-RU" sz="2800" dirty="0" err="1" smtClean="0"/>
              <a:t>території</a:t>
            </a:r>
            <a:r>
              <a:rPr lang="ru-RU" sz="2800" dirty="0" smtClean="0"/>
              <a:t> </a:t>
            </a:r>
            <a:r>
              <a:rPr lang="ru-RU" sz="2800" dirty="0" err="1" smtClean="0"/>
              <a:t>цих</a:t>
            </a:r>
            <a:r>
              <a:rPr lang="ru-RU" sz="2800" dirty="0" smtClean="0"/>
              <a:t> держав </a:t>
            </a:r>
            <a:r>
              <a:rPr lang="ru-RU" sz="2800" dirty="0" err="1" smtClean="0"/>
              <a:t>зосереджені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значні</a:t>
            </a:r>
            <a:r>
              <a:rPr lang="ru-RU" sz="2800" dirty="0" smtClean="0"/>
              <a:t> запаси </a:t>
            </a:r>
            <a:r>
              <a:rPr lang="ru-RU" sz="2800" dirty="0" err="1" smtClean="0"/>
              <a:t>природних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ресурсів</a:t>
            </a:r>
            <a:r>
              <a:rPr lang="ru-RU" sz="2800" dirty="0" smtClean="0"/>
              <a:t>, прикладом </a:t>
            </a:r>
            <a:r>
              <a:rPr lang="ru-RU" sz="2800" dirty="0" err="1"/>
              <a:t>цього</a:t>
            </a:r>
            <a:r>
              <a:rPr lang="ru-RU" sz="2800" dirty="0"/>
              <a:t> є </a:t>
            </a:r>
            <a:r>
              <a:rPr lang="ru-RU" sz="2800" dirty="0" err="1" smtClean="0"/>
              <a:t>нафта</a:t>
            </a:r>
            <a:r>
              <a:rPr lang="ru-RU" sz="2800" dirty="0" smtClean="0"/>
              <a:t>, </a:t>
            </a:r>
            <a:r>
              <a:rPr lang="ru-RU" sz="2800" dirty="0" err="1" smtClean="0"/>
              <a:t>алмази</a:t>
            </a:r>
            <a:r>
              <a:rPr lang="ru-RU" sz="2800" dirty="0" smtClean="0"/>
              <a:t>, </a:t>
            </a:r>
            <a:r>
              <a:rPr lang="ru-RU" sz="2800" dirty="0" err="1"/>
              <a:t>величезними</a:t>
            </a:r>
            <a:r>
              <a:rPr lang="ru-RU" sz="2800" dirty="0"/>
              <a:t> запасами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</a:t>
            </a:r>
            <a:r>
              <a:rPr lang="ru-RU" sz="2800" dirty="0" err="1"/>
              <a:t>володіють</a:t>
            </a:r>
            <a:r>
              <a:rPr lang="ru-RU" sz="2800" dirty="0"/>
              <a:t> </a:t>
            </a:r>
            <a:r>
              <a:rPr lang="ru-RU" sz="2800" dirty="0" err="1"/>
              <a:t>деякі</a:t>
            </a:r>
            <a:r>
              <a:rPr lang="ru-RU" sz="2800" dirty="0"/>
              <a:t> </a:t>
            </a:r>
            <a:r>
              <a:rPr lang="ru-RU" sz="2800" dirty="0" err="1"/>
              <a:t>держави</a:t>
            </a:r>
            <a:r>
              <a:rPr lang="ru-RU" sz="2800" dirty="0"/>
              <a:t>, але вони не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контролювати</a:t>
            </a:r>
            <a:r>
              <a:rPr lang="ru-RU" sz="2800" dirty="0"/>
              <a:t> </a:t>
            </a:r>
            <a:r>
              <a:rPr lang="ru-RU" sz="2800" dirty="0" err="1"/>
              <a:t>нафтові</a:t>
            </a:r>
            <a:r>
              <a:rPr lang="ru-RU" sz="2800" dirty="0"/>
              <a:t> ринки і </a:t>
            </a:r>
            <a:r>
              <a:rPr lang="ru-RU" sz="2800" dirty="0" err="1"/>
              <a:t>регулювати</a:t>
            </a:r>
            <a:r>
              <a:rPr lang="ru-RU" sz="2800" dirty="0"/>
              <a:t> </a:t>
            </a:r>
            <a:r>
              <a:rPr lang="ru-RU" sz="2800" dirty="0" err="1"/>
              <a:t>ситуацію</a:t>
            </a:r>
            <a:r>
              <a:rPr lang="ru-RU" sz="2800" dirty="0"/>
              <a:t> на свою </a:t>
            </a:r>
            <a:r>
              <a:rPr lang="ru-RU" sz="2800" dirty="0" err="1" smtClean="0"/>
              <a:t>користь</a:t>
            </a:r>
            <a:r>
              <a:rPr lang="ru-RU" sz="2800" dirty="0"/>
              <a:t>.</a:t>
            </a:r>
            <a:endParaRPr lang="ru-RU" sz="2800" dirty="0" smtClean="0"/>
          </a:p>
          <a:p>
            <a:endParaRPr lang="ru-RU" dirty="0"/>
          </a:p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743325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67814" y="6021288"/>
            <a:ext cx="208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Алмази </a:t>
            </a:r>
            <a:r>
              <a:rPr lang="uk-UA" dirty="0" err="1" smtClean="0"/>
              <a:t>Камеруна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78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amzar\Desktop\проект2\yyy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874618"/>
            <a:ext cx="4500562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919" y="1700808"/>
            <a:ext cx="5210175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25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1224136"/>
          </a:xfr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b="1" dirty="0"/>
              <a:t>Виникає запитання: </a:t>
            </a:r>
            <a:r>
              <a:rPr lang="uk-UA" sz="3200" b="1" dirty="0" smtClean="0"/>
              <a:t>як подолати ці проблеми? </a:t>
            </a:r>
            <a:endParaRPr lang="uk-UA" sz="32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340854"/>
            <a:ext cx="4147941" cy="272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460" y="3918784"/>
            <a:ext cx="4565027" cy="28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27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80920" cy="115212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100" b="1" dirty="0"/>
              <a:t>Всі 189 держав - членів Організації Об'єднаних Націй взяли зобов'язання до 2015 року</a:t>
            </a:r>
            <a:r>
              <a:rPr lang="uk-UA" sz="3100" b="1" dirty="0" smtClean="0"/>
              <a:t>: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5328592" cy="47041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• </a:t>
            </a:r>
            <a:r>
              <a:rPr lang="uk-UA" dirty="0"/>
              <a:t>Продовжити створення відкритої , регульованої , передбачуваною і недискримінаційній торгової </a:t>
            </a:r>
            <a:r>
              <a:rPr lang="uk-UA" dirty="0" smtClean="0"/>
              <a:t>та фінансової системи.</a:t>
            </a:r>
          </a:p>
          <a:p>
            <a:pPr marL="0" indent="0">
              <a:buNone/>
            </a:pPr>
            <a:r>
              <a:rPr lang="uk-UA" dirty="0" smtClean="0"/>
              <a:t>Задовольняти </a:t>
            </a:r>
            <a:r>
              <a:rPr lang="uk-UA" dirty="0"/>
              <a:t>особливі потреби найменш розвинених країн.</a:t>
            </a:r>
          </a:p>
          <a:p>
            <a:r>
              <a:rPr lang="uk-UA" dirty="0"/>
              <a:t> У тому числі : звільнення експортних товарів найменш розвинутих країн від тарифів та квот ;</a:t>
            </a:r>
          </a:p>
          <a:p>
            <a:r>
              <a:rPr lang="uk-UA" dirty="0"/>
              <a:t>розширена програма полегшення боргового тягаря бідних країн з великою заборгованістю ;</a:t>
            </a:r>
          </a:p>
          <a:p>
            <a:r>
              <a:rPr lang="uk-UA" dirty="0"/>
              <a:t> списання офіційного двостороннього боргу;</a:t>
            </a:r>
          </a:p>
          <a:p>
            <a:r>
              <a:rPr lang="uk-UA" dirty="0"/>
              <a:t>надання більш щедрою офіційної допомоги з метою розвитку країнам , що взяли курс на зменшення бідності.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33337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861049"/>
            <a:ext cx="3363660" cy="224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4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5626968" cy="535225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Комплексним</a:t>
            </a:r>
            <a:r>
              <a:rPr lang="ru-RU" dirty="0"/>
              <a:t> чином </a:t>
            </a:r>
            <a:r>
              <a:rPr lang="ru-RU" dirty="0" err="1"/>
              <a:t>вирішити</a:t>
            </a:r>
            <a:r>
              <a:rPr lang="ru-RU" dirty="0"/>
              <a:t> проблему </a:t>
            </a:r>
            <a:r>
              <a:rPr lang="ru-RU" dirty="0" err="1"/>
              <a:t>заборгованості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та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співпраці</a:t>
            </a:r>
            <a:r>
              <a:rPr lang="ru-RU" dirty="0"/>
              <a:t> з </a:t>
            </a:r>
            <a:r>
              <a:rPr lang="ru-RU" dirty="0" err="1"/>
              <a:t>країнами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 </a:t>
            </a:r>
            <a:r>
              <a:rPr lang="ru-RU" dirty="0" err="1"/>
              <a:t>розробляти</a:t>
            </a:r>
            <a:r>
              <a:rPr lang="ru-RU" dirty="0"/>
              <a:t> і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молодим людям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гідну</a:t>
            </a:r>
            <a:r>
              <a:rPr lang="ru-RU" dirty="0"/>
              <a:t> і </a:t>
            </a:r>
            <a:r>
              <a:rPr lang="ru-RU" dirty="0" err="1"/>
              <a:t>продуктивну</a:t>
            </a:r>
            <a:r>
              <a:rPr lang="ru-RU" dirty="0"/>
              <a:t> роботу 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/>
              <a:t>співпраці</a:t>
            </a:r>
            <a:r>
              <a:rPr lang="ru-RU" dirty="0"/>
              <a:t> з </a:t>
            </a:r>
            <a:r>
              <a:rPr lang="ru-RU" dirty="0" err="1"/>
              <a:t>фармацевтичними</a:t>
            </a:r>
            <a:r>
              <a:rPr lang="ru-RU" dirty="0"/>
              <a:t> </a:t>
            </a:r>
            <a:r>
              <a:rPr lang="ru-RU" dirty="0" err="1"/>
              <a:t>компаніями</a:t>
            </a:r>
            <a:r>
              <a:rPr lang="ru-RU" dirty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доступність</a:t>
            </a:r>
            <a:r>
              <a:rPr lang="ru-RU" dirty="0"/>
              <a:t> недорогих </a:t>
            </a:r>
            <a:r>
              <a:rPr lang="ru-RU" dirty="0" err="1"/>
              <a:t>ліків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співпраці</a:t>
            </a:r>
            <a:r>
              <a:rPr lang="ru-RU" dirty="0"/>
              <a:t> з </a:t>
            </a:r>
            <a:r>
              <a:rPr lang="ru-RU" dirty="0" err="1"/>
              <a:t>приватним</a:t>
            </a:r>
            <a:r>
              <a:rPr lang="ru-RU" dirty="0"/>
              <a:t> сектором </a:t>
            </a:r>
            <a:r>
              <a:rPr lang="ru-RU" dirty="0" err="1"/>
              <a:t>вживати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до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могли </a:t>
            </a:r>
            <a:r>
              <a:rPr lang="ru-RU" dirty="0" err="1"/>
              <a:t>користуватися</a:t>
            </a:r>
            <a:r>
              <a:rPr lang="ru-RU" dirty="0"/>
              <a:t> благами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, особливо </a:t>
            </a:r>
            <a:r>
              <a:rPr lang="ru-RU" dirty="0" err="1"/>
              <a:t>інформаційно-комунікаційних</a:t>
            </a:r>
            <a:endParaRPr lang="uk-U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9305" y="1052736"/>
            <a:ext cx="3025519" cy="226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9305" y="3789040"/>
            <a:ext cx="3175183" cy="210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435280" cy="5328592"/>
          </a:xfrm>
        </p:spPr>
        <p:txBody>
          <a:bodyPr>
            <a:normAutofit fontScale="92500"/>
          </a:bodyPr>
          <a:lstStyle/>
          <a:p>
            <a:pPr marL="822960" lvl="3" indent="0">
              <a:buNone/>
            </a:pPr>
            <a:r>
              <a:rPr lang="uk-UA" sz="8600" dirty="0" smtClean="0">
                <a:solidFill>
                  <a:srgbClr val="7030A0"/>
                </a:solidFill>
              </a:rPr>
              <a:t>Дякую за увагу!</a:t>
            </a:r>
            <a:br>
              <a:rPr lang="uk-UA" sz="8600" dirty="0" smtClean="0">
                <a:solidFill>
                  <a:srgbClr val="7030A0"/>
                </a:solidFill>
              </a:rPr>
            </a:br>
            <a:r>
              <a:rPr lang="uk-UA" sz="4000" dirty="0" smtClean="0"/>
              <a:t>Підготувала презентацію</a:t>
            </a:r>
            <a:br>
              <a:rPr lang="uk-UA" sz="4000" dirty="0" smtClean="0"/>
            </a:br>
            <a:r>
              <a:rPr lang="uk-UA" sz="4000" dirty="0" smtClean="0"/>
              <a:t>учениця 10-Б класу</a:t>
            </a:r>
            <a:br>
              <a:rPr lang="uk-UA" sz="4000" dirty="0" smtClean="0"/>
            </a:br>
            <a:r>
              <a:rPr lang="uk-UA" sz="4000" dirty="0" smtClean="0"/>
              <a:t>комунального закладу</a:t>
            </a:r>
            <a:br>
              <a:rPr lang="uk-UA" sz="4000" dirty="0" smtClean="0"/>
            </a:br>
            <a:r>
              <a:rPr lang="uk-UA" sz="4000" dirty="0" smtClean="0"/>
              <a:t>«</a:t>
            </a:r>
            <a:r>
              <a:rPr lang="uk-UA" sz="4000" dirty="0" err="1" smtClean="0"/>
              <a:t>НВО»ЗНЗ</a:t>
            </a:r>
            <a:r>
              <a:rPr lang="uk-UA" sz="4000" dirty="0" smtClean="0"/>
              <a:t> </a:t>
            </a:r>
            <a:r>
              <a:rPr lang="en-US" sz="4000" dirty="0" smtClean="0"/>
              <a:t>I</a:t>
            </a:r>
            <a:r>
              <a:rPr lang="uk-UA" sz="4000" dirty="0" smtClean="0"/>
              <a:t>-</a:t>
            </a:r>
            <a:r>
              <a:rPr lang="en-US" sz="4000" dirty="0" smtClean="0"/>
              <a:t>III</a:t>
            </a:r>
            <a:r>
              <a:rPr lang="uk-UA" sz="4000" dirty="0" smtClean="0"/>
              <a:t> ступенів № 20</a:t>
            </a:r>
            <a:br>
              <a:rPr lang="uk-UA" sz="4000" dirty="0" smtClean="0"/>
            </a:br>
            <a:r>
              <a:rPr lang="en-US" sz="4000" dirty="0" smtClean="0"/>
              <a:t>- </a:t>
            </a:r>
            <a:r>
              <a:rPr lang="uk-UA" sz="4000" dirty="0" err="1" smtClean="0"/>
              <a:t>ДЮЦ</a:t>
            </a:r>
            <a:r>
              <a:rPr lang="uk-UA" sz="4000" dirty="0" smtClean="0"/>
              <a:t> «Сузір’я»</a:t>
            </a:r>
            <a:br>
              <a:rPr lang="uk-UA" sz="4000" dirty="0" smtClean="0"/>
            </a:br>
            <a:r>
              <a:rPr lang="uk-UA" sz="4000" dirty="0" smtClean="0"/>
              <a:t>Сидоренко Анастасія.</a:t>
            </a:r>
          </a:p>
        </p:txBody>
      </p:sp>
    </p:spTree>
    <p:extLst>
      <p:ext uri="{BB962C8B-B14F-4D97-AF65-F5344CB8AC3E}">
        <p14:creationId xmlns:p14="http://schemas.microsoft.com/office/powerpoint/2010/main" val="6169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Країни, що розвиваються, або країни третього світу характеризуються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7619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 </a:t>
            </a:r>
            <a:r>
              <a:rPr lang="uk-UA" sz="3200" dirty="0"/>
              <a:t>украй </a:t>
            </a:r>
            <a:r>
              <a:rPr lang="uk-UA" sz="3200" dirty="0" smtClean="0"/>
              <a:t>відсталою патріархальною економікою, </a:t>
            </a:r>
            <a:r>
              <a:rPr lang="uk-UA" sz="3200" dirty="0"/>
              <a:t>яка характеризується низьким ВВП на душу населення (менше 350 $).</a:t>
            </a:r>
          </a:p>
          <a:p>
            <a:r>
              <a:rPr lang="uk-UA" sz="3200" dirty="0"/>
              <a:t>Частка обробної промисловості у ВВП складає менше 10%.</a:t>
            </a:r>
          </a:p>
          <a:p>
            <a:r>
              <a:rPr lang="uk-UA" sz="3200" dirty="0"/>
              <a:t>Письменність дорослого населення не перевищує 20%.</a:t>
            </a:r>
          </a:p>
          <a:p>
            <a:endParaRPr lang="uk-UA" sz="3200" dirty="0"/>
          </a:p>
          <a:p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02185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867328" cy="1143000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Найменше розвинуті країни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4320480" cy="4857404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країни</a:t>
            </a:r>
            <a:r>
              <a:rPr lang="ru-RU" sz="3200" dirty="0" smtClean="0"/>
              <a:t> </a:t>
            </a:r>
            <a:r>
              <a:rPr lang="ru-RU" sz="3200" dirty="0" err="1" smtClean="0"/>
              <a:t>Тропічної</a:t>
            </a:r>
            <a:r>
              <a:rPr lang="ru-RU" sz="3200" dirty="0" smtClean="0"/>
              <a:t> Африки (</a:t>
            </a:r>
            <a:r>
              <a:rPr lang="ru-RU" sz="3200" dirty="0" err="1" smtClean="0"/>
              <a:t>Екваторіальна</a:t>
            </a:r>
            <a:r>
              <a:rPr lang="ru-RU" sz="3200" dirty="0" smtClean="0"/>
              <a:t> </a:t>
            </a:r>
            <a:r>
              <a:rPr lang="ru-RU" sz="3200" dirty="0" err="1" smtClean="0"/>
              <a:t>Гвінея</a:t>
            </a:r>
            <a:r>
              <a:rPr lang="ru-RU" sz="3200" dirty="0"/>
              <a:t>, </a:t>
            </a:r>
            <a:r>
              <a:rPr lang="ru-RU" sz="3200" dirty="0" err="1" smtClean="0"/>
              <a:t>Ефіопія</a:t>
            </a:r>
            <a:r>
              <a:rPr lang="ru-RU" sz="3200" dirty="0"/>
              <a:t>, Чад, Того, </a:t>
            </a:r>
            <a:r>
              <a:rPr lang="ru-RU" sz="3200" dirty="0" err="1" smtClean="0"/>
              <a:t>Танзанія</a:t>
            </a:r>
            <a:r>
              <a:rPr lang="ru-RU" sz="3200" dirty="0"/>
              <a:t>, </a:t>
            </a:r>
            <a:r>
              <a:rPr lang="ru-RU" sz="3200" dirty="0" err="1" smtClean="0"/>
              <a:t>Сомалі</a:t>
            </a:r>
            <a:r>
              <a:rPr lang="ru-RU" sz="3200" dirty="0" smtClean="0"/>
              <a:t>, </a:t>
            </a:r>
            <a:r>
              <a:rPr lang="ru-RU" sz="3200" dirty="0" err="1" smtClean="0"/>
              <a:t>Західна</a:t>
            </a:r>
            <a:r>
              <a:rPr lang="ru-RU" sz="3200" dirty="0" smtClean="0"/>
              <a:t> </a:t>
            </a:r>
            <a:r>
              <a:rPr lang="ru-RU" sz="3200" dirty="0"/>
              <a:t>Сахара), </a:t>
            </a:r>
            <a:r>
              <a:rPr lang="ru-RU" sz="3200" dirty="0" err="1" smtClean="0"/>
              <a:t>Азія</a:t>
            </a:r>
            <a:r>
              <a:rPr lang="ru-RU" sz="3200" dirty="0" smtClean="0"/>
              <a:t> (Лаос, </a:t>
            </a:r>
            <a:r>
              <a:rPr lang="ru-RU" sz="3200" dirty="0" err="1" smtClean="0"/>
              <a:t>Афганістан</a:t>
            </a:r>
            <a:r>
              <a:rPr lang="ru-RU" sz="3200" dirty="0" smtClean="0"/>
              <a:t>, Бангладеш), </a:t>
            </a:r>
            <a:r>
              <a:rPr lang="ru-RU" sz="3200" dirty="0" err="1" smtClean="0"/>
              <a:t>Латинська</a:t>
            </a:r>
            <a:r>
              <a:rPr lang="ru-RU" sz="3200" dirty="0" smtClean="0"/>
              <a:t> Америка </a:t>
            </a:r>
            <a:r>
              <a:rPr lang="ru-RU" sz="3200" dirty="0"/>
              <a:t>(</a:t>
            </a:r>
            <a:r>
              <a:rPr lang="ru-RU" sz="3200" dirty="0" err="1" smtClean="0"/>
              <a:t>Гаїті</a:t>
            </a:r>
            <a:r>
              <a:rPr lang="ru-RU" sz="3200" dirty="0" smtClean="0"/>
              <a:t>, </a:t>
            </a:r>
            <a:r>
              <a:rPr lang="ru-RU" sz="3200" dirty="0"/>
              <a:t>Гватемала, </a:t>
            </a:r>
            <a:r>
              <a:rPr lang="ru-RU" sz="3200" dirty="0" err="1" smtClean="0"/>
              <a:t>Гвіана</a:t>
            </a:r>
            <a:r>
              <a:rPr lang="ru-RU" sz="3200" dirty="0"/>
              <a:t>, Гондурас </a:t>
            </a:r>
            <a:r>
              <a:rPr lang="ru-RU" sz="3200" dirty="0" smtClean="0"/>
              <a:t>та </a:t>
            </a:r>
            <a:r>
              <a:rPr lang="ru-RU" sz="3200" dirty="0" err="1" smtClean="0"/>
              <a:t>інші</a:t>
            </a:r>
            <a:r>
              <a:rPr lang="ru-RU" sz="3200" dirty="0" smtClean="0"/>
              <a:t>.).</a:t>
            </a:r>
            <a:r>
              <a:rPr lang="ru-RU" sz="3200" dirty="0"/>
              <a:t> </a:t>
            </a:r>
          </a:p>
          <a:p>
            <a:endParaRPr lang="uk-UA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769" y="1556792"/>
            <a:ext cx="4320480" cy="3928267"/>
          </a:xfrm>
          <a:prstGeom prst="rect">
            <a:avLst/>
          </a:prstGeom>
          <a:noFill/>
          <a:ln w="349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6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Основні ознаки країни,що розвиваються </a:t>
            </a:r>
            <a:endParaRPr lang="uk-UA" dirty="0">
              <a:solidFill>
                <a:srgbClr val="FF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60523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7584" y="173216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188621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Найбідніші країни світу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" y="1304795"/>
            <a:ext cx="10007047" cy="507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6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5664200" cy="3773487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780928"/>
            <a:ext cx="5940152" cy="388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6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3750" y="1628800"/>
            <a:ext cx="5523350" cy="1074043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/>
              <a:t>Проблема подолання відсталості</a:t>
            </a:r>
            <a:endParaRPr lang="uk-UA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15" y="980728"/>
            <a:ext cx="3333750" cy="2724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3744416" cy="3600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37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568952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Теза 1. </a:t>
            </a:r>
            <a:r>
              <a:rPr lang="ru-RU" b="1" dirty="0" err="1"/>
              <a:t>Д</a:t>
            </a:r>
            <a:r>
              <a:rPr lang="ru-RU" b="1" dirty="0" err="1" smtClean="0"/>
              <a:t>омінування</a:t>
            </a:r>
            <a:r>
              <a:rPr lang="ru-RU" b="1" dirty="0" smtClean="0"/>
              <a:t> </a:t>
            </a:r>
            <a:r>
              <a:rPr lang="ru-RU" b="1" dirty="0" err="1"/>
              <a:t>сільського</a:t>
            </a:r>
            <a:r>
              <a:rPr lang="ru-RU" b="1" dirty="0"/>
              <a:t> </a:t>
            </a:r>
            <a:r>
              <a:rPr lang="ru-RU" b="1" dirty="0" err="1"/>
              <a:t>господарства</a:t>
            </a:r>
            <a:r>
              <a:rPr lang="ru-RU" b="1" dirty="0"/>
              <a:t> в </a:t>
            </a:r>
            <a:r>
              <a:rPr lang="ru-RU" b="1" dirty="0" err="1"/>
              <a:t>економічній</a:t>
            </a:r>
            <a:r>
              <a:rPr lang="ru-RU" b="1" dirty="0"/>
              <a:t> </a:t>
            </a:r>
            <a:r>
              <a:rPr lang="ru-RU" b="1" dirty="0" err="1"/>
              <a:t>структурі</a:t>
            </a:r>
            <a:r>
              <a:rPr lang="ru-RU" b="1" dirty="0"/>
              <a:t>.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5976664" cy="403244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dirty="0"/>
              <a:t>На </a:t>
            </a:r>
            <a:r>
              <a:rPr lang="ru-RU" sz="3600" dirty="0" err="1"/>
              <a:t>їх</a:t>
            </a:r>
            <a:r>
              <a:rPr lang="ru-RU" sz="3600" dirty="0"/>
              <a:t> </a:t>
            </a:r>
            <a:r>
              <a:rPr lang="ru-RU" sz="3600" dirty="0" err="1"/>
              <a:t>частку</a:t>
            </a:r>
            <a:r>
              <a:rPr lang="ru-RU" sz="3600" dirty="0"/>
              <a:t> </a:t>
            </a:r>
            <a:r>
              <a:rPr lang="ru-RU" sz="3600" dirty="0" err="1"/>
              <a:t>припадає</a:t>
            </a:r>
            <a:r>
              <a:rPr lang="ru-RU" sz="3600" dirty="0"/>
              <a:t> 90% селян </a:t>
            </a:r>
            <a:r>
              <a:rPr lang="ru-RU" sz="3600" dirty="0" err="1"/>
              <a:t>світу</a:t>
            </a:r>
            <a:r>
              <a:rPr lang="ru-RU" sz="3600" dirty="0"/>
              <a:t>, але, як </a:t>
            </a:r>
            <a:r>
              <a:rPr lang="ru-RU" sz="3600" dirty="0" err="1"/>
              <a:t>це</a:t>
            </a:r>
            <a:r>
              <a:rPr lang="ru-RU" sz="3600" dirty="0"/>
              <a:t> не парадоксально, вони не </a:t>
            </a:r>
            <a:r>
              <a:rPr lang="ru-RU" sz="3600" dirty="0" err="1"/>
              <a:t>спроможні</a:t>
            </a:r>
            <a:r>
              <a:rPr lang="ru-RU" sz="3600" dirty="0"/>
              <a:t> </a:t>
            </a:r>
            <a:r>
              <a:rPr lang="ru-RU" sz="3600" dirty="0" err="1"/>
              <a:t>прокормити</a:t>
            </a:r>
            <a:r>
              <a:rPr lang="ru-RU" sz="3600" dirty="0"/>
              <a:t> </a:t>
            </a:r>
            <a:r>
              <a:rPr lang="ru-RU" sz="3600" dirty="0" err="1"/>
              <a:t>навіть</a:t>
            </a:r>
            <a:r>
              <a:rPr lang="ru-RU" sz="3600" dirty="0"/>
              <a:t> себе, </a:t>
            </a:r>
            <a:r>
              <a:rPr lang="ru-RU" sz="3600" dirty="0" err="1"/>
              <a:t>оскільки</a:t>
            </a:r>
            <a:r>
              <a:rPr lang="ru-RU" sz="3600" dirty="0"/>
              <a:t> </a:t>
            </a:r>
            <a:r>
              <a:rPr lang="ru-RU" sz="3600" dirty="0" err="1"/>
              <a:t>ріст</a:t>
            </a:r>
            <a:r>
              <a:rPr lang="ru-RU" sz="3600" dirty="0"/>
              <a:t> </a:t>
            </a:r>
            <a:r>
              <a:rPr lang="ru-RU" sz="3600" dirty="0" err="1"/>
              <a:t>населення</a:t>
            </a:r>
            <a:r>
              <a:rPr lang="ru-RU" sz="3600" dirty="0"/>
              <a:t> у них </a:t>
            </a:r>
            <a:r>
              <a:rPr lang="ru-RU" sz="3600" dirty="0" err="1"/>
              <a:t>перевищує</a:t>
            </a:r>
            <a:r>
              <a:rPr lang="ru-RU" sz="3600" dirty="0"/>
              <a:t> </a:t>
            </a:r>
            <a:r>
              <a:rPr lang="ru-RU" sz="3600" dirty="0" err="1"/>
              <a:t>приріст</a:t>
            </a:r>
            <a:r>
              <a:rPr lang="ru-RU" sz="3600" dirty="0"/>
              <a:t> </a:t>
            </a:r>
            <a:r>
              <a:rPr lang="ru-RU" sz="3600" dirty="0" err="1"/>
              <a:t>виробництва</a:t>
            </a:r>
            <a:r>
              <a:rPr lang="ru-RU" sz="3600" dirty="0"/>
              <a:t> </a:t>
            </a:r>
            <a:r>
              <a:rPr lang="ru-RU" sz="3600" dirty="0" err="1" smtClean="0"/>
              <a:t>продовольства</a:t>
            </a:r>
            <a:r>
              <a:rPr lang="ru-RU" sz="3600" dirty="0"/>
              <a:t>.</a:t>
            </a:r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132856"/>
            <a:ext cx="2384425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52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23875"/>
            <a:ext cx="4346575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011516" cy="267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01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125</TotalTime>
  <Words>518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Ясность</vt:lpstr>
      <vt:lpstr>Проблема подолання відсталості країн, що розвиваються</vt:lpstr>
      <vt:lpstr>Країни, що розвиваються, або країни третього світу характеризуються</vt:lpstr>
      <vt:lpstr>Найменше розвинуті країни</vt:lpstr>
      <vt:lpstr>Основні ознаки країни,що розвиваються </vt:lpstr>
      <vt:lpstr>Найбідніші країни світу</vt:lpstr>
      <vt:lpstr>Презентация PowerPoint</vt:lpstr>
      <vt:lpstr>Проблема подолання відсталості</vt:lpstr>
      <vt:lpstr>Теза 1. Домінування сільського господарства в економічній структурі.</vt:lpstr>
      <vt:lpstr>Презентация PowerPoint</vt:lpstr>
      <vt:lpstr>Теза 2. Економічний дуалізм</vt:lpstr>
      <vt:lpstr>Теза 3. Політична нестабільність</vt:lpstr>
      <vt:lpstr>Теза 4. Соціальна диференціація.</vt:lpstr>
      <vt:lpstr>Теза 5. Залежність від світового ринку</vt:lpstr>
      <vt:lpstr>Презентация PowerPoint</vt:lpstr>
      <vt:lpstr>Презентация PowerPoint</vt:lpstr>
      <vt:lpstr>Всі 189 держав - членів Організації Об'єднаних Націй взяли зобов'язання до 2015 року: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подолання відсталості країн, що розвиваються</dc:title>
  <dc:creator>Сильченко</dc:creator>
  <cp:lastModifiedBy>User</cp:lastModifiedBy>
  <cp:revision>41</cp:revision>
  <dcterms:created xsi:type="dcterms:W3CDTF">2014-12-17T14:13:25Z</dcterms:created>
  <dcterms:modified xsi:type="dcterms:W3CDTF">2015-05-04T11:53:21Z</dcterms:modified>
</cp:coreProperties>
</file>