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</p:sldMasterIdLst>
  <p:sldIdLst>
    <p:sldId id="256" r:id="rId9"/>
    <p:sldId id="257" r:id="rId10"/>
    <p:sldId id="259" r:id="rId11"/>
    <p:sldId id="258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8" r:id="rId20"/>
    <p:sldId id="269" r:id="rId21"/>
    <p:sldId id="267" r:id="rId22"/>
    <p:sldId id="27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5286388"/>
            <a:ext cx="4357718" cy="1285884"/>
          </a:xfrm>
        </p:spPr>
        <p:txBody>
          <a:bodyPr/>
          <a:lstStyle/>
          <a:p>
            <a:r>
              <a:rPr lang="uk-UA" i="1" dirty="0" smtClean="0">
                <a:solidFill>
                  <a:srgbClr val="FFFF00"/>
                </a:solidFill>
              </a:rPr>
              <a:t>Підготувала </a:t>
            </a:r>
          </a:p>
          <a:p>
            <a:r>
              <a:rPr lang="uk-UA" i="1" dirty="0" smtClean="0">
                <a:solidFill>
                  <a:srgbClr val="FFFF00"/>
                </a:solidFill>
              </a:rPr>
              <a:t>Дідура Руслана</a:t>
            </a:r>
            <a:endParaRPr lang="ru-RU" i="1" dirty="0">
              <a:solidFill>
                <a:srgbClr val="FFFF00"/>
              </a:solidFill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357158" y="214290"/>
            <a:ext cx="7929618" cy="2571792"/>
          </a:xfrm>
          <a:prstGeom prst="horizontalScroll">
            <a:avLst/>
          </a:prstGeom>
          <a:gradFill flip="none" rotWithShape="1">
            <a:gsLst>
              <a:gs pos="0">
                <a:srgbClr val="00B0F0">
                  <a:alpha val="64000"/>
                </a:srgbClr>
              </a:gs>
              <a:gs pos="50000">
                <a:schemeClr val="tx2">
                  <a:lumMod val="40000"/>
                  <a:lumOff val="60000"/>
                  <a:alpha val="61000"/>
                </a:schemeClr>
              </a:gs>
              <a:gs pos="100000">
                <a:schemeClr val="bg1">
                  <a:lumMod val="85000"/>
                  <a:alpha val="86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i="1" dirty="0" smtClean="0">
                <a:solidFill>
                  <a:srgbClr val="002060"/>
                </a:solidFill>
              </a:rPr>
              <a:t>Води суходолу Південної Америки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285728"/>
            <a:ext cx="8229600" cy="2114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smtClean="0">
                <a:latin typeface="Monotype Corsiva" pitchFamily="66" charset="0"/>
              </a:rPr>
              <a:t>   Океан </a:t>
            </a:r>
            <a:r>
              <a:rPr lang="uk-UA" dirty="0" smtClean="0">
                <a:latin typeface="Monotype Corsiva" pitchFamily="66" charset="0"/>
              </a:rPr>
              <a:t>зупиняє Амазонку при впаданні, і внаслідок припливів величезна маса води заввишки десятки метрів періодично мчить у протилежному напрямку.</a:t>
            </a:r>
            <a:br>
              <a:rPr lang="uk-UA" dirty="0" smtClean="0">
                <a:latin typeface="Monotype Corsiva" pitchFamily="66" charset="0"/>
              </a:rPr>
            </a:br>
            <a:endParaRPr lang="ru-RU" dirty="0">
              <a:latin typeface="Monotype Corsiva" pitchFamily="66" charset="0"/>
            </a:endParaRPr>
          </a:p>
        </p:txBody>
      </p:sp>
      <p:pic>
        <p:nvPicPr>
          <p:cNvPr id="57346" name="Picture 2" descr="http://school.xvatit.com/images/e/e4/%D0%90%D0%BC%D0%B0%D0%B7%D0%BE%D0%BD%D0%BA%D0%B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143116"/>
            <a:ext cx="5861846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Файл:Intikawan Amanta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31519"/>
            <a:ext cx="9144000" cy="612648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00108"/>
          </a:xfrm>
        </p:spPr>
        <p:txBody>
          <a:bodyPr/>
          <a:lstStyle/>
          <a:p>
            <a:r>
              <a:rPr lang="uk-UA" b="1" dirty="0" smtClean="0"/>
              <a:t>Озеро Тітікака.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204311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dirty="0" smtClean="0">
                <a:latin typeface="Monotype Corsiva" pitchFamily="66" charset="0"/>
              </a:rPr>
              <a:t>   Внутрішнє </a:t>
            </a:r>
            <a:r>
              <a:rPr lang="uk-UA" dirty="0" smtClean="0">
                <a:latin typeface="Monotype Corsiva" pitchFamily="66" charset="0"/>
              </a:rPr>
              <a:t>«море» Південної Америки. Назву озера трактують по-різному: Свинцева гора, Ягуарова гора, Порожниста гора. В усіх випадках у назві беруть участь гори, що природно, бо озеро лежить на висоті майже 4 км. 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1"/>
            <a:ext cx="8229600" cy="1571636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dirty="0" smtClean="0"/>
              <a:t>   Колір </a:t>
            </a:r>
            <a:r>
              <a:rPr lang="uk-UA" dirty="0" smtClean="0"/>
              <a:t>води в ньому змінюється тричі на день: уранці воно яскраво-блакитне, удень сіро-сталеве, увечері – темно-багряне. На озері трапляються справжні бурі, коли хвилі перевертають човни</a:t>
            </a:r>
            <a:endParaRPr lang="ru-RU" dirty="0"/>
          </a:p>
        </p:txBody>
      </p:sp>
      <p:pic>
        <p:nvPicPr>
          <p:cNvPr id="86018" name="Picture 2" descr="Файл:Titicacamee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71612"/>
            <a:ext cx="7620000" cy="5076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0"/>
            <a:ext cx="7858180" cy="150017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dirty="0" smtClean="0"/>
              <a:t>   Глибина </a:t>
            </a:r>
            <a:r>
              <a:rPr lang="uk-UA" dirty="0" smtClean="0"/>
              <a:t>озер досягає 272 м. Посередині озера є острови, на яких живе давнє плем’я </a:t>
            </a:r>
            <a:r>
              <a:rPr lang="uk-UA" dirty="0" err="1" smtClean="0"/>
              <a:t>уру</a:t>
            </a:r>
            <a:r>
              <a:rPr lang="uk-UA" dirty="0" smtClean="0"/>
              <a:t>. Вода в озері холодна +11…+12˚С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84994" name="Picture 2" descr="Файл:Lake Titicaca on the Andes from Boliv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14422"/>
            <a:ext cx="7239024" cy="54292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785794"/>
          </a:xfrm>
        </p:spPr>
        <p:txBody>
          <a:bodyPr/>
          <a:lstStyle/>
          <a:p>
            <a:r>
              <a:rPr lang="uk-UA" i="1" dirty="0" smtClean="0">
                <a:latin typeface="Monotype Corsiva" pitchFamily="66" charset="0"/>
              </a:rPr>
              <a:t>Вигляд на озеро із космосу</a:t>
            </a:r>
            <a:endParaRPr lang="ru-RU" i="1" dirty="0">
              <a:latin typeface="Monotype Corsiva" pitchFamily="66" charset="0"/>
            </a:endParaRPr>
          </a:p>
        </p:txBody>
      </p:sp>
      <p:pic>
        <p:nvPicPr>
          <p:cNvPr id="87042" name="Picture 2" descr="Файл:SatTiticacaSee-placenam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071546"/>
            <a:ext cx="7620000" cy="5619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0298" y="1000108"/>
            <a:ext cx="4500594" cy="17145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4000" b="1" i="1" dirty="0" smtClean="0">
                <a:solidFill>
                  <a:srgbClr val="7030A0"/>
                </a:solidFill>
              </a:rPr>
              <a:t> Дякую за увагу!</a:t>
            </a:r>
            <a:endParaRPr lang="ru-RU" sz="40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14290"/>
            <a:ext cx="6686568" cy="1143000"/>
          </a:xfrm>
        </p:spPr>
        <p:txBody>
          <a:bodyPr/>
          <a:lstStyle/>
          <a:p>
            <a:r>
              <a:rPr lang="uk-UA" b="1" dirty="0" smtClean="0"/>
              <a:t> Річка Оріноко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00108"/>
            <a:ext cx="8043890" cy="261461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dirty="0" smtClean="0"/>
              <a:t>   Бере </a:t>
            </a:r>
            <a:r>
              <a:rPr lang="uk-UA" dirty="0" smtClean="0"/>
              <a:t>початок у глибині вологих і похмурих джунглів, які розкинулись на просторах Гвіанського плоскогір’я. Огинає плоскогір’я у вигляді гігантської дуги, впадає в океан, утворює повноводну дельту. Надзвичайно повноводна річка.</a:t>
            </a:r>
            <a:br>
              <a:rPr lang="uk-UA" dirty="0" smtClean="0"/>
            </a:br>
            <a:endParaRPr lang="ru-RU" dirty="0"/>
          </a:p>
        </p:txBody>
      </p:sp>
      <p:pic>
        <p:nvPicPr>
          <p:cNvPr id="6146" name="Picture 2" descr="http://www.holidaym.ru/article/PHOTOS/Venezuela/Orinoko-river/orinoko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3429000"/>
            <a:ext cx="4607715" cy="3071810"/>
          </a:xfrm>
          <a:prstGeom prst="rect">
            <a:avLst/>
          </a:prstGeom>
          <a:noFill/>
        </p:spPr>
      </p:pic>
      <p:pic>
        <p:nvPicPr>
          <p:cNvPr id="6148" name="Picture 4" descr="http://elperiodicovenezolano.com/wp-content/uploads/2013/10/Protecci%C3%B3n-Civil-reporta-cinco-personas-desaparecidas-por-naufragio-en-el-r%C3%ADo-Orinoc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1" y="3429000"/>
            <a:ext cx="4095779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  Річка </a:t>
            </a:r>
            <a:r>
              <a:rPr lang="uk-UA" dirty="0" smtClean="0"/>
              <a:t>протікає територією, яку щедро зрошують дощі. У середньому за рік тут випадає близько 2000 мм опадів, однак протягом року вони розподіляються нерівномірно. Одним з чудес Оріноко є найвищий у світі водоспад заввишки </a:t>
            </a:r>
            <a:r>
              <a:rPr lang="uk-UA" dirty="0" smtClean="0"/>
              <a:t>1054м.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42852"/>
            <a:ext cx="7300906" cy="1143000"/>
          </a:xfrm>
        </p:spPr>
        <p:txBody>
          <a:bodyPr/>
          <a:lstStyle/>
          <a:p>
            <a:r>
              <a:rPr lang="uk-UA" dirty="0" smtClean="0"/>
              <a:t>Басейн річки Оріноко</a:t>
            </a:r>
            <a:endParaRPr lang="ru-RU" dirty="0"/>
          </a:p>
        </p:txBody>
      </p:sp>
      <p:pic>
        <p:nvPicPr>
          <p:cNvPr id="5122" name="Picture 2" descr="File:Cuenca del Orinoco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357298"/>
            <a:ext cx="7620000" cy="4981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1"/>
            <a:ext cx="8072462" cy="192882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dirty="0" smtClean="0"/>
              <a:t>   1937 </a:t>
            </a:r>
            <a:r>
              <a:rPr lang="uk-UA" dirty="0" smtClean="0"/>
              <a:t>р. пілот Хуан </a:t>
            </a:r>
            <a:r>
              <a:rPr lang="uk-UA" dirty="0" err="1" smtClean="0"/>
              <a:t>Анхель</a:t>
            </a:r>
            <a:r>
              <a:rPr lang="uk-UA" dirty="0" smtClean="0"/>
              <a:t>, пролітаючи над басейном Оріноко, відхилився від курсу і побачив величезний </a:t>
            </a:r>
            <a:r>
              <a:rPr lang="uk-UA" dirty="0" err="1" smtClean="0"/>
              <a:t>стовб</a:t>
            </a:r>
            <a:r>
              <a:rPr lang="uk-UA" dirty="0" smtClean="0"/>
              <a:t> води. Через де який час він повернувся сюди з експедицією. Висота водоспаду у 22 рази вища, ніж Ніагарського. Зазвичай водоспади народжуються річками, а цей сам народжує річку. У надрах Гвіанського нагір’я тече багато підземних вод, їхня вода під тиском проривається на поверхню й падає у вигляді стовпа води.</a:t>
            </a:r>
            <a:endParaRPr lang="ru-RU" dirty="0"/>
          </a:p>
        </p:txBody>
      </p:sp>
      <p:pic>
        <p:nvPicPr>
          <p:cNvPr id="3074" name="Picture 2" descr="http://www.crazyshark.ru/wp-content/uploads/2010/01/angel_falls_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00240"/>
            <a:ext cx="7429552" cy="4721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0"/>
            <a:ext cx="6157930" cy="1143000"/>
          </a:xfrm>
        </p:spPr>
        <p:txBody>
          <a:bodyPr/>
          <a:lstStyle/>
          <a:p>
            <a:r>
              <a:rPr lang="uk-UA" i="1" dirty="0" smtClean="0">
                <a:latin typeface="Monotype Corsiva" pitchFamily="66" charset="0"/>
              </a:rPr>
              <a:t>Водоспад </a:t>
            </a:r>
            <a:r>
              <a:rPr lang="uk-UA" i="1" dirty="0" err="1" smtClean="0">
                <a:latin typeface="Monotype Corsiva" pitchFamily="66" charset="0"/>
              </a:rPr>
              <a:t>Анхель</a:t>
            </a:r>
            <a:r>
              <a:rPr lang="uk-UA" i="1" dirty="0" smtClean="0">
                <a:latin typeface="Monotype Corsiva" pitchFamily="66" charset="0"/>
              </a:rPr>
              <a:t> 1054м.</a:t>
            </a:r>
            <a:endParaRPr lang="ru-RU" i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/>
          <a:lstStyle/>
          <a:p>
            <a:r>
              <a:rPr lang="uk-UA" i="1" dirty="0" smtClean="0">
                <a:solidFill>
                  <a:srgbClr val="FFFF00"/>
                </a:solidFill>
              </a:rPr>
              <a:t>Річка Амазонка</a:t>
            </a:r>
            <a:endParaRPr lang="ru-RU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71480"/>
            <a:ext cx="8229600" cy="1143008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</a:t>
            </a:r>
            <a:r>
              <a:rPr lang="uk-UA" i="1" dirty="0" smtClean="0">
                <a:latin typeface="Monotype Corsiva" pitchFamily="66" charset="0"/>
              </a:rPr>
              <a:t>Витоком </a:t>
            </a:r>
            <a:r>
              <a:rPr lang="uk-UA" i="1" dirty="0" smtClean="0">
                <a:latin typeface="Monotype Corsiva" pitchFamily="66" charset="0"/>
              </a:rPr>
              <a:t>Амазонки є </a:t>
            </a:r>
            <a:r>
              <a:rPr lang="uk-UA" i="1" dirty="0" err="1" smtClean="0">
                <a:latin typeface="Monotype Corsiva" pitchFamily="66" charset="0"/>
              </a:rPr>
              <a:t>р.Мараньон</a:t>
            </a:r>
            <a:r>
              <a:rPr lang="uk-UA" i="1" dirty="0" smtClean="0">
                <a:latin typeface="Monotype Corsiva" pitchFamily="66" charset="0"/>
              </a:rPr>
              <a:t> у Перуанських Андах. Площа басейну Амазонки 6,9 </a:t>
            </a:r>
            <a:r>
              <a:rPr lang="uk-UA" i="1" dirty="0" err="1" smtClean="0">
                <a:latin typeface="Monotype Corsiva" pitchFamily="66" charset="0"/>
              </a:rPr>
              <a:t>млн</a:t>
            </a:r>
            <a:r>
              <a:rPr lang="uk-UA" i="1" dirty="0" smtClean="0">
                <a:latin typeface="Monotype Corsiva" pitchFamily="66" charset="0"/>
              </a:rPr>
              <a:t> км</a:t>
            </a:r>
            <a:r>
              <a:rPr lang="uk-UA" dirty="0" smtClean="0"/>
              <a:t>. </a:t>
            </a:r>
            <a:endParaRPr lang="ru-RU" dirty="0"/>
          </a:p>
        </p:txBody>
      </p:sp>
      <p:pic>
        <p:nvPicPr>
          <p:cNvPr id="59394" name="Picture 2" descr="http://trvlworld.net/uploads/posts/2010-04/1271860397_amazon_river_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928802"/>
            <a:ext cx="6834202" cy="4414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52"/>
            <a:ext cx="8229600" cy="2143116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uk-UA" dirty="0" smtClean="0"/>
              <a:t>   </a:t>
            </a:r>
            <a:r>
              <a:rPr lang="uk-UA" dirty="0" smtClean="0"/>
              <a:t>Амазонка повноводна протягом усього року. Вона лежить у двох півкулях. У Південній півкулі з жовтня до квітня над </a:t>
            </a:r>
            <a:r>
              <a:rPr lang="uk-UA" dirty="0" err="1" smtClean="0"/>
              <a:t>Бразільським</a:t>
            </a:r>
            <a:r>
              <a:rPr lang="uk-UA" dirty="0" smtClean="0"/>
              <a:t> плоскогір’ям випадають дощі, у горах тануть сніги. Коли в Амазонці багато води, вона розливається на ширину 80 – 100 км</a:t>
            </a:r>
            <a:endParaRPr lang="ru-RU" dirty="0"/>
          </a:p>
        </p:txBody>
      </p:sp>
      <p:sp>
        <p:nvSpPr>
          <p:cNvPr id="58370" name="AutoShape 2" descr="data:image/jpeg;base64,/9j/4AAQSkZJRgABAQAAAQABAAD/2wCEAAkGBhQSERUTExQWFRUWGBsZFxgYGBcZHxsYGRoYGBwaGxgaGyYgFxojHBcaHy8gIycqLCwsFx4xNTAqNSYrLCkBCQoKDgwOGg8PGCwkHyQsLCwsLCwsLCwsLCwsLCwsLCwsLCwsLCwsLCwsLCwsLCwsLCwsLCwsLCwpLCwsLCwsLP/AABEIALQBGAMBIgACEQEDEQH/xAAbAAACAwEBAQAAAAAAAAAAAAACAwABBAUGB//EAD0QAAEDAgQEAwcDBAEEAQUAAAECESEAMQMSQVEEYXGBBSKREzKhscHR8AZC4RRSYvEHIzNygqIXQ5Ky0v/EABkBAQEBAQEBAAAAAAAAAAAAAAEAAgMEBf/EACURAAMAAgICAgICAwAAAAAAAAABEQIhEjFBUQNhInETMkJSkf/aAAwDAQACEQMRAD8AMlqScbn0abf6qkcWSbfDT50zy7JHUsK40+emJXim8kb2+FBiJLE37T849KaWDW9T/uPrWfESYAYF331mmmkyJW1+/wCd6I4jQG9QwHaOtK9qXYHNpENfQdO/ahYub82EF93atGjQFwCZ5k9udUnFNj/LdPy1JQoaJv1PoW3+dEXgsC3cn6n4VFRvI9bG/P8Ailrdj/r560FpCYBgMTHV5iiXisSGIkEHX0n89KRpo4biMRB8q1uYcEi/MGWejGGcdYTiZnUoBSjcPDuWfSseKrcsR0seTyYvTMHj1IUCkFRTzNnuRb50UqdXx/wjD4P2aEDMtYVmUq8EW2uZrjggxrzPObmwrseMeLI43DQhafZ4yXyYv7RDlKocBQbeQNHryuIpSC2IkNcKHmHUKSbcn3itueDR0vMoxoHcWfUXnppQpQo6dHcMOTn41iTx7u5BAmWB6bt0ph42xDbSo3Z+vf5VkBqkSASOV/qXd6vDBADSDZ/ha1KxeKw1Jyr2hQM7GXP4LVE5cROTDJKnDAXVIZ9zpUQxKEgg5Ug6/U7TTP6QAA5UpJmxvtNjWLGXioJzYakf+pgDfQ1OH4xJLSH5nd3/AN07E2ZCDAYAOzfg3p61KYOS2jqe940Zrt9KQjMfKwPIk1ebKHi0C7bGRQFLSC0OW1fWrzvqANfzagdXlO/O4/PpTMUMr3C0XBZ+t7/OqlSklhJLbn70QxNi5HPblvzphwlAsCJ5b6OI2vUTe8vYZT2vPx6VUKVhpMBie7x0oioAgP2f8/DT0rYEZZIg/hpHs33dtx6mqjStCQHnR/pp9qIpaWHMu/1lvrUUvQX6j1nSgz7EaOYIDdLB/nUVGZY/ghuVNFvdc8o5PvSwnVo01+jRR4WMzuHj07cj9aioWDwjvIbW1uW5p3E8CEh0LzOfdF257UleMnKwDqu7z8udIWqL9/oTqNPW1BUApNzPV/x6lAQbsE2/yn1YVKgowLa3y+2tArGf9zy4YctZaKQTOjWcufn/ADVJwm5jRz8tuvSuRxQxeMw+ZvyiNPrVlQNzdmNvg/yo0qj7kv8AJn+9V7GG+BDfEfhpo0AgaFm6Hr8qTmS4sDrBjmHv0p+QP9Tf4nnSFhLwVaMkszjk+vWlMUxivgY8ziXAcEfM8qmKpJLFY2EqPJi5LVRWwgp+LbyLTaplBDjNsPSxBdm+1NGhKxAXZ9LZR2Lku07A+lV7UuBOUhmaLehMXqnBgTrIAPWzHYmbb0tOKoDa0ZSOwhwelRFjFAggh30nTW/bpV4mIqLcpIhtQRP52pADeXzatbKOXOTrpRoxQHEty0cXBaZpo0DFwsol5EaAHuetVh8SkAeYdhBBuLh/Q0YShRLkOIL3adLd+lUlICnBTbQQfV2B6VFRYxQYCQQ9jPe0nSaUjDSf/tAm9/oGe1q1sHADToHOsjqNqPFxUNlykT1BvLh/Ud6aVM2GlLl0IBDNoZ/LkU4Y6kgZFJSrQgs6e0/6pSVpM+VmbzZSY69BtRYSwk3tdh+T0s1BHSwvH8ZGHlGIrLsS4Ywxd72YXBr0Hhf6a4fjuFK8icPFzKTnQCGUMp90HKzEQN68jw2FiY+J7PADqHvPZKTGYvaSa97wnimB4dgp4cEqUkFSmuVKlz1NhoGrS+zePtnh+I4ZWAtWFiF1IKhoA2hBZw4lqyniSklgD3ALbqDO3P5Vp8R4o42KpZDEnM12eRLyPzSsmHjke67fuSGYnZjbWgy2bkrQoAlzmdspJY7By93ttW3D4cJALqBO4Zx8wa5/9QNU5CWYHP2F4atvD4oXCnAsf4Bf1rmzi2Fj4ps4I3J/gx+aViHEoUYOY2hw03Lpkc614uGElgo5Zd8xIaxOYe60u/KsmLiAlg4Gqfu19tb0JknA/aBoBJN7kbRoOtGG/bHX7dm1pCsKAqMt2UoAhtpDi+1WhQVZiI+NjD5h+WrXJG+Q9SiH9bfx+NQqTqxB5vbZz9qEKYCx21I2LftH2FKURaXsQ5voHH5NNKjTgk6g9yJ9bdYq8xaQQRDXjk229IVjJDlYkQ7kNqLM/q9RSGb2ajrCnYAXyqb/AHRSoWcz1s4HVxve1GSHv0JHTrpraO9JVCb5iI3k/wDjz39KhMSZ1Yjselx+CkaWpDS+kh79ObVdLypkAw/mLD0IJgTt2qqqVFrUrDkstG+o5n71ow8RKrEF9vvWTDTiC4Sry6ADV7E/KlpxwzHDWktYg361xWzn2dE4QNQ4W59Cfk7Vnw8Zhb4nsZqgqHDD1PfrVWZHBGjuO8/T5UvFUCGN2tLt2lvtQ4apIuROp+J6Wo/ag217Ts4vMNWqNFZSHADaguA5bqDt/NErCU1kv1j0YfhNEEgS7d2Dn41ElpSATtq8EAFhHOnkPIy4/EFHvAgPBkCTYl2eKZhtCmTs4vsP9U5RZIzZUz0gTBh6y/0/s1+RihVx/aWMnVKSxZjdxSnTVqHpc3+duYLl/T1qKOWARtlJeDs3W1poVqIYkhnuFES+of73NXjYYb3Qe5HZxymqhQcwLlhIOknlsd6nsi7ukW5DsQJ1vVkhU6xd9tWuz0KlhrAsC2eGbkB0po018JlzMvKsAuZAncDub707xXiQoJGE4S8sbGGHIEVgLEOwnsTs4A2oSSHSW6BySImLHlyqpUYpxMNq45bS5fSqxCVEIAClKLInUx+H51mxOKyJ8wfbXpefyK9J+mvCVISeJ4hgSPKk/tTfMdidOT0pGsVTo+HKRwWCCUviL98iSoy06ACvOeIcWMXFViFnJOttg2oZr0fjHiBxVqBDpdg0Rzcx9axJU5Aw0hZBvoH5kttap5Ussr0CtJLeVJSbPcH4Hn2rShKinzFQAduZs53DUAQSXn/8SzxZ9HJ03rQcT9o2gTY6xDVh5HPLImFigMbktO7PoSWPSiTx4zFtYTa7HVmjZ6X7Q2Inc/A5RpsetOGUhyCfns+j9D86w4Y0WMVS4fMoQWHuqBBILkdNOdaOH4XMcuSBMZQNtNQ7RXNXiAjKkTLElURuDreHea2cFxqgguJLpIBiOYh+s0PSJieM4YhTeUsdTYnkzXA1lqBalv7mYNqcqQNhue0Vq4nibFRuDoTA3Iht6zZRiEEhmsRtuxg9L1Y5MUxuFwaiIVBDgQWJMMq5DNBf5VDgKyh2DXLX0bykT2NNw+Ijyqcdj/qR2piONVOZH89A9YeWQVmHCxykEkt/aCfeG6SQ1CMZRU+UMToqQNcz/amcU679gwi+rMPV6ntWsh2aAeV3NjvyrfLyaos4flAcuFSoc5HMExvekAkEQRaGJ96GkOC+lPx+LAzAJlrKdj/7O1IVxDgBAC0sZQWUkflrWrSyfkU2FjYkSB1U+7y4Ma/7qUs4ZYKAxE8tyDYOZE3qVtZI1ULVxUjKxtu22xar9rzIeAyvkDD1mDDUDYgj70+SH96PUW6cq4nMiVjNN9N23ax1mnL5/Se0kDQ1kCizMREhQcPzm3SKMMzhns/TmRo7fOkgjxUtkLJ/cHDc2u3r9mHFculLxd20tuRSkMCSVHTtzH+6PDBEKn5gPN/WxvU2hGhbh4DGf3N3+tLxMVJS76SzWuCC9r251fuwGa2umj61mx8OUqSpDpkkl/KWs220VLYLYKcI46TndKHGWWKh3MddfjWj2oPusIZ2YwbPtfpyof6tBUC/mVAc7T260JSgkpAI5NEtca00WzQlINwFA6XaJNn5c2eloCUHyqSl5Yl3+vwHekFOUkAO+lgz7E36elMWrzMUhngq82aLBpAAfTWkTSVObttAL31bpQnRlMeRYTswdx1/lOIQEyco5t87n51ixvHUJhJdJ11S141JPSpV9Ak30dEqDEMH/wDJmN9QJsaw4/HAASXdgQQWcaQfQnSqwvCcXGbEH/Tw3gqMkPtr6a610+A4PB4ckoAxDHmXljoO3yrel2dIsex3gPgyisY2OWTBQhWp3INhqO1bPGvG1Yjow7BncGW1BENb0rl8T4sVqJUSLEPnyz227SKz4uOGAK/eiBc6MbJ235xQ8roHm3pB4mIC0A7KBkauGEbR8BTCsFD5gEve3YunyntSc7Nd7kgt3ItRKwv2lScQCTZhMXuBaa5tnOmpKSIcpBFwHmGJ0v60xDAkea+kv6COlYkcelI8yhBtrPq8xWnD8Qw1e6SOVxpqRp9aw76Mxj1vcGXjvpy1dqUouIyl9reoF6n9UlM5Sp9O3r6USVK0QkBrkh53YT061UkWrIf2lRi6nAZthHxvQYvEKNvl8Tz9adiKbXowF9gn+aFOGpRdVrjTe94tVzHZlRiZZVIJl3HP80m1XiIUuSSw9D2H58q1K8Ow58gJNwx+AeB0rEcEBQOGkkGCLgc7ONbbUrNPoS8HDKDBY3Ac+g5elaDxx2MaPoOUOObtVFIab6/R3uP5pIGpKosXA+RkW3pqe2XfY88cohspQTZg9mLgWh+9XnfUkc4fduXWb1nAhgQRaQbiRDw3arGIsJMBR1DkxeNjq1DXoh4wA1iBrHaxk1eDwyUGGa8b9fzWrQosA7E7OG+x6tRqWQMoKVDVwJ/9mrny8MkakYRyksQSIuAQ+j3t8OVSs54w+6SA2k35etSnkdNHkU4eMxAWgsZzBQO7kEGswweKBj1CktPf5108TEWQ6Uy9ivK/MB2HcTvVJXi2OGoPezdh/Ndlm/oeT9Iw4viONhEZ8Py2cAEGz+YfjmtPCeNYZUxB0ABAu7ST2M12PCSpKvaZAGbyrL5mllDUFmmtP6wVw6sU4uDhjBw0soZRllvN627CrF451Q0sVljfJz1LLyLbF/T7Vg8R8XOH5SgOdvUES81XC8QMchKSATYtb1Z5+dejxEYWBhpST7RbebEI12RyDX1+Ykk/yMY4+cjy2AjicY5kpZJtmLfKT/utx/T3EjDzqBSse44OVaRPvKgyfhPJ/EcWFGDA7Fj8DtNq7Hhnj5GFicOoulbFIuAoEEKGxYEFt5ra+RWJG1mm5Dg8GslPmSfaJdLeUEtdibguZtNPxFZDlKsus2YSwsX3PflQ+MYxw1BWUqCgzAkeYSLd/Sr4P9MLx8NSscnBZilRE5WLgyCf2ydtXoeG/oy8N/ReNxQylQUw1Yh/Q1zcTxoOU4aXUYYOp+Y2/mmL8ESC+Nj5wIbDcOGu5EWBN71uwMXCwjlwkBKoIUXJ6BRF722o/FfYTFfZz+H8LxcScUjBREF3mIFw8ubV0sPhMDCHkRmVPnX0Fhy+tZOM4xaklZUx3LEBj735vUwcFx5jmf8AscN1fTfrU8nAeThqxOMWv3o2OwFpFhFopecHTV2Grs7NHx2pasMSQVR5iPNLAwNunKr9oCApi8MGFr6c5rJgarAlJkEAuJIYy557RqaYMMNlCcqbsZg3PIv1pIxpBUSGBgCNNBTQrDVcmd46neuTyYbH4KwAWnXKS3zFqrExcPDMlaUnQZb8y0jtrRYfDHK4UwOoBLHQj+amHhBIN1HQkc+V9PQVnkiShaOACwAQGMwlPr1YN9qnD4CUQgFg7u5PYcj/ALrThpXcYZUNC15d+dn6jlTU+HrUQwDk5QFRGz3frRyfRri2Z8LCP7ROrggNyVrtRYxhgrKbS47gSD/NY8bFKFgEkmcwDPyl9tuVNTxaJSGJHvZm2310h61vszAmJk9yfV4u8iapXFZEwUqnVwPudKycdjlmQClrO86GL2neNaDC8os42Ygk83+tal7KeTejGWse7l5jltLh9L70tSWLjMNSRf8AC1L9sXb0LN1/3SzjgFs9+QM8w8b0pCaPaksRIN31HKJ6GiKjsG5n06dqxpVlHmxA733eRGglqMY5Jy6Peb9Wi1qiGhD3BHMQ3PehxEKSBlnck39BJrPxAJYKDD+4KkGGKhTPaAgOXb+0x0IJv96bBNHtiNhIcH8jpTEYgDZpL7z2l/8AdZRisws51afhFJHEgEhiFCY+mhtQ9kdP+oSQ9h3t3EHnUrnjFDg6mwfTV+XS3SpWIVK9vh7AP0170vExJg2/NPvWdOC1gP4pjHYH861g1tiMRZckKm7M8dX3mtGFikghwd/ISGOjG471RwyP4qsphWw+2vat8ghWNxacEFZQM1swSCfVotQcNxYWCQVEhsxLgS8Mf92p2JxKkkDNl1EOCPofjWbE4ZBKlIZKzeXBdmLPHUCtJqbHUEcbxqkKypTmVceXSbj17E11P0/4PirIxcV0pS+UGBMEl7ACu94B4GMJLqA9qsecu/YbDTnzrH+o/FVZjhJKcqWzWks7HbpXerFG6sRnGeNjDOTCy297UnlED8euPi+LKUkqWohnfzBwOgL/AJNZfaFTq94aNLEPNu1TBWrM5w2h38ovBDaVybu2c272P9qFDKSZLgFr/h19KHKpglagoiRcM0jS020pXsUnKCAFSZbS8X9NqPh0RYX0Ubbv6ltqOgCRjXcNs7G2j5mIN3Aa1TMHARmEF2BISSS/7rPqD8KiUsJDgPKiCx5szifSrw8QkCRAZobpqT+GqkGkswJDsA5cdw8A/GhyZf3Z3sDu2rD7XpSgBEjUAzq7j1baojGY5UEkgMXckBt6gATiMHzCdgTBfUmPSiQpKhfNsCx9APlR+0JSxS4/aGAcXN7W2NArgg5OUuROUkFw3Tu1VRGrD44MAlTBJ13gsB96A8TJZXmMmRbobhu9ZcjWcZjqxZ41LgAirTw4SHQydJj632tVxRQ6fC+JrSM3tCQGDENq46iR8e2rB8bxCkgGIENGoAV3rhjCH7iz6DZthc8xvVYBIUChDXMvI3y2J+tDwTFX2dj2+YS+zx2sPx6RjcLsWVqSYPNt6HDKgPM7DQAh9c2Z25TT/DMJfEFeHg4ftFoBUZAh2YPF9LnnQk/8QSMgcHzSbABr2cHXfT6UJ4pLlTztGnWR9aLH/TfEgIxcQpwUqfL5gSwyhxldxOv9prR4b4bwuGVHHCsdRLoEpAGr7+lgLPXV8V2zfD2znL8bRaZDEg9ob5UGH4yhmuzHMTrueUtXf4ji+DdhwiSkZmyqL2iARsAe80XCcVwYwyP6XDJUwcKIISyXEqIzG7hpLzY1wNJYnCw/GgYLDZ3PWQ7uN6cOMSsM78nZ9mPWuqrwXgMRZb2uA7M+VaUnV28wDxD62rN4n/x9jYaQvhsQcQki6WcMbCZ+fK9Mwy6Hgn0ITiloBB0Bt2ULVRzbdCD8DbXfauDw/ihRBDja0/Wut7V0gpUUvBT5YGt9J51nLB4mHhB+FiqZlQq5aReB8ooyssC5HePQyKy4uPkS5IPcBtIbT71MHEYMC+pcu/N+1qw/YGteKLPDBovpYDs43qqS+4cu7m3Pp9alCIV/U/h+FCjj9DfasZwf7SWabEHq7teityJ2aWEPD1nijRsVxIl/gDNLOIp4LWHme3Qu5pGJmMA5SJBedmI5djR4SACTmNnbTmMtS0iGr/xY7CfkATbpR4PFFJBVA7NvMwftSMLFN0uYd8oA5wJFtaiMcC4AkCG0a3V6YEPdcBxwxEhQ1ryP6pZHEqeCpIUh5D2LJa7pJk61v/T3GMrI7AhxmYTXU8c8DTxOG0BYcoV/ae2kCuuGV7NrZ5IcTmIlv7dJ5h6pCFJcqUlrgfOdTpyasCeKXhrOFi+RaCxDAvsxsN+ddDCxEs+Z9hdv4oyTxMtQtwRILEu+x0dr3+OlB7KXGVupuYOY/SrEdJsSQ8wA5sPnTvZvfax+ZS+0u1Y5QyLTiBNyQSAJD26mS4O8G1BjqKSSoQDBD+7fZh0aixUFAZQJfRgI7/OKVhYSk28wezy0R117UprsTQriEkOotr5tiNmijSrNbK14vNizTSkcUFKULqDQJ2OtLTw6J8oT1guPg32o0EH4qVCzvztJsGuPvVoxAGkgaOWJ6vfX0qwrK1z0583s2tKGESYUj5G3KAXFCZQbhqFiL6JBHx2qLwXcxNgon8BmsYxOIBlCW/8ANJ163b6U5HtB7ysMRo5bs1q01PIyGxGDAh2MKOj96iQn+5+sNPxpWKhyCcSNg06H8agyJSHAc7kgt/kSem2tYv2EN/BJHEYqcBS8hU0s4F7Jj47mvq/hngmFw6AjCQEgBi2pu5Nyepr5T4Z4irCxE4kDKc0s3Qlzf619twsNwC1wD612+N+Dt8Sp81/5L4dSeIwyQcisIAKDs4USqTFil/8Ay7V41eCA+RdnJDvdj1I+NfQ/+TuISDg4eU5gFLzCWSfLYTdPzr59lD5i2bQy51iA19axm/yM5r8mUnH8zpSSATcdPLzuTRkuCALzNt2Yc5bnrVklQdUBh/E77zSU8IbhRALwzye3eekVioxBiUw5ZxcB/kTNdDwzxteCsKTNnSFSoagj8LtXMyFJgF7WNzzEW0ql4ioY3gG49Lg/xUKPoGJgcL4lhpGIMqw7B2IJclm94PJbavBfqDwTE8PxClXnQf8AtrSCEsbgFUuI6PR8FxasNaVsQUrfaR8w1fQeG8W4Xj0HDWA7EFKoZxJSe19K7Y5+GdE+WmfNcE5g8c9exe/wpq8rMpyTDSH789qD9ReFYvCYismGs4QLpxGCgUqEOUw+kag3rlYfi4X5cSAw8ybu+hNnqfxt7XRngzof4kAA6Et0Y69KlYz4DxWIkrwke1wwHzIIJYFpALgzb7PUrawX+xpYfY5Sw7G+jfV6IT02j7b0oLezN+XF6IiXe99Pz0rymCiUkGSztDdrTTEYk+WN4BvSsoawMMedx+daPEwiQzEB/wAY1ohpSA5lpsx0kGT9qFKiQR7p5P0HKqwh0jr+byav2sxA1aXigBZWUAlSy4Ik8+Wld3wj9RtBVnTAG/5y/Dxk4kkBIYXJl5g3YdaE4jGUiLc+ZYSH603/AKJ63xbwjh+MACiygIUlswG3Mcq8X4p4Jj8GXPnwX99PX92o7xWzDxv8im9nPpvXe4Tx6Bh4icySGU4+lmrePytaZpP2eOw/Gntv7p/j8tW/C4vMGIG8EE9K9Av9H8HjA+zBQoC6VGDoSk32/Aa8v4r+n+I4R49qg+6tLuAmTEtz0itzDP8AqLxT6NeHx5JYMSCxzPy1b/VMTjcx6/BxXP4XxFKg5YE+80naeu9PPCsxlQNgOX+Tv1rk8UnHoxDWoAiC77s+sF5DfSl4uEGEw97wHgDuL1l9s5ZOXNcg+lNzl8xPm0EADQgtcfnOsxoC0JTlzJWRuWM7a/GjyJZ1ELLMelxZ5pa+ITYsrMNo6AGiRipKSSPdmzWl40+FLpDwUljM922OkD8NUn3rhogW/l/W/deZCptmvO2h6xb0piVNaALuzHQf7issoWhIS5SHzCxaTodY+9D/AFCg2cFJOgdgfxvWoriEjX4n11pPCcWpRCEgrUSEgaF+ZbQfClJvwUO3+mPDTxHGYWCcxSpXnCQ//TY5iWDBLslzbN6/ehg15f8A42/Q/wDR4RxcZI/qMS8vkQ4IQ4LEw5IvA0rb+vP1QnhMApStsZYZLSUgxnbQQW5tBrupiqz14Y8Maz5d+uvFTi8ZilKgpKDlAhglLufnPOvK4nGkjyEONDPx261oxcMKLRBm77u2/OgVjKSAUhjIyxLvYvFrmuCfk8z26TBBUQXDtLBkxN46b03A4hSX8gUSG8xPbo3Ks3EYpLEuT+4EF+vM1ScVLABzZ/N8eao5VdgOUsnT0MEasbuPjRDilH+0kDtlD6wR6/KlIOWEkEy8aHbRtfjQLxJcCSezs8G/cVFByMQqD3FmtzIfalFah/22As1iBq+hFQYQfMpRD+nr+4UGKsg+QZkmDaPjttzvSuyht4fxvGwTchJAEkEehdJIAp+LxXDkf9XhcNRN1pViJUTcmFH5b1zE4ykwpQG3TQs23OiwldXMMQQOoBiaujSqPfeHfqDgsJCcuEEKIDhAncuoEEsdD96leAxkAqdK1Ja4DMRpYxFSmjyYlC35aQHtpeaAYh1AjblzefR6E4jpsCRr5r8zVhapZldnD/TXesQBisVP9o6+bmXLme3pRJSSmPMN3+AFIw5uLWAZmn3jFEUMrymerx/FJQv2RLgjobf7FLVw5T7xYWJAraniHFh3vamf1ESB8/hd6zzaGIyDBSBJLNPMSLGmYWKwyvm2+n5yqLVNh0cfm/pVPEAAW0Ufjtypt7CDP6gMwcrYSAWe0kHs9TDDTl6u5vGr6saUsKgP2tHJjFRaBEyNAdfjE7GrRG3A4gpIKVGwAMiQRaHnQctYr1fhXjgxPKRlV1f/AFXhkqLFAcZnBAZg4Mkixe97NTOBSUJDrBUJNhO+Z4a30qk3RWjvfqn9G+0/6vDABZYKQMqQRvpyryGBxKkqUjGwyCl3CnccvnXufDP1IEsnFLgfuDkvfvWrxzwzh+NSlPtEJXdKxlKmkkTpqz6da64/Impkb7PFox0uS+4hi/1H5zpicQEBQLCL66OXNL479B8dhF04YxUhiCgj/wDUl36RXH472uGsJxcNaXD5VApJ9RI1rX8SfTM8Gd0uRBDgyDr3lvtQFR3SdALdrzXCTjkAKKFyWBLtFwDlnZq6HhfD4/ElsDCUs2JANzZ1GE2N4vR/E0HBmqZMB7zvyJdx0jakYaF46ijCStah5mQFLgFiWEtP8V7PwX/iDHxVA8Tipw0Xyo8yr20SnqCa+jcHwnBeF4avZIQgsHnzr2BWqT7tnaLCnS2bx+Pyz5n+m/8AiXjeJKF4oGBhEgqznzKSZJSgBwSI8zXHOvp/B+F+F+FJBTkGIBlKiQvELF3I3GbQAtHKvJeNf8sYmIko4dHstc5LkclciLxG9eBOMpR94qNwQW7XcnrvWMvl9Dyxx/qfUv1P/wAs2w+EBCn/AO4sJ91tEkFp32r5pxniasVa14uKCsknzfuLyxCe/wBqxYnEiQplZtwxT2e77veKrCwhCWhpd/pznvXNt5f2MZZPLsZ7YKEh2N0mGB1cT0fel4eAxJdRImQyebgaW+FF5QQVQBNz8iD6gS1LOEZYFVy6S/wLNUZLw1Bzcn9tiH/PpRJxizQFAAlgSGJ5fOolCRulRvz5uRFChQEM/wADu0es71UiHEgKYiYJ35OHY2ppQQc37tOnS9tWpWAVuQXAaFbjnMHpFAnhw5YmJEW/bro7nr0pGF5VEnKoAXs/NhEA1MNSxaGLNvuwMmixccNLOW/cBMNOr8rCiUss3lKbSBYW6z3qrAWMQhREFzDvG7TctZtKGHOUkK1nm3pUxC4IBKgWizcyTQoUSXYRyboX1p+xGqJywA+stFnD661KViYgZyWIcEDbr+XqUpMgFYLNmJBFg2UMbu5Y0vLcBQcMSUEhugAblRp4cggpIy6hRdugA+lFjF4J7DTuA/rWExDWpwJSsC4gkaDm9CwAdmA2Bvb6UjBUhMZSojTLlMu3M96vEzDRgzAyfSfzameBg7DxB+2dO4/y270z2jP9dJ9RWZMWdjyAHNyNbW2pqcabz3aO32oaKBFBBN5aP4qDFKYUL3N+zD6VDxW4Lj4d6hBYts7i3MGL0JvyUATxR/yVpDy2pahRigMopyuG8xLtaDtRqJIhm5Sx0t61a80eUEQblyXe2k/Kt6CC/bhAkEID7HzDQ+lEnECgT5SIICgPredqE4pLmNyAUn1Y3/ilHCWVBQKcqSwBP911GY0+1URQ1/1ADOGBOgAY7SHvrz1osTin8pMjUEQHsd5+dLXCYDjVjfsGiGeaUhSVXuN4IG0URdlDrcN4vjI8yFKTAdLk6i2k8oru+G/rdaQn2ic6RDn3u714/DVlsgcy783ym0RFEjiAUtLfuCgOkG/+6zx9FtH0fhv11gLcYiQGDgQqYcBwKfi/r3CwkslOY5SxR7r5fLBYsTEW518xSoJcJVcERMDSaYhNlBTzpcHvBA69H0t+zXNntf8A6m4igWCEk5gC8h4YAfPptPleP8TxMZYW+YlheALDW32rlLxGOcgu8mRNnazc6eAhTeYZxJyjLt69TNPGbBtvspHEh7yCWIa/QAEidaIoSUsopB0Ih+zfjmljEBOZyoC4JDuIDw5mncVw7kMGLS5I+DP2+z0mYMw17q8wt5lMNGYa+tAnFSvzknOLAuBzc2NcoqKCyFWMu7lwwjfRxTMTiDiBwrzD+5gCOula/j+xhtxlhMnLlJchpfkQd9NKLDxwQSmQ9r9Zg871k4JSwBng2G/Vq1rxGewS10gT11naLvWWpooViY5AGSDsHe3PntRrS7PBZ9M2ztGg/wDjWYcWXJQVNItoJbcj1qLxyhJJYw/7deV9aoyNGLw4MgwLz3ljYvoasIdPmPRmdttX171nwcZV1RDq8102taiwMIFUFxYC7Fi+wNT+2UGFZSHLgDkFA6F9n7NSgtSpAADeRmDu2n5arTipIhwkmWMA2/N6Ep1SSU6BhGm0ipCUrHAADB7ENfmDbuS+9ElVwGcaAltXDb6xtSsbiVsGjS0AG7EXoE4eY5SC/wDdzvqO3etTQQ63gvh6cbFQlQdIcqBJkXHR6lF+leNSjGS+oVKujN8KlZeTWjSRw8+YnSXCkm+4IvNEHLhKn11h2/L1kWtJD4cF3Vo/0HIUWJxqfKD8z6d668X4Fo2ewzCcSRA976n50o4pBYKClDeejAWpWGhi4KlRJLNOxYx9qesFQLMgf4k33dW/KjpgOTxLAMvmQS3LS1OE5j7yQHv6j8Glc1I5J3ly435DlytWrCypcBc6AO4B+b8/WsZYpEEC0wWYfhqvam86TcbszSaI4ZCUqlMMSVAzt6VSMSIzawbE8pmjRFBSSolLDe/y1aWFRCCPKxCg8gxyaebVa8MgD9zOGAkddVXoQpoIc3Cg5Ykbj670/ogxjl5GZ7EJP5oz0eWHF9Xc5TEHfWl4mIcoB877MGh3e70K8UKIU5MaOxA3BuaIQeEhiTBBOqQBzAULRV43D5gCYAGjjkzmdg80KgdIT0B6u2+1LGGXBygiQxJMNILwGFhSvZDigguGjp5uzn0rOcZBSQ5bVhY6xcCw2oEkCASUSYuTcX+Q2q1Zl+75Yg7lrE2O2l62l7KF4fDqcurMYNg/zs01oTiqZyllPqYy2h4bkKzYWCEpRnUc7nywR+ci16Epa4CSHJcqfM/u5R30qeyaNKiIzZ5kR8IGsfCkYeGcxCdnkHdgHO7mhxMMgB0gghxcRG/5FMxeIUYV5Y90EO3M69Otqkp0UGoZJykgbRtzEODPepg8cM2Qm25v/PpQ/wBcJzBTWBZg405QX7DehwuJUQXSHllEs4ibFxIvWeLfaKDlBJYgXuWSY5iZ6BxQYXDAuU5SQXRo+raa61eDiqAzZwSFSGaBtvBGkPRYyjC02sAE+sNJD670bWigSDDsgbsHnroZ5VSMJyQyiSJ0A59+tZzwisyi6ch/awP+u1QKSGSVE6MzP0mDTPTKG3GIf3QQ0HkOe/I0oYD+bMklrBLMdw8PafvQjEWPKLCEqAOgd+frTEkEBj5uZYH4nTQb61nogDiAm0mCkghm5vI61Ma7qUAdJDzybnoKDDSEnQc2ds3+XWigJc+ZKbNOrW1vPStfoQAhzYBLCBcAddxNQ40ObP7uZo5bBonaiXxN4LgRYkj4c6iH2kiDAjZRN/Wr9gWeKROoOpUzdgzn8ih/qkqSGc/4pF2ae022NZ8XFSFZFJKYmE+6bW5/erIThhgFIB3luZTr661rihg04xQTl90iTLzrbctUpZx2Z1tEjff7VKo/RQRweOVFiB270ZwQXCvMAoMDo/8AupUrT03DTKRiHIR/k2v9wqsNTFrybkz8alSr2B0V4OVCVJJBcjSwS8xNAqxO6QowJdQTtaalSuCAE4ASSm4vPP6U7F+w+LVKlT8AZOO4k4aylAAm8k25nlTcQvhhRJd9zq9SpW5+OLEPFPlfY89zz5UricdUT7rNb91+lhapUoxWyEcXxSgQX1KdbX/DRcTtYEAxuHl+1SpXSSD4Cx8JKEKKQxBSdbnvWbA4hZSpRUfKtgORv8qlSnDeNZLo1HDladI2sQIdnqeIYAAzSSEuC9m0DaTrUqVjFvkiQnCXnGU2BDNDPFN4RgFDKCAYeWga351KlOXoi0YxxCkKkKVlI5MD6vNdBHCJUpINpLaW2tUqVz+TUgMw4+MyjAgtbmR+NTE4jAHkPVwH+NSpWpohOJjHMZPlf/42P+orUnCBCVGVEXYO5l7XipUoy0tETF4QHDzS+zltB9X61j4MlWKEEwQTzBAeDpUqU4OpijScN1YgNkhwObK//kUHFYbPfys3/tNSpQuyGEAEMBJIdtn+NI4wZUgpdPuiCWltLa1KlWPaJDkMpCgUjylhd2l5vN4pOfzZYgQdZBHyqqlS7YGD2mcFwBew2tJmpUqV61ro2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8372" name="Picture 4" descr="http://paranormal-news.ru/001/Lebensraum-der-Yanumami-Indianer-Amazonas-a20424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214554"/>
            <a:ext cx="6962775" cy="4467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371</Words>
  <PresentationFormat>Экран (4:3)</PresentationFormat>
  <Paragraphs>19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Тема Office</vt:lpstr>
      <vt:lpstr>Солнцестояние</vt:lpstr>
      <vt:lpstr>Городская</vt:lpstr>
      <vt:lpstr>Литейная</vt:lpstr>
      <vt:lpstr>Изящная</vt:lpstr>
      <vt:lpstr>1_Городская</vt:lpstr>
      <vt:lpstr>Эркер</vt:lpstr>
      <vt:lpstr>1_Изящная</vt:lpstr>
      <vt:lpstr>Слайд 1</vt:lpstr>
      <vt:lpstr> Річка Оріноко</vt:lpstr>
      <vt:lpstr>Слайд 3</vt:lpstr>
      <vt:lpstr>Басейн річки Оріноко</vt:lpstr>
      <vt:lpstr>Слайд 5</vt:lpstr>
      <vt:lpstr>Водоспад Анхель 1054м.</vt:lpstr>
      <vt:lpstr>Річка Амазонка</vt:lpstr>
      <vt:lpstr>Слайд 8</vt:lpstr>
      <vt:lpstr>Слайд 9</vt:lpstr>
      <vt:lpstr>Слайд 10</vt:lpstr>
      <vt:lpstr>Озеро Тітікака.</vt:lpstr>
      <vt:lpstr>Слайд 12</vt:lpstr>
      <vt:lpstr>Слайд 13</vt:lpstr>
      <vt:lpstr>Вигляд на озеро із космосу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4</cp:revision>
  <dcterms:modified xsi:type="dcterms:W3CDTF">2014-03-10T15:11:56Z</dcterms:modified>
</cp:coreProperties>
</file>