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88" r:id="rId4"/>
    <p:sldId id="285" r:id="rId5"/>
    <p:sldId id="287" r:id="rId6"/>
    <p:sldId id="302" r:id="rId7"/>
    <p:sldId id="305" r:id="rId8"/>
    <p:sldId id="278" r:id="rId9"/>
    <p:sldId id="306" r:id="rId10"/>
    <p:sldId id="281" r:id="rId11"/>
    <p:sldId id="259" r:id="rId12"/>
    <p:sldId id="294" r:id="rId13"/>
    <p:sldId id="301" r:id="rId14"/>
    <p:sldId id="299" r:id="rId15"/>
    <p:sldId id="298" r:id="rId16"/>
    <p:sldId id="282" r:id="rId17"/>
    <p:sldId id="289" r:id="rId18"/>
    <p:sldId id="307" r:id="rId19"/>
    <p:sldId id="300" r:id="rId20"/>
    <p:sldId id="30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05" d="100"/>
          <a:sy n="105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F2D55D-389E-4B4E-B5DB-C6D630395ED5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AB8E93-66F9-401B-AA11-34B809E320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74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0D3E07-D1BA-4E1F-87CB-9F380864F23B}" type="slidenum">
              <a:rPr lang="ru-RU"/>
              <a:pPr eaLnBrk="1" hangingPunct="1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4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FEE7-E58F-43BE-BA59-9085382FE26D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59B0-630C-4909-99BF-F743A044BA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7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CC35-210B-4FD1-808A-9EC17D4EC76C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9BF5E-732F-4C07-AE9D-BEDB297ABC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EEA-F25E-404F-8F3A-7745F49FC83F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018B-5D1A-4A52-B7BC-58F8FD8305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0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D8D3-2DBA-4746-9FF5-ACEEBFFA5C18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06114-E6CC-4EE6-A550-1159254F6C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3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C4B7-3400-44A3-BA7C-C76087538AEE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2BB2D-3DEA-4CFA-9BF9-1F1469F69B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5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B6B2-A3DA-4134-B8AF-F5433F5EBE86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FCA14-3487-4219-9A95-700C995277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0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895C-CA3E-41DB-9ECD-51E12507BF1E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44378-5FE7-42D7-A1EE-BD07791AAC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D4B3-C6B1-48F1-8FCF-D907B058194B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EB330-A142-40F5-A387-BA0824C45D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9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A3F3-4790-41E5-A88B-E24C8E7CAA11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81B8-C96A-4BF1-ACE6-4DD469EF10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7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9740-C198-484C-A8D8-845FF7088BA0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A0A7A-0C05-4EEE-9A4E-8E74C2F906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2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BF5C-DD45-4642-ADDF-414F0A229300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76E8C-CE6C-4CB8-9237-EFF04D4BDD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6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2416B2-0B51-4745-AFA8-D2830AD5CF69}" type="datetimeFigureOut">
              <a:rPr lang="ru-RU"/>
              <a:pPr>
                <a:defRPr/>
              </a:pPr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3C9C77-450B-4BB0-9B75-8581A6775A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e-geo.ru/" TargetMode="External"/><Relationship Id="rId2" Type="http://schemas.openxmlformats.org/officeDocument/2006/relationships/hyperlink" Target="http://turis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5040313" cy="2287587"/>
          </a:xfrm>
        </p:spPr>
        <p:txBody>
          <a:bodyPr/>
          <a:lstStyle/>
          <a:p>
            <a:pPr eaLnBrk="1" hangingPunct="1"/>
            <a:r>
              <a:rPr lang="ru-RU" sz="9600" dirty="0" smtClean="0">
                <a:solidFill>
                  <a:schemeClr val="folHlink"/>
                </a:solidFill>
              </a:rPr>
              <a:t> Китай</a:t>
            </a:r>
          </a:p>
        </p:txBody>
      </p:sp>
      <p:sp>
        <p:nvSpPr>
          <p:cNvPr id="2052" name="Text Box 22"/>
          <p:cNvSpPr txBox="1">
            <a:spLocks noChangeArrowheads="1"/>
          </p:cNvSpPr>
          <p:nvPr/>
        </p:nvSpPr>
        <p:spPr bwMode="auto">
          <a:xfrm>
            <a:off x="7086600" y="42592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>
              <a:latin typeface="Calibri" panose="020F0502020204030204" pitchFamily="34" charset="0"/>
            </a:endParaRPr>
          </a:p>
        </p:txBody>
      </p:sp>
      <p:pic>
        <p:nvPicPr>
          <p:cNvPr id="2053" name="Picture 12" descr="D:\mygeography\Презентации\Китай\china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0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D:\mygeography\Презентации\Китай\zg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41402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5295940"/>
            <a:ext cx="35638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sz="2200" b="1" dirty="0"/>
              <a:t>Презентацію виконав:</a:t>
            </a:r>
          </a:p>
          <a:p>
            <a:pPr algn="ctr" eaLnBrk="0" hangingPunct="0"/>
            <a:r>
              <a:rPr lang="uk-UA" sz="2200" b="1" dirty="0" smtClean="0"/>
              <a:t>Ліцеїст 32 групи</a:t>
            </a:r>
          </a:p>
          <a:p>
            <a:pPr algn="ctr" eaLnBrk="0" hangingPunct="0"/>
            <a:r>
              <a:rPr lang="uk-UA" sz="2200" b="1" smtClean="0"/>
              <a:t>Горсткін </a:t>
            </a:r>
            <a:r>
              <a:rPr lang="uk-UA" sz="2200" b="1" dirty="0" smtClean="0"/>
              <a:t>Олег</a:t>
            </a:r>
            <a:endParaRPr lang="uk-UA" sz="22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Населення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1125538"/>
            <a:ext cx="43195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/>
              <a:t>   </a:t>
            </a:r>
            <a:r>
              <a:rPr lang="ru-RU" sz="2000"/>
              <a:t>Загальна чисельність населення в континентальній частині країни становить 1,3 млрд</a:t>
            </a:r>
            <a:r>
              <a:rPr lang="en-US" sz="2000"/>
              <a:t>.</a:t>
            </a:r>
            <a:endParaRPr lang="ru-RU" sz="2000"/>
          </a:p>
          <a:p>
            <a:pPr eaLnBrk="1" hangingPunct="1"/>
            <a:r>
              <a:rPr lang="ru-RU" sz="2000"/>
              <a:t>Етнічний склад. 93% - хань (етнічні китайці), численна етнічна група монголів, також проживають чжуан, уйгури, тибетці, хуей, корейці, мяо.</a:t>
            </a:r>
          </a:p>
          <a:p>
            <a:pPr eaLnBrk="1" hangingPunct="1"/>
            <a:r>
              <a:rPr lang="ru-RU" sz="2000"/>
              <a:t>Середня тривалість життя - 71 рік.</a:t>
            </a:r>
          </a:p>
        </p:txBody>
      </p:sp>
      <p:pic>
        <p:nvPicPr>
          <p:cNvPr id="9220" name="Picture 7" descr="D:\mygeography\Презентации\Китай\china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30003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692150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254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Релігія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50" y="928688"/>
            <a:ext cx="44307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/>
              <a:t>   Крім трьох світових релігій - </a:t>
            </a:r>
            <a:r>
              <a:rPr lang="ru-RU" sz="2400" b="1" i="1"/>
              <a:t>буддизму, ісламу</a:t>
            </a:r>
            <a:r>
              <a:rPr lang="ru-RU" sz="2400" b="1"/>
              <a:t> і </a:t>
            </a:r>
            <a:r>
              <a:rPr lang="ru-RU" sz="2400" b="1" i="1"/>
              <a:t>християнства</a:t>
            </a:r>
            <a:r>
              <a:rPr lang="ru-RU" sz="2400" b="1"/>
              <a:t> - в Китаї ще існує своєрідне традиційне релігійне вчення - </a:t>
            </a:r>
            <a:r>
              <a:rPr lang="ru-RU" sz="2400" b="1" i="1"/>
              <a:t>даосизм</a:t>
            </a:r>
            <a:r>
              <a:rPr lang="ru-RU" sz="2400" b="1"/>
              <a:t>. Крім того, у деяких національних меншин все ще зберігається первісне поклоніння перед силами природи і багатобожжя.</a:t>
            </a:r>
          </a:p>
          <a:p>
            <a:pPr eaLnBrk="1" hangingPunct="1"/>
            <a:r>
              <a:rPr lang="ru-RU" sz="2400" b="1"/>
              <a:t>В роки культурної революції релігія в Китаї була заборонена.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56393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58175" cy="582613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folHlink"/>
                </a:solidFill>
              </a:rPr>
              <a:t>Промисловість</a:t>
            </a:r>
            <a:endParaRPr lang="ru-RU" sz="3200" b="1" smtClean="0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714375"/>
            <a:ext cx="443071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i="1"/>
              <a:t>Чорна металургія</a:t>
            </a:r>
            <a:r>
              <a:rPr lang="ru-RU" sz="2400"/>
              <a:t> забезпечена необхідною паливною і сировинною базою. </a:t>
            </a:r>
            <a:r>
              <a:rPr lang="uk-UA" sz="2400"/>
              <a:t>Ї</a:t>
            </a:r>
            <a:r>
              <a:rPr lang="ru-RU" sz="2400"/>
              <a:t>ї перевага в наявності покладів коксівного вугілля і залізних руд у багатьох районах країни.</a:t>
            </a:r>
          </a:p>
          <a:p>
            <a:pPr eaLnBrk="1" hangingPunct="1"/>
            <a:r>
              <a:rPr lang="ru-RU" sz="2400" b="1" i="1"/>
              <a:t>Хімічна промисловість</a:t>
            </a:r>
            <a:r>
              <a:rPr lang="ru-RU" sz="2400"/>
              <a:t> розвинена слабо. Переважають її базові галузі та виробництво добрив. Новою стала поява нафтохімії.</a:t>
            </a:r>
          </a:p>
          <a:p>
            <a:pPr eaLnBrk="1" hangingPunct="1"/>
            <a:r>
              <a:rPr lang="ru-RU"/>
              <a:t>.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836613"/>
            <a:ext cx="33829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3845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8313" y="1268413"/>
            <a:ext cx="51831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/>
              <a:t>Легка промисловості</a:t>
            </a:r>
            <a:r>
              <a:rPr lang="ru-RU" sz="2400"/>
              <a:t>, як і раніше, зосереджена переважно в портових містах або їх найближчому оточенні. Китай — найбільший у світі виробник бавовняних тканин, значний також обсяг виробництва шовкових та вовняних тканин. </a:t>
            </a:r>
          </a:p>
          <a:p>
            <a:r>
              <a:rPr lang="ru-RU" sz="2400" b="1" i="1"/>
              <a:t>В харчовій промисловості</a:t>
            </a:r>
            <a:r>
              <a:rPr lang="ru-RU" sz="2400"/>
              <a:t> головним є переробка зерна, олійних і цукрових культур, тютюну, а також пивоваріння.</a:t>
            </a: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2400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uk-UA" sz="3600" b="1" smtClean="0">
                <a:solidFill>
                  <a:schemeClr val="folHlink"/>
                </a:solidFill>
              </a:rPr>
              <a:t>Машинобудування</a:t>
            </a:r>
            <a:endParaRPr lang="ru-RU" sz="3600" b="1" smtClean="0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179512" y="1196975"/>
            <a:ext cx="4968751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err="1" smtClean="0"/>
              <a:t>Найбільшим</a:t>
            </a:r>
            <a:r>
              <a:rPr lang="ru-RU" sz="2200" dirty="0" smtClean="0"/>
              <a:t> центром </a:t>
            </a:r>
            <a:r>
              <a:rPr lang="ru-RU" sz="2200" dirty="0" err="1" smtClean="0"/>
              <a:t>машинобудування</a:t>
            </a:r>
            <a:r>
              <a:rPr lang="ru-RU" sz="2200" dirty="0" smtClean="0"/>
              <a:t> є Шанхай, в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виробляється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20 % </a:t>
            </a:r>
            <a:r>
              <a:rPr lang="ru-RU" sz="2200" dirty="0" err="1" smtClean="0"/>
              <a:t>продукції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галузі</a:t>
            </a:r>
            <a:r>
              <a:rPr lang="ru-RU" sz="22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   </a:t>
            </a:r>
            <a:r>
              <a:rPr lang="ru-RU" sz="2200" dirty="0" err="1" smtClean="0"/>
              <a:t>Важливими</a:t>
            </a:r>
            <a:r>
              <a:rPr lang="ru-RU" sz="2200" dirty="0" smtClean="0"/>
              <a:t> центрами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 </a:t>
            </a:r>
            <a:r>
              <a:rPr lang="ru-RU" sz="2200" dirty="0" err="1" smtClean="0"/>
              <a:t>машинотехнічної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продукції</a:t>
            </a:r>
            <a:r>
              <a:rPr lang="ru-RU" sz="2200" dirty="0" smtClean="0"/>
              <a:t> є </a:t>
            </a:r>
            <a:r>
              <a:rPr lang="ru-RU" sz="2200" dirty="0" err="1" smtClean="0"/>
              <a:t>Тяньцзінь</a:t>
            </a:r>
            <a:r>
              <a:rPr lang="ru-RU" sz="2200" dirty="0" smtClean="0"/>
              <a:t>, </a:t>
            </a:r>
            <a:r>
              <a:rPr lang="ru-RU" sz="2200" dirty="0" err="1" smtClean="0"/>
              <a:t>Харбін</a:t>
            </a:r>
            <a:r>
              <a:rPr lang="ru-RU" sz="2200" dirty="0" smtClean="0"/>
              <a:t>, </a:t>
            </a:r>
            <a:r>
              <a:rPr lang="ru-RU" sz="2200" dirty="0" err="1" smtClean="0"/>
              <a:t>Пекін</a:t>
            </a:r>
            <a:r>
              <a:rPr lang="ru-RU" sz="2200" dirty="0" smtClean="0"/>
              <a:t>, </a:t>
            </a:r>
            <a:r>
              <a:rPr lang="ru-RU" sz="2200" dirty="0" err="1" smtClean="0"/>
              <a:t>Лоян</a:t>
            </a:r>
            <a:r>
              <a:rPr lang="ru-RU" sz="2200" dirty="0" smtClean="0"/>
              <a:t>, Далянь та </a:t>
            </a:r>
            <a:r>
              <a:rPr lang="ru-RU" sz="2200" dirty="0" err="1" smtClean="0"/>
              <a:t>ін</a:t>
            </a:r>
            <a:r>
              <a:rPr lang="ru-RU" sz="22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   </a:t>
            </a:r>
            <a:r>
              <a:rPr lang="ru-RU" sz="2200" dirty="0" err="1" smtClean="0"/>
              <a:t>Найбільш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розвинена</a:t>
            </a:r>
            <a:r>
              <a:rPr lang="ru-RU" sz="2200" dirty="0" smtClean="0"/>
              <a:t> </a:t>
            </a:r>
            <a:r>
              <a:rPr lang="ru-RU" sz="2200" dirty="0" err="1" smtClean="0"/>
              <a:t>галузь</a:t>
            </a:r>
            <a:r>
              <a:rPr lang="ru-RU" sz="2200" dirty="0" smtClean="0"/>
              <a:t> </a:t>
            </a:r>
            <a:r>
              <a:rPr lang="ru-RU" sz="2200" dirty="0" err="1" smtClean="0"/>
              <a:t>машинобудування</a:t>
            </a:r>
            <a:r>
              <a:rPr lang="ru-RU" sz="2200" dirty="0" smtClean="0"/>
              <a:t> - </a:t>
            </a:r>
            <a:r>
              <a:rPr lang="ru-RU" sz="2200" dirty="0" err="1" smtClean="0"/>
              <a:t>верстатобудівна</a:t>
            </a:r>
            <a:r>
              <a:rPr lang="ru-RU" sz="2200" dirty="0" smtClean="0"/>
              <a:t>. За </a:t>
            </a:r>
            <a:r>
              <a:rPr lang="ru-RU" sz="2200" dirty="0" err="1" smtClean="0"/>
              <a:t>їх</a:t>
            </a:r>
            <a:r>
              <a:rPr lang="ru-RU" sz="2200" dirty="0" smtClean="0"/>
              <a:t> парком Китай </a:t>
            </a:r>
            <a:r>
              <a:rPr lang="ru-RU" sz="2200" dirty="0" err="1" smtClean="0"/>
              <a:t>займає</a:t>
            </a:r>
            <a:r>
              <a:rPr lang="ru-RU" sz="2200" dirty="0" smtClean="0"/>
              <a:t> друге </a:t>
            </a:r>
            <a:r>
              <a:rPr lang="ru-RU" sz="2200" dirty="0" err="1" smtClean="0"/>
              <a:t>місце</a:t>
            </a:r>
            <a:r>
              <a:rPr lang="ru-RU" sz="2200" dirty="0" smtClean="0"/>
              <a:t> у </a:t>
            </a:r>
            <a:r>
              <a:rPr lang="ru-RU" sz="2200" dirty="0" err="1" smtClean="0"/>
              <a:t>світі</a:t>
            </a:r>
            <a:r>
              <a:rPr lang="ru-RU" sz="2200" dirty="0" smtClean="0"/>
              <a:t>. </a:t>
            </a:r>
            <a:r>
              <a:rPr lang="ru-RU" sz="2200" dirty="0" err="1" smtClean="0"/>
              <a:t>Основними</a:t>
            </a:r>
            <a:r>
              <a:rPr lang="ru-RU" sz="2200" dirty="0" smtClean="0"/>
              <a:t> центрами </a:t>
            </a:r>
            <a:r>
              <a:rPr lang="ru-RU" sz="2200" dirty="0" err="1" smtClean="0"/>
              <a:t>важкого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машинобудування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включаючи</a:t>
            </a:r>
            <a:r>
              <a:rPr lang="ru-RU" sz="2200" dirty="0" smtClean="0"/>
              <a:t> </a:t>
            </a:r>
            <a:r>
              <a:rPr lang="ru-RU" sz="2200" dirty="0" err="1" smtClean="0"/>
              <a:t>нафтове</a:t>
            </a:r>
            <a:r>
              <a:rPr lang="ru-RU" sz="2200" dirty="0" smtClean="0"/>
              <a:t> </a:t>
            </a:r>
            <a:r>
              <a:rPr lang="ru-RU" sz="2200" dirty="0" err="1" smtClean="0"/>
              <a:t>хімічне</a:t>
            </a:r>
            <a:r>
              <a:rPr lang="ru-RU" sz="2200" dirty="0" smtClean="0"/>
              <a:t>, є Ланьчжоу, Шанхай, Гуанчжоу (Кантон).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46551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455987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547813" y="549275"/>
            <a:ext cx="6069012" cy="649288"/>
          </a:xfrm>
        </p:spPr>
        <p:txBody>
          <a:bodyPr/>
          <a:lstStyle/>
          <a:p>
            <a:r>
              <a:rPr lang="uk-UA" sz="3600" b="1" smtClean="0">
                <a:solidFill>
                  <a:schemeClr val="folHlink"/>
                </a:solidFill>
              </a:rPr>
              <a:t>Сільське господарство</a:t>
            </a:r>
            <a:endParaRPr lang="ru-RU" sz="3600" b="1" smtClean="0">
              <a:solidFill>
                <a:schemeClr val="folHlink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179388" y="1700213"/>
            <a:ext cx="4608512" cy="4454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   </a:t>
            </a:r>
            <a:r>
              <a:rPr lang="ru-RU" sz="2000" smtClean="0"/>
              <a:t>У Китаї збирають понад третини світового врожаю рису та просяних культур. Країна один з найбільших у світі виробників кукурудзи, бавовни, чаю, сої, тютюну, м'яса свиней, птиці, коконів шовкопряду.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У структурі сільського господарства переважає рослинництво. Основна зернова культура — рис, посіви якого розміщуються південніше р. Хуанхе. На півдні країни одержують по 2, а іноді і по 3 врожаї рису на рік.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Китай посідає друге місце після Індії за виробництвом чаю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7052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folHlink"/>
                </a:solidFill>
              </a:rPr>
              <a:t>Рослини</a:t>
            </a:r>
            <a:endParaRPr lang="ru-RU" sz="3200" b="1" smtClean="0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836613"/>
            <a:ext cx="7343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/>
              <a:t>У Китаї налічується близько 25000 видів рослин. Найбільш характерна рослинність - модрина, кедр, дуб, липа, клен, горіх, лавр, камелія, магнолія. Гори вкриті лісами, які ростуть на 8% території Китаю. 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3975"/>
            <a:ext cx="450056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857625"/>
            <a:ext cx="45005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2266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2305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folHlink"/>
                </a:solidFill>
              </a:rPr>
              <a:t>Тварини</a:t>
            </a:r>
            <a:endParaRPr lang="ru-RU" sz="3200" b="1" smtClean="0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714375"/>
            <a:ext cx="85010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/>
              <a:t>В густо населених рівнинних районах мало диких тварин, за винятком гризунів, птахів і деяких копитних, але в більш важкодоступних місцях фауна досить багата.</a:t>
            </a:r>
          </a:p>
          <a:p>
            <a:pPr eaLnBrk="1" hangingPunct="1"/>
            <a:endParaRPr lang="ru-RU" sz="2000"/>
          </a:p>
          <a:p>
            <a:pPr eaLnBrk="1" hangingPunct="1"/>
            <a:r>
              <a:rPr lang="ru-RU" sz="2000"/>
              <a:t>Багато тварин, що мешкають в Китаї, зустрічаються рідко, наприклад гігантська панда, китайський водяний олень, деякі види алігаторів.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6192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1619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619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500438"/>
            <a:ext cx="1584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581525"/>
            <a:ext cx="1584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713413"/>
            <a:ext cx="15843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1584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15843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5673725"/>
            <a:ext cx="15843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14398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581525"/>
            <a:ext cx="14398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5805488"/>
            <a:ext cx="14398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500438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14398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500438"/>
            <a:ext cx="14763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4581525"/>
            <a:ext cx="1476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34050"/>
            <a:ext cx="1476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Економіка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692150"/>
            <a:ext cx="38877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/>
              <a:t>   На 2012 рік економіка КНР займає 2 місце в світі за величиною номінального ВВП.</a:t>
            </a:r>
          </a:p>
          <a:p>
            <a:pPr eaLnBrk="1" hangingPunct="1"/>
            <a:r>
              <a:rPr lang="ru-RU" sz="2000"/>
              <a:t>Китай вже першенствує у світі за обсягом виробництва понад 100 видів продукції. Китай уже багато років поспіль є головним експортером текстильних виробів, одягу, взуття, годинників, велосипедів, швейних машин та інших видів трудомісткої продукції.</a:t>
            </a:r>
          </a:p>
          <a:p>
            <a:pPr eaLnBrk="1" hangingPunct="1"/>
            <a:r>
              <a:rPr lang="ru-RU" sz="2000"/>
              <a:t>Споживання нафти в Китаї склало 300 млн тонн в 2008 році.</a:t>
            </a:r>
            <a:r>
              <a:rPr lang="ru-RU"/>
              <a:t> 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45116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284321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20812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6219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76600" y="392113"/>
            <a:ext cx="4391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4400">
                <a:solidFill>
                  <a:srgbClr val="009900"/>
                </a:solidFill>
              </a:rPr>
              <a:t>Дякую за увагу!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smtClean="0">
                <a:solidFill>
                  <a:schemeClr val="folHlink"/>
                </a:solidFill>
              </a:rPr>
              <a:t>План:</a:t>
            </a:r>
            <a:endParaRPr lang="ru-RU" b="1" smtClean="0">
              <a:solidFill>
                <a:schemeClr val="folHlink"/>
              </a:solidFill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Загальні відомості;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Державно-політичний устрій;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/>
              <a:t>Адміністративний поділ;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Рельєф</a:t>
            </a:r>
            <a:r>
              <a:rPr lang="en-US" sz="2000" b="1" dirty="0" smtClean="0"/>
              <a:t>;</a:t>
            </a:r>
            <a:endParaRPr lang="uk-UA" sz="2000" b="1" dirty="0" smtClean="0"/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Клімат;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/>
              <a:t>Річки та озера</a:t>
            </a:r>
            <a:r>
              <a:rPr lang="uk-UA" sz="2000" b="1" dirty="0" smtClean="0"/>
              <a:t>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Населення;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Релігія;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Промисловість</a:t>
            </a:r>
            <a:r>
              <a:rPr lang="en-US" sz="2000" b="1" dirty="0" smtClean="0"/>
              <a:t>;</a:t>
            </a:r>
            <a:endParaRPr lang="uk-UA" sz="2000" b="1" dirty="0" smtClean="0"/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Сільське господарство;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Рослини Китаю</a:t>
            </a:r>
            <a:r>
              <a:rPr lang="en-US" sz="2000" b="1" dirty="0" smtClean="0"/>
              <a:t>;</a:t>
            </a:r>
            <a:endParaRPr lang="uk-UA" sz="2000" b="1" dirty="0" smtClean="0"/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Тварини Китаю</a:t>
            </a:r>
            <a:r>
              <a:rPr lang="en-US" sz="2000" b="1" dirty="0" smtClean="0"/>
              <a:t>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r>
              <a:rPr lang="uk-UA" sz="2000" b="1" dirty="0" smtClean="0"/>
              <a:t>Економіка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endParaRPr lang="uk-UA" sz="2000" b="1" dirty="0" smtClean="0"/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arenR"/>
            </a:pPr>
            <a:endParaRPr lang="ru-RU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9275"/>
            <a:ext cx="43211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3211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Список використаної літератури: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/>
              <a:t>http://uk.wikipedia.org./wiki/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http://ru.wikipedia.org</a:t>
            </a: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en-US" sz="2400" b="1" smtClean="0">
                <a:hlinkClick r:id="rId2"/>
              </a:rPr>
              <a:t>http://turisr</a:t>
            </a:r>
            <a:r>
              <a:rPr lang="en-US" sz="2400" b="1" smtClean="0"/>
              <a:t>..rbc.ru/atlas/country/india.full/ </a:t>
            </a: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http://krasota.uz/</a:t>
            </a: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en-US" sz="2400" b="1" smtClean="0">
                <a:hlinkClick r:id="rId3"/>
              </a:rPr>
              <a:t>http://znanie-geo.ru</a:t>
            </a: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uk-UA" sz="2400" b="1" smtClean="0"/>
              <a:t>Б.П. Яценко Географія світу, К “Форум” 2004  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Google.com.ua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Krugos</a:t>
            </a:r>
            <a:r>
              <a:rPr lang="uk-UA" sz="2400" b="1" smtClean="0"/>
              <a:t>фф</a:t>
            </a:r>
            <a:r>
              <a:rPr lang="en-US" sz="2400" b="1" smtClean="0"/>
              <a:t>vet.ru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Redbook.iatp.ru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Animalh.info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Lenzoo.ru</a:t>
            </a:r>
          </a:p>
          <a:p>
            <a:pPr>
              <a:lnSpc>
                <a:spcPct val="80000"/>
              </a:lnSpc>
            </a:pPr>
            <a:r>
              <a:rPr lang="en-US" sz="2400" b="1" smtClean="0"/>
              <a:t>Zoo.kharkov.ua</a:t>
            </a:r>
          </a:p>
          <a:p>
            <a:pPr>
              <a:lnSpc>
                <a:spcPct val="80000"/>
              </a:lnSpc>
            </a:pPr>
            <a:endParaRPr lang="ru-RU" sz="2400" b="1" smtClean="0"/>
          </a:p>
          <a:p>
            <a:pPr>
              <a:lnSpc>
                <a:spcPct val="80000"/>
              </a:lnSpc>
            </a:pPr>
            <a:endParaRPr lang="uk-UA" sz="24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582612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folHlink"/>
                </a:solidFill>
              </a:rPr>
              <a:t>Загальні відомості</a:t>
            </a:r>
            <a:endParaRPr lang="ru-RU" sz="3200" b="1" smtClean="0">
              <a:solidFill>
                <a:schemeClr val="folHlin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785813"/>
            <a:ext cx="87153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b="1" i="1"/>
              <a:t>Китайська Народна Республіка</a:t>
            </a:r>
            <a:r>
              <a:rPr lang="vi-VN" i="1"/>
              <a:t> (скорочено КНР або просто Китай)</a:t>
            </a:r>
          </a:p>
          <a:p>
            <a:pPr eaLnBrk="1" hangingPunct="1"/>
            <a:r>
              <a:rPr lang="vi-VN" b="1" i="1"/>
              <a:t>Столиця Китаю</a:t>
            </a:r>
            <a:r>
              <a:rPr lang="uk-UA" i="1"/>
              <a:t>:</a:t>
            </a:r>
            <a:r>
              <a:rPr lang="vi-VN" i="1"/>
              <a:t> Пекін.</a:t>
            </a:r>
          </a:p>
          <a:p>
            <a:pPr eaLnBrk="1" hangingPunct="1"/>
            <a:r>
              <a:rPr lang="vi-VN" b="1" i="1"/>
              <a:t>Площа Китаю</a:t>
            </a:r>
            <a:r>
              <a:rPr lang="uk-UA" i="1"/>
              <a:t>:</a:t>
            </a:r>
            <a:r>
              <a:rPr lang="vi-VN" i="1"/>
              <a:t> 9597000 км</a:t>
            </a:r>
            <a:r>
              <a:rPr lang="en-US" i="1">
                <a:cs typeface="Arial" panose="020B0604020202020204" pitchFamily="34" charset="0"/>
              </a:rPr>
              <a:t>²</a:t>
            </a:r>
          </a:p>
          <a:p>
            <a:pPr eaLnBrk="1" hangingPunct="1"/>
            <a:r>
              <a:rPr lang="vi-VN" b="1" i="1"/>
              <a:t>Населення Китаю</a:t>
            </a:r>
            <a:r>
              <a:rPr lang="uk-UA" i="1"/>
              <a:t>:</a:t>
            </a:r>
            <a:r>
              <a:rPr lang="vi-VN" i="1"/>
              <a:t> 1,3 млрд. чол.</a:t>
            </a:r>
          </a:p>
          <a:p>
            <a:pPr eaLnBrk="1" hangingPunct="1"/>
            <a:r>
              <a:rPr lang="vi-VN" b="1" i="1"/>
              <a:t>Розташування Китаю</a:t>
            </a:r>
            <a:r>
              <a:rPr lang="uk-UA" i="1"/>
              <a:t>:</a:t>
            </a:r>
            <a:r>
              <a:rPr lang="vi-VN" i="1"/>
              <a:t> Китай - держава, розташована в Центральній і Східній Азії.</a:t>
            </a:r>
          </a:p>
          <a:p>
            <a:pPr eaLnBrk="1" hangingPunct="1"/>
            <a:r>
              <a:rPr lang="vi-VN" b="1" i="1"/>
              <a:t>Адміністративний поділ Китаю</a:t>
            </a:r>
            <a:r>
              <a:rPr lang="uk-UA" i="1"/>
              <a:t>:</a:t>
            </a:r>
            <a:r>
              <a:rPr lang="vi-VN" i="1"/>
              <a:t> Китай розділений на 23 провінції, 5 автономних районів і 3 міста центрального підпорядкування.</a:t>
            </a:r>
          </a:p>
          <a:p>
            <a:pPr eaLnBrk="1" hangingPunct="1"/>
            <a:r>
              <a:rPr lang="vi-VN" b="1" i="1"/>
              <a:t>Форма правління Китаю</a:t>
            </a:r>
            <a:r>
              <a:rPr lang="uk-UA" i="1"/>
              <a:t>:</a:t>
            </a:r>
            <a:r>
              <a:rPr lang="vi-VN" i="1"/>
              <a:t> Народна республіка.</a:t>
            </a:r>
          </a:p>
          <a:p>
            <a:pPr eaLnBrk="1" hangingPunct="1"/>
            <a:r>
              <a:rPr lang="vi-VN" b="1" i="1"/>
              <a:t>Глава держави Китай</a:t>
            </a:r>
            <a:r>
              <a:rPr lang="uk-UA" i="1"/>
              <a:t>:</a:t>
            </a:r>
            <a:r>
              <a:rPr lang="vi-VN" i="1"/>
              <a:t> Голова КНР.</a:t>
            </a:r>
          </a:p>
          <a:p>
            <a:pPr eaLnBrk="1" hangingPunct="1"/>
            <a:r>
              <a:rPr lang="vi-VN" b="1" i="1"/>
              <a:t>Державна мова Китаю</a:t>
            </a:r>
            <a:r>
              <a:rPr lang="uk-UA" i="1"/>
              <a:t>:</a:t>
            </a:r>
            <a:r>
              <a:rPr lang="vi-VN" i="1"/>
              <a:t> Китайськ</a:t>
            </a:r>
            <a:r>
              <a:rPr lang="uk-UA" i="1"/>
              <a:t>а</a:t>
            </a:r>
            <a:r>
              <a:rPr lang="vi-VN" i="1"/>
              <a:t>.</a:t>
            </a:r>
            <a:endParaRPr lang="ru-RU" i="1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505325"/>
            <a:ext cx="2987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529138"/>
            <a:ext cx="29162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folHlink"/>
                </a:solidFill>
              </a:rPr>
              <a:t>Державно-політичний устрій</a:t>
            </a:r>
            <a:endParaRPr lang="ru-RU" sz="3200" b="1" smtClean="0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785813"/>
            <a:ext cx="864393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Відповідно до Конституції, КНР - соціалістична держава демократичної диктатури народу.</a:t>
            </a:r>
          </a:p>
          <a:p>
            <a:pPr eaLnBrk="1" hangingPunct="1"/>
            <a:r>
              <a:rPr lang="ru-RU" b="1"/>
              <a:t>Вищий орган державної влади</a:t>
            </a:r>
            <a:r>
              <a:rPr lang="ru-RU"/>
              <a:t> - однопалатні Всекитайські збори народних представників (ВЗНП), що складається з 2979 депутатів, що обираються регіональними зборами народних представників строком на 5 років.</a:t>
            </a:r>
          </a:p>
          <a:p>
            <a:pPr eaLnBrk="1" hangingPunct="1"/>
            <a:r>
              <a:rPr lang="ru-RU" b="1"/>
              <a:t>Голова КНР</a:t>
            </a:r>
            <a:r>
              <a:rPr lang="ru-RU"/>
              <a:t> - Ху Цзіньтао, генеральний секретар ЦК КПК. Це представник вже четвертого покоління керівників країни.</a:t>
            </a:r>
          </a:p>
          <a:p>
            <a:pPr eaLnBrk="1" hangingPunct="1"/>
            <a:r>
              <a:rPr lang="ru-RU"/>
              <a:t>Центральна Військова Рада КНР і його керівник грають важливу роль в китайській політичній системі.</a:t>
            </a:r>
            <a:endParaRPr lang="en-US" altLang="ja-JP"/>
          </a:p>
        </p:txBody>
      </p:sp>
      <p:pic>
        <p:nvPicPr>
          <p:cNvPr id="5124" name="Picture 6" descr="D:\mygeography\Презентации\Китай\ger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063" y="3933825"/>
            <a:ext cx="26749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924300"/>
            <a:ext cx="3619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29876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58175" cy="5826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Адм</a:t>
            </a:r>
            <a:r>
              <a:rPr lang="uk-UA" sz="3200" b="1" smtClean="0">
                <a:solidFill>
                  <a:schemeClr val="folHlink"/>
                </a:solidFill>
              </a:rPr>
              <a:t>і</a:t>
            </a:r>
            <a:r>
              <a:rPr lang="ru-RU" sz="3200" b="1" smtClean="0">
                <a:solidFill>
                  <a:schemeClr val="folHlink"/>
                </a:solidFill>
              </a:rPr>
              <a:t>ністративний поділ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765175"/>
            <a:ext cx="4500563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ja-JP" sz="2400"/>
              <a:t>   Китайська Народна республіка здійснює адміністративний контроль над 22 провінціями; при цьому уряд КНР вважає Тайвань своєї 23-й провінцією. Крім цього, в КНР також входять 5 автономних районів, де проживають національні меншини Китаю, 4 муніципальних освіти, відповідних містах центрального підпорядкування, і 2 спеціальних адміністративних райони</a:t>
            </a:r>
            <a:r>
              <a:rPr lang="ru-RU" altLang="ja-JP" sz="2000"/>
              <a:t>.</a:t>
            </a:r>
          </a:p>
        </p:txBody>
      </p:sp>
      <p:pic>
        <p:nvPicPr>
          <p:cNvPr id="11268" name="Picture 4" descr="D:\mygeography\Презентации\Китай\map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2481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8313" y="1773238"/>
            <a:ext cx="42481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2400"/>
              <a:t>22 провінції, 5 автономних районів і 4 міста центрального підпорядкування об'єднуються терміном «континентальний Китай», куди зазвичай не входять Гонконг, Макао і Тайвань.</a:t>
            </a:r>
            <a:endParaRPr lang="ru-RU" sz="2400"/>
          </a:p>
        </p:txBody>
      </p:sp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38163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35150" y="404813"/>
            <a:ext cx="5113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Адм</a:t>
            </a:r>
            <a:r>
              <a:rPr lang="uk-UA" sz="2800" b="1">
                <a:solidFill>
                  <a:schemeClr val="folHlink"/>
                </a:solidFill>
              </a:rPr>
              <a:t>і</a:t>
            </a:r>
            <a:r>
              <a:rPr lang="ru-RU" sz="2800" b="1">
                <a:solidFill>
                  <a:schemeClr val="folHlink"/>
                </a:solidFill>
              </a:rPr>
              <a:t>ністративний поділ</a:t>
            </a:r>
            <a:endParaRPr lang="uk-UA" sz="28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Рельєф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642938"/>
            <a:ext cx="87153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/>
              <a:t>Зазвичай виділяють три великих регіони:</a:t>
            </a:r>
          </a:p>
          <a:p>
            <a:pPr eaLnBrk="1" hangingPunct="1"/>
            <a:r>
              <a:rPr lang="ru-RU" b="1"/>
              <a:t>-</a:t>
            </a:r>
            <a:r>
              <a:rPr lang="ru-RU" b="1" i="1"/>
              <a:t>Тибетське нагір'я</a:t>
            </a:r>
            <a:r>
              <a:rPr lang="ru-RU" b="1"/>
              <a:t> заввишки більше 2000 м над рівнем моря розташоване на південно-заході країни</a:t>
            </a:r>
          </a:p>
          <a:p>
            <a:pPr eaLnBrk="1" hangingPunct="1"/>
            <a:r>
              <a:rPr lang="ru-RU" b="1"/>
              <a:t>-</a:t>
            </a:r>
            <a:r>
              <a:rPr lang="ru-RU" b="1" i="1"/>
              <a:t>пояс гір і високих рівнин</a:t>
            </a:r>
            <a:r>
              <a:rPr lang="ru-RU" b="1"/>
              <a:t> має висоти 200-2000 м, знаходиться в північній частині</a:t>
            </a:r>
          </a:p>
          <a:p>
            <a:pPr eaLnBrk="1" hangingPunct="1"/>
            <a:r>
              <a:rPr lang="ru-RU" b="1" i="1"/>
              <a:t>-низькі акумулятивні рівнини</a:t>
            </a:r>
            <a:r>
              <a:rPr lang="ru-RU" b="1"/>
              <a:t> висотою нижче 200 м і невисокі гори на північному сході, сході і півдні країни</a:t>
            </a:r>
            <a:r>
              <a:rPr lang="en-US" b="1"/>
              <a:t>.</a:t>
            </a:r>
            <a:endParaRPr lang="ru-RU" b="1"/>
          </a:p>
        </p:txBody>
      </p:sp>
      <p:pic>
        <p:nvPicPr>
          <p:cNvPr id="5124" name="Picture 4" descr="D:\mygeography\Презентации\Китай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876550"/>
            <a:ext cx="5308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3407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Клімат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875" y="692150"/>
            <a:ext cx="417671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/>
              <a:t>Клімат Китаю дуже різноманітний - від субтропічного на півдні до помірного клімату на півночі.</a:t>
            </a:r>
          </a:p>
          <a:p>
            <a:pPr eaLnBrk="1" hangingPunct="1"/>
            <a:r>
              <a:rPr lang="ru-RU" b="1"/>
              <a:t>У північній частині Хейлунцзян температура в січні може опускатися до -30 ° C. Середня температура липня в цій області становить 20 ° C. </a:t>
            </a:r>
          </a:p>
          <a:p>
            <a:pPr eaLnBrk="1" hangingPunct="1"/>
            <a:r>
              <a:rPr lang="ru-RU" b="1"/>
              <a:t>Кількість опадів змінюється. На південних схилах гір Ціньлінь випадають численні дощі, максимум яких припадає на літні мусони. Північно-західні райони країни - найсухіші, опадів практично немає.</a:t>
            </a:r>
          </a:p>
          <a:p>
            <a:pPr eaLnBrk="1" hangingPunct="1"/>
            <a:r>
              <a:rPr lang="ru-RU" b="1"/>
              <a:t>Південні і східні області Китаю часто страждають від руйнівних тайфунів, а також від повеней, мусонів, цунамі.</a:t>
            </a:r>
          </a:p>
        </p:txBody>
      </p:sp>
      <p:pic>
        <p:nvPicPr>
          <p:cNvPr id="8196" name="Picture 4" descr="D:\mygeography\Презентации\Китай\china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4902200"/>
            <a:ext cx="235743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:\mygeography\Презентации\Китай\chin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114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D:\mygeography\Презентации\Китай\china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Річки та озера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1052513"/>
            <a:ext cx="86439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700" b="1"/>
              <a:t>  </a:t>
            </a:r>
            <a:r>
              <a:rPr lang="ru-RU" sz="2000" b="1"/>
              <a:t>У Китаї безліч річок, загальна довжина яких становить 220 000 км.</a:t>
            </a:r>
          </a:p>
          <a:p>
            <a:pPr eaLnBrk="1" hangingPunct="1"/>
            <a:r>
              <a:rPr lang="ru-RU" sz="2000" b="1"/>
              <a:t>Найбільші ріки - Хуанхе (Жовта річка), Янцзи (Чан), Сі (Західна річка).</a:t>
            </a:r>
          </a:p>
          <a:p>
            <a:pPr eaLnBrk="1" hangingPunct="1"/>
            <a:r>
              <a:rPr lang="ru-RU" sz="2000" b="1"/>
              <a:t>  У Китаї багато озер, загальна площа, яку вони займають, становить приблизно 80 000 км</a:t>
            </a:r>
            <a:r>
              <a:rPr lang="en-US" sz="2000" b="1">
                <a:cs typeface="Arial" panose="020B0604020202020204" pitchFamily="34" charset="0"/>
              </a:rPr>
              <a:t>²</a:t>
            </a:r>
            <a:r>
              <a:rPr lang="ru-RU" sz="2000" b="1"/>
              <a:t>. Найбільш значні озера - Кукунор, Дунтінху, Поянху.</a:t>
            </a:r>
          </a:p>
          <a:p>
            <a:pPr eaLnBrk="1" hangingPunct="1"/>
            <a:r>
              <a:rPr lang="ru-RU" sz="2000" b="1"/>
              <a:t>  Є також тисячі штучних озер - водосховищ.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4844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5106988"/>
            <a:ext cx="2627312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D:\mygeography\Презентации\Китай\river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5203825"/>
            <a:ext cx="24479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D:\mygeography\Презентации\Китай\river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25923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792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1089</Words>
  <Application>Microsoft Office PowerPoint</Application>
  <PresentationFormat>Экран (4:3)</PresentationFormat>
  <Paragraphs>98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Китай</vt:lpstr>
      <vt:lpstr>План:</vt:lpstr>
      <vt:lpstr>Загальні відомості</vt:lpstr>
      <vt:lpstr>Державно-політичний устрій</vt:lpstr>
      <vt:lpstr>Адміністративний поділ</vt:lpstr>
      <vt:lpstr>Презентация PowerPoint</vt:lpstr>
      <vt:lpstr>Рельєф</vt:lpstr>
      <vt:lpstr>Клімат</vt:lpstr>
      <vt:lpstr>Річки та озера</vt:lpstr>
      <vt:lpstr>Населення</vt:lpstr>
      <vt:lpstr>Релігія</vt:lpstr>
      <vt:lpstr>Промисловість</vt:lpstr>
      <vt:lpstr>Презентация PowerPoint</vt:lpstr>
      <vt:lpstr>Машинобудування</vt:lpstr>
      <vt:lpstr>Сільське господарство</vt:lpstr>
      <vt:lpstr>Рослини</vt:lpstr>
      <vt:lpstr>Тварини</vt:lpstr>
      <vt:lpstr>Економіка</vt:lpstr>
      <vt:lpstr>Презентация PowerPoint</vt:lpstr>
      <vt:lpstr>Список використаної літератури: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Terran</dc:creator>
  <cp:lastModifiedBy>User</cp:lastModifiedBy>
  <cp:revision>164</cp:revision>
  <dcterms:created xsi:type="dcterms:W3CDTF">2010-12-13T04:08:07Z</dcterms:created>
  <dcterms:modified xsi:type="dcterms:W3CDTF">2015-05-03T16:15:32Z</dcterms:modified>
</cp:coreProperties>
</file>