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7" r:id="rId3"/>
    <p:sldId id="279" r:id="rId4"/>
    <p:sldId id="280" r:id="rId5"/>
    <p:sldId id="281" r:id="rId6"/>
    <p:sldId id="282" r:id="rId7"/>
    <p:sldId id="283" r:id="rId8"/>
    <p:sldId id="259" r:id="rId9"/>
    <p:sldId id="260" r:id="rId10"/>
    <p:sldId id="261" r:id="rId11"/>
    <p:sldId id="274" r:id="rId12"/>
    <p:sldId id="262" r:id="rId13"/>
    <p:sldId id="258" r:id="rId14"/>
    <p:sldId id="265" r:id="rId15"/>
    <p:sldId id="272" r:id="rId16"/>
    <p:sldId id="285" r:id="rId17"/>
    <p:sldId id="286" r:id="rId18"/>
    <p:sldId id="257" r:id="rId19"/>
    <p:sldId id="276" r:id="rId20"/>
    <p:sldId id="284" r:id="rId21"/>
    <p:sldId id="263" r:id="rId22"/>
    <p:sldId id="264" r:id="rId23"/>
    <p:sldId id="278" r:id="rId24"/>
    <p:sldId id="275" r:id="rId25"/>
    <p:sldId id="266" r:id="rId26"/>
    <p:sldId id="273" r:id="rId27"/>
    <p:sldId id="267" r:id="rId28"/>
    <p:sldId id="271" r:id="rId29"/>
    <p:sldId id="269" r:id="rId30"/>
    <p:sldId id="289" r:id="rId31"/>
    <p:sldId id="288" r:id="rId32"/>
    <p:sldId id="290" r:id="rId33"/>
    <p:sldId id="291" r:id="rId34"/>
    <p:sldId id="292" r:id="rId35"/>
    <p:sldId id="293" r:id="rId36"/>
    <p:sldId id="268" r:id="rId37"/>
    <p:sldId id="287" r:id="rId3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B9F0A-C7FA-4D7D-BD08-9174E692E265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317DA-A13B-4C78-BBC7-C8543D87EAC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81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317DA-A13B-4C78-BBC7-C8543D87EAC9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317DA-A13B-4C78-BBC7-C8543D87EAC9}" type="slidenum">
              <a:rPr lang="uk-UA" smtClean="0"/>
              <a:pPr/>
              <a:t>33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317DA-A13B-4C78-BBC7-C8543D87EAC9}" type="slidenum">
              <a:rPr lang="uk-UA" smtClean="0"/>
              <a:pPr/>
              <a:t>34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7326-B94A-470C-8B66-1C8B6A2CDDFC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C9E-D411-434C-9247-93F5030FF5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7326-B94A-470C-8B66-1C8B6A2CDDFC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C9E-D411-434C-9247-93F5030FF5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7326-B94A-470C-8B66-1C8B6A2CDDFC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C9E-D411-434C-9247-93F5030FF5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7326-B94A-470C-8B66-1C8B6A2CDDFC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C9E-D411-434C-9247-93F5030FF5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7326-B94A-470C-8B66-1C8B6A2CDDFC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C9E-D411-434C-9247-93F5030FF5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7326-B94A-470C-8B66-1C8B6A2CDDFC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C9E-D411-434C-9247-93F5030FF5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7326-B94A-470C-8B66-1C8B6A2CDDFC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C9E-D411-434C-9247-93F5030FF5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7326-B94A-470C-8B66-1C8B6A2CDDFC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C9E-D411-434C-9247-93F5030FF5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7326-B94A-470C-8B66-1C8B6A2CDDFC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C9E-D411-434C-9247-93F5030FF5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7326-B94A-470C-8B66-1C8B6A2CDDFC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C9E-D411-434C-9247-93F5030FF5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7326-B94A-470C-8B66-1C8B6A2CDDFC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8C9E-D411-434C-9247-93F5030FF5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7326-B94A-470C-8B66-1C8B6A2CDDFC}" type="datetimeFigureOut">
              <a:rPr lang="uk-UA" smtClean="0"/>
              <a:pPr/>
              <a:t>14.12.2014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78C9E-D411-434C-9247-93F5030FF57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836712"/>
            <a:ext cx="4600580" cy="281465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a_Algerius" pitchFamily="82" charset="-52"/>
              </a:rPr>
              <a:t>Тваринний і рослинний світ природних зон Африки</a:t>
            </a:r>
            <a:endParaRPr lang="uk-UA" dirty="0">
              <a:solidFill>
                <a:schemeClr val="accent6">
                  <a:lumMod val="50000"/>
                </a:schemeClr>
              </a:solidFill>
              <a:latin typeface="a_Algerius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86200"/>
            <a:ext cx="3486152" cy="175260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Урок  з географії материків. 7 клас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Автор: вчитель географії СЗОШ №29 м. Хмельницького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Ковальчук В.В.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578" name="Picture 2" descr="http://t3.gstatic.com/images?q=tbn:ANd9GcSMVgANP7fB8e1l5xcESjfuuNSB8E2rIRpv7ir1kjN6lzbjony2Z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414340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Горил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70"/>
            <a:ext cx="6686550" cy="49149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8992" y="600076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Горила</a:t>
            </a:r>
            <a:endParaRPr lang="uk-UA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опуга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952749"/>
            <a:ext cx="4876800" cy="3905251"/>
          </a:xfrm>
          <a:prstGeom prst="rect">
            <a:avLst/>
          </a:prstGeom>
          <a:noFill/>
        </p:spPr>
      </p:pic>
      <p:pic>
        <p:nvPicPr>
          <p:cNvPr id="16386" name="Picture 2" descr="Psittacus erithacus -captivity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85728"/>
            <a:ext cx="2381250" cy="1790701"/>
          </a:xfrm>
          <a:prstGeom prst="rect">
            <a:avLst/>
          </a:prstGeom>
          <a:noFill/>
        </p:spPr>
      </p:pic>
      <p:pic>
        <p:nvPicPr>
          <p:cNvPr id="16388" name="Picture 4" descr="http://ukrmap.su/program2010/g7/materiki_files/image2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642918"/>
            <a:ext cx="4000512" cy="6000768"/>
          </a:xfrm>
          <a:prstGeom prst="rect">
            <a:avLst/>
          </a:prstGeom>
          <a:noFill/>
        </p:spPr>
      </p:pic>
      <p:pic>
        <p:nvPicPr>
          <p:cNvPr id="16390" name="Picture 6" descr="Зелено-крилий ара з Brookfield Zoo, м.Чикаго, США папуга папугай ара зелено-крилий зелено крилий Ara chloropterus великий клюв птах зоо зоопар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500042"/>
            <a:ext cx="1266825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142852"/>
            <a:ext cx="181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Райдужні папуги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207167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Сірий  африканський</a:t>
            </a:r>
          </a:p>
          <a:p>
            <a:r>
              <a:rPr lang="uk-UA" dirty="0" smtClean="0"/>
              <a:t>папуга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929586" y="0"/>
            <a:ext cx="55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Ара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6429388" y="2571744"/>
            <a:ext cx="200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Какаду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Леопар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9209" y="2643182"/>
            <a:ext cx="5743786" cy="3776650"/>
          </a:xfrm>
          <a:prstGeom prst="rect">
            <a:avLst/>
          </a:prstGeom>
          <a:noFill/>
        </p:spPr>
      </p:pic>
      <p:pic>
        <p:nvPicPr>
          <p:cNvPr id="19460" name="Picture 4" descr="Леопард отдыха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4457700" cy="2971801"/>
          </a:xfrm>
          <a:prstGeom prst="rect">
            <a:avLst/>
          </a:prstGeom>
          <a:noFill/>
        </p:spPr>
      </p:pic>
      <p:pic>
        <p:nvPicPr>
          <p:cNvPr id="19462" name="Picture 6" descr="Леопар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829885"/>
            <a:ext cx="3305164" cy="2646714"/>
          </a:xfrm>
          <a:prstGeom prst="rect">
            <a:avLst/>
          </a:prstGeom>
          <a:noFill/>
        </p:spPr>
      </p:pic>
      <p:pic>
        <p:nvPicPr>
          <p:cNvPr id="19464" name="Picture 8" descr="Леопар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14818"/>
            <a:ext cx="2667000" cy="2000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3714752"/>
            <a:ext cx="11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Леопарди</a:t>
            </a:r>
            <a:endParaRPr lang="uk-UA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ыстроногие гепар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6438900" cy="48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егем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8425" y="2324100"/>
            <a:ext cx="6505575" cy="4533900"/>
          </a:xfrm>
          <a:prstGeom prst="rect">
            <a:avLst/>
          </a:prstGeom>
          <a:noFill/>
        </p:spPr>
      </p:pic>
      <p:pic>
        <p:nvPicPr>
          <p:cNvPr id="22534" name="Picture 6" descr="Бегемо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43372" cy="3317935"/>
          </a:xfrm>
          <a:prstGeom prst="rect">
            <a:avLst/>
          </a:prstGeom>
          <a:noFill/>
        </p:spPr>
      </p:pic>
      <p:pic>
        <p:nvPicPr>
          <p:cNvPr id="22536" name="Picture 8" descr="Бегемо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85728"/>
            <a:ext cx="2667000" cy="20002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143380"/>
            <a:ext cx="110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Бегемоти</a:t>
            </a: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Жира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04"/>
            <a:ext cx="3806276" cy="3047995"/>
          </a:xfrm>
          <a:prstGeom prst="rect">
            <a:avLst/>
          </a:prstGeom>
          <a:noFill/>
        </p:spPr>
      </p:pic>
      <p:pic>
        <p:nvPicPr>
          <p:cNvPr id="29700" name="Picture 4" descr="Жира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429132"/>
            <a:ext cx="2667000" cy="2000251"/>
          </a:xfrm>
          <a:prstGeom prst="rect">
            <a:avLst/>
          </a:prstGeom>
          <a:noFill/>
        </p:spPr>
      </p:pic>
      <p:pic>
        <p:nvPicPr>
          <p:cNvPr id="23556" name="Picture 4" descr="http://www.geografica.net.ua/7777/g75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66"/>
            <a:ext cx="4682170" cy="3143272"/>
          </a:xfrm>
          <a:prstGeom prst="rect">
            <a:avLst/>
          </a:prstGeom>
          <a:noFill/>
        </p:spPr>
      </p:pic>
      <p:pic>
        <p:nvPicPr>
          <p:cNvPr id="23558" name="Picture 6" descr="Akaz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857628"/>
            <a:ext cx="4133850" cy="2714626"/>
          </a:xfrm>
          <a:prstGeom prst="rect">
            <a:avLst/>
          </a:prstGeom>
          <a:noFill/>
        </p:spPr>
      </p:pic>
      <p:pic>
        <p:nvPicPr>
          <p:cNvPr id="7" name="Picture 4" descr="http://www.geografica.net.ua/7777/g75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66"/>
            <a:ext cx="468217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Запитання і завдання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1. Які особливості розміщення природних зон Африки?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2. Де розташована зона вологих екваторіальних лісів?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3. Під впливом яких природних чинників формуються ґрунти екваторіальних лісів?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4. Як пристосувалися рослини до життя в густому вологому екваторіальному лісі?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5. Чому вологі екваторіальні ліси вічнозелені?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6. Які тварини поширені в екваторіальному лісі?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 </a:t>
            </a: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Африканські савани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– неозорі рівнини, де панують трави, серед яких ростуть окремо або групами дерева і чагарники. Вони займають 40 % площі материка і широким поясом огинають вологі екваторіальні ліси. Савани лежать у субекваторіальному кліматичному поясі Північної півкулі та субекваторіальному і тропічному поясах Південної півкулі. Тому їх клімат постійно жаркий, але перемінно-вологий: чітко розрізняються вологий і сухий сезони.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4034" name="Picture 2" descr="http://ukrmap.su/program2010/g7/materiki_files/image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57256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л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800350"/>
            <a:ext cx="6019800" cy="4057650"/>
          </a:xfrm>
          <a:prstGeom prst="rect">
            <a:avLst/>
          </a:prstGeom>
          <a:noFill/>
        </p:spPr>
      </p:pic>
      <p:pic>
        <p:nvPicPr>
          <p:cNvPr id="1028" name="Picture 4" descr="Сл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3895516" cy="3119457"/>
          </a:xfrm>
          <a:prstGeom prst="rect">
            <a:avLst/>
          </a:prstGeom>
          <a:noFill/>
        </p:spPr>
      </p:pic>
      <p:pic>
        <p:nvPicPr>
          <p:cNvPr id="1030" name="Picture 6" descr="Сл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256"/>
            <a:ext cx="2667000" cy="20002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428604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Слони в зоні саван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1000108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савани</a:t>
            </a:r>
            <a:r>
              <a:rPr lang="ru-RU" sz="2000" dirty="0" smtClean="0"/>
              <a:t> два </a:t>
            </a:r>
            <a:r>
              <a:rPr lang="ru-RU" sz="2000" dirty="0" err="1" smtClean="0"/>
              <a:t>кольори</a:t>
            </a:r>
            <a:r>
              <a:rPr lang="ru-RU" sz="2000" dirty="0" smtClean="0"/>
              <a:t> — </a:t>
            </a:r>
            <a:r>
              <a:rPr lang="ru-RU" sz="2000" dirty="0" err="1" smtClean="0"/>
              <a:t>яскраво-зелений</a:t>
            </a:r>
            <a:r>
              <a:rPr lang="ru-RU" sz="2000" dirty="0" smtClean="0"/>
              <a:t> у сезон </a:t>
            </a:r>
            <a:r>
              <a:rPr lang="ru-RU" sz="2000" dirty="0" err="1" smtClean="0"/>
              <a:t>дощів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бурожовтий</a:t>
            </a:r>
            <a:r>
              <a:rPr lang="ru-RU" sz="2000" dirty="0" smtClean="0"/>
              <a:t> у </a:t>
            </a:r>
            <a:r>
              <a:rPr lang="ru-RU" sz="2000" dirty="0" err="1" smtClean="0"/>
              <a:t>сухий</a:t>
            </a:r>
            <a:r>
              <a:rPr lang="ru-RU" sz="2000" dirty="0" smtClean="0"/>
              <a:t> сезон, коли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дерева </a:t>
            </a:r>
            <a:r>
              <a:rPr lang="ru-RU" sz="2000" dirty="0" err="1" smtClean="0"/>
              <a:t>скидають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листя</a:t>
            </a:r>
            <a:r>
              <a:rPr lang="ru-RU" sz="2000" dirty="0" smtClean="0"/>
              <a:t>, а трави </a:t>
            </a:r>
            <a:r>
              <a:rPr lang="ru-RU" sz="2000" dirty="0" err="1" smtClean="0"/>
              <a:t>вигорають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пекучим</a:t>
            </a:r>
            <a:r>
              <a:rPr lang="ru-RU" sz="2000" dirty="0" smtClean="0"/>
              <a:t> </a:t>
            </a:r>
            <a:r>
              <a:rPr lang="ru-RU" sz="2000" dirty="0" err="1" smtClean="0"/>
              <a:t>сонцем</a:t>
            </a:r>
            <a:r>
              <a:rPr lang="ru-RU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Носоро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428868"/>
            <a:ext cx="4876800" cy="3905251"/>
          </a:xfrm>
          <a:prstGeom prst="rect">
            <a:avLst/>
          </a:prstGeom>
          <a:noFill/>
        </p:spPr>
      </p:pic>
      <p:pic>
        <p:nvPicPr>
          <p:cNvPr id="33796" name="Picture 4" descr="Носоро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85728"/>
            <a:ext cx="2667000" cy="2000251"/>
          </a:xfrm>
          <a:prstGeom prst="rect">
            <a:avLst/>
          </a:prstGeom>
          <a:noFill/>
        </p:spPr>
      </p:pic>
      <p:pic>
        <p:nvPicPr>
          <p:cNvPr id="15362" name="Picture 2" descr="http://ukrmap.su/program2010/g7/materiki_files/image1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4000528" cy="6572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43834" y="628652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Носороги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1785926"/>
            <a:ext cx="96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Марабу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2.gstatic.com/images?q=tbn:ANd9GcQ0es1FJI79_Heuc7yMr_GdjRa8jkuMRptYGkLU2oeW206T2T10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5000636"/>
            <a:ext cx="2895603" cy="1704975"/>
          </a:xfrm>
          <a:prstGeom prst="rect">
            <a:avLst/>
          </a:prstGeom>
          <a:noFill/>
        </p:spPr>
      </p:pic>
      <p:pic>
        <p:nvPicPr>
          <p:cNvPr id="3078" name="Picture 6" descr="http://ukrmap.su/program2010/g7/vstyp_files/image02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599"/>
            <a:ext cx="5934075" cy="3962401"/>
          </a:xfrm>
          <a:prstGeom prst="rect">
            <a:avLst/>
          </a:prstGeom>
          <a:noFill/>
        </p:spPr>
      </p:pic>
      <p:pic>
        <p:nvPicPr>
          <p:cNvPr id="3082" name="Picture 10" descr="http://geografica.net.ua/_ph/67/2/8063540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0"/>
            <a:ext cx="4762500" cy="3171826"/>
          </a:xfrm>
          <a:prstGeom prst="rect">
            <a:avLst/>
          </a:prstGeom>
          <a:noFill/>
        </p:spPr>
      </p:pic>
      <p:pic>
        <p:nvPicPr>
          <p:cNvPr id="3084" name="Picture 12" descr="http://geografica.net.ua/_ph/26/2/2576087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8"/>
            <a:ext cx="3905276" cy="2444704"/>
          </a:xfrm>
          <a:prstGeom prst="rect">
            <a:avLst/>
          </a:prstGeom>
          <a:noFill/>
        </p:spPr>
      </p:pic>
      <p:pic>
        <p:nvPicPr>
          <p:cNvPr id="3086" name="Picture 14" descr="http://t3.gstatic.com/images?q=tbn:ANd9GcQIoaJy3pM_Q_r_U5civJNjQ0-o7OxVMbKz_58JBAK9F-06kwa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357562"/>
            <a:ext cx="2928958" cy="15620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728" y="3286124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Баобаби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6429388" y="2714620"/>
            <a:ext cx="107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Пелікани</a:t>
            </a: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 </a:t>
            </a:r>
            <a:endParaRPr lang="uk-UA" dirty="0"/>
          </a:p>
        </p:txBody>
      </p:sp>
      <p:pic>
        <p:nvPicPr>
          <p:cNvPr id="46082" name="Picture 2" descr="http://ukrmap.su/program2010/g7/materiki_files/image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3950" y="3357562"/>
            <a:ext cx="5246687" cy="35004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7000892" y="292893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Носороги і пелікани</a:t>
            </a:r>
            <a:endParaRPr lang="uk-UA" dirty="0"/>
          </a:p>
        </p:txBody>
      </p:sp>
      <p:pic>
        <p:nvPicPr>
          <p:cNvPr id="46084" name="Picture 4" descr="http://ukrmap.su/program2010/g7/materiki_files/image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14938" cy="33432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328612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Цар звірів</a:t>
            </a:r>
            <a:endParaRPr lang="uk-UA" dirty="0"/>
          </a:p>
        </p:txBody>
      </p:sp>
      <p:pic>
        <p:nvPicPr>
          <p:cNvPr id="46086" name="Picture 6" descr="http://ukrmap.su/program2010/g7/materiki_files/image1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3714712" cy="2571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28860" y="63579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Буйвол</a:t>
            </a:r>
            <a:endParaRPr lang="uk-UA" dirty="0"/>
          </a:p>
        </p:txBody>
      </p:sp>
      <p:pic>
        <p:nvPicPr>
          <p:cNvPr id="46088" name="Picture 8" descr="http://byology.ru/wp-content/uploads/2011/01/Hie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85728"/>
            <a:ext cx="3001898" cy="227170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29256" y="2500306"/>
            <a:ext cx="67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Гієна</a:t>
            </a:r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Фламин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072362" cy="45005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143512"/>
            <a:ext cx="82153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У </a:t>
            </a:r>
            <a:r>
              <a:rPr lang="uk-UA" sz="2400" b="1" dirty="0" smtClean="0"/>
              <a:t>савані</a:t>
            </a:r>
            <a:r>
              <a:rPr lang="uk-UA" b="1" dirty="0" smtClean="0"/>
              <a:t> безліч птахів. Найбільший — африканський страус, що втратив здатність літати. Довгоногий птах-секретар полює на плазунів, зокрема на змій. Особливо численні чаплі, фламінго, марабу</a:t>
            </a:r>
            <a:r>
              <a:rPr lang="uk-UA" b="1" i="1" dirty="0" smtClean="0"/>
              <a:t>, </a:t>
            </a:r>
            <a:r>
              <a:rPr lang="uk-UA" b="1" dirty="0" smtClean="0"/>
              <a:t>пелікани</a:t>
            </a:r>
            <a:r>
              <a:rPr lang="uk-UA" b="1" i="1" dirty="0" smtClean="0"/>
              <a:t>. </a:t>
            </a:r>
            <a:r>
              <a:rPr lang="uk-UA" b="1" dirty="0" smtClean="0"/>
              <a:t>Біля водоймищ вони утворюють величезні пташині колонії.</a:t>
            </a:r>
            <a:endParaRPr lang="uk-UA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Жираф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143248"/>
            <a:ext cx="4643470" cy="3467100"/>
          </a:xfrm>
          <a:prstGeom prst="rect">
            <a:avLst/>
          </a:prstGeom>
          <a:noFill/>
        </p:spPr>
      </p:pic>
      <p:pic>
        <p:nvPicPr>
          <p:cNvPr id="21508" name="Picture 4" descr="Жирафы на водопо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4621607" cy="29888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31432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Біля водоймищ зустрічаються жирафи, носороги 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, 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слони, бегемоти </a:t>
            </a:r>
            <a:r>
              <a:rPr lang="uk-UA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Багато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в савані хижаків. Це лев 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, 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гепард — найпрудкіший серед тварин, а також шакали і гієни 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. 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У річках і озерах водяться крокодили.» Дуже багато плазунів: ящірок, змій, хамелеонів.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mishno.com/images/articles/2008081323160962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286250" cy="2857500"/>
          </a:xfrm>
          <a:prstGeom prst="rect">
            <a:avLst/>
          </a:prstGeom>
          <a:noFill/>
        </p:spPr>
      </p:pic>
      <p:pic>
        <p:nvPicPr>
          <p:cNvPr id="10244" name="Picture 4" descr="http://smishno.com/images/articles/20080813231609622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4286250" cy="2857500"/>
          </a:xfrm>
          <a:prstGeom prst="rect">
            <a:avLst/>
          </a:prstGeom>
          <a:noFill/>
        </p:spPr>
      </p:pic>
      <p:pic>
        <p:nvPicPr>
          <p:cNvPr id="10246" name="Picture 6" descr="http://smishno.com/images/articles/20080813231609622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28"/>
            <a:ext cx="4286250" cy="2847976"/>
          </a:xfrm>
          <a:prstGeom prst="rect">
            <a:avLst/>
          </a:prstGeom>
          <a:noFill/>
        </p:spPr>
      </p:pic>
      <p:pic>
        <p:nvPicPr>
          <p:cNvPr id="10248" name="Picture 8" descr="http://smishno.com/images/articles/20080813231609622_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857628"/>
            <a:ext cx="4286250" cy="201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vitchenko21.files.wordpress.com/2011/05/3.jpg?w=300&amp;h=1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500042"/>
            <a:ext cx="4045721" cy="2643206"/>
          </a:xfrm>
          <a:prstGeom prst="rect">
            <a:avLst/>
          </a:prstGeom>
          <a:noFill/>
        </p:spPr>
      </p:pic>
      <p:pic>
        <p:nvPicPr>
          <p:cNvPr id="15364" name="Picture 4" descr="http://vitchenko21.files.wordpress.com/2011/05/6.jpg?w=300&amp;h=2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4114061" cy="3071834"/>
          </a:xfrm>
          <a:prstGeom prst="rect">
            <a:avLst/>
          </a:prstGeom>
          <a:noFill/>
        </p:spPr>
      </p:pic>
      <p:pic>
        <p:nvPicPr>
          <p:cNvPr id="15368" name="Picture 8" descr="http://t0.gstatic.com/images?q=tbn:ANd9GcRutETcyGXT4TaI55LPqZ4nSpr3zMHC2PE8jhVk1D5JLV_59IKdM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00042"/>
            <a:ext cx="3308127" cy="2500330"/>
          </a:xfrm>
          <a:prstGeom prst="rect">
            <a:avLst/>
          </a:prstGeom>
          <a:noFill/>
        </p:spPr>
      </p:pic>
      <p:pic>
        <p:nvPicPr>
          <p:cNvPr id="9" name="Picture 2" descr="баобаб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286124"/>
            <a:ext cx="3487272" cy="273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Лев и льв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0767" y="3286124"/>
            <a:ext cx="4803233" cy="3571876"/>
          </a:xfrm>
          <a:prstGeom prst="rect">
            <a:avLst/>
          </a:prstGeom>
          <a:noFill/>
        </p:spPr>
      </p:pic>
      <p:pic>
        <p:nvPicPr>
          <p:cNvPr id="23556" name="Picture 4" descr="Полосатые зеб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29146" cy="3272621"/>
          </a:xfrm>
          <a:prstGeom prst="rect">
            <a:avLst/>
          </a:prstGeom>
          <a:noFill/>
        </p:spPr>
      </p:pic>
      <p:pic>
        <p:nvPicPr>
          <p:cNvPr id="7172" name="Picture 4" descr="http://smishno.com/images/articles/20080813231609622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4286250" cy="2695576"/>
          </a:xfrm>
          <a:prstGeom prst="rect">
            <a:avLst/>
          </a:prstGeom>
          <a:noFill/>
        </p:spPr>
      </p:pic>
      <p:pic>
        <p:nvPicPr>
          <p:cNvPr id="7174" name="Picture 6" descr="http://smishno.com/images/articles/20080813231609622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14290"/>
            <a:ext cx="428625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Зеб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143380"/>
            <a:ext cx="3048000" cy="2438400"/>
          </a:xfrm>
          <a:prstGeom prst="rect">
            <a:avLst/>
          </a:prstGeom>
          <a:noFill/>
        </p:spPr>
      </p:pic>
      <p:pic>
        <p:nvPicPr>
          <p:cNvPr id="6146" name="Picture 2" descr="http://smishno.com/images/articles/20080813231609622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857628"/>
            <a:ext cx="4286250" cy="2847976"/>
          </a:xfrm>
          <a:prstGeom prst="rect">
            <a:avLst/>
          </a:prstGeom>
          <a:noFill/>
        </p:spPr>
      </p:pic>
      <p:pic>
        <p:nvPicPr>
          <p:cNvPr id="6148" name="Picture 4" descr="http://www.vokrugsveta.ru/img/cmn/2006/07/13/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4120" y="642918"/>
            <a:ext cx="4275561" cy="3167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786710" y="3786190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Антилопи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7929586" y="6357958"/>
            <a:ext cx="99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Жирафи</a:t>
            </a:r>
            <a:endParaRPr lang="uk-UA" dirty="0"/>
          </a:p>
        </p:txBody>
      </p:sp>
      <p:pic>
        <p:nvPicPr>
          <p:cNvPr id="6150" name="Picture 6" descr="Антилопы гн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4286276" cy="31750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3500438"/>
            <a:ext cx="154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Антилопа  Гну</a:t>
            </a:r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Буйво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977" y="3500438"/>
            <a:ext cx="4366703" cy="3052759"/>
          </a:xfrm>
          <a:prstGeom prst="rect">
            <a:avLst/>
          </a:prstGeom>
          <a:noFill/>
        </p:spPr>
      </p:pic>
      <p:pic>
        <p:nvPicPr>
          <p:cNvPr id="24582" name="Picture 6" descr="Антилопа гн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3591"/>
            <a:ext cx="3786214" cy="3143463"/>
          </a:xfrm>
          <a:prstGeom prst="rect">
            <a:avLst/>
          </a:prstGeom>
          <a:noFill/>
        </p:spPr>
      </p:pic>
      <p:pic>
        <p:nvPicPr>
          <p:cNvPr id="24584" name="Picture 8" descr="Газе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565" y="3500438"/>
            <a:ext cx="3678696" cy="2909868"/>
          </a:xfrm>
          <a:prstGeom prst="rect">
            <a:avLst/>
          </a:prstGeom>
          <a:noFill/>
        </p:spPr>
      </p:pic>
      <p:pic>
        <p:nvPicPr>
          <p:cNvPr id="5" name="Picture 2" descr="Орик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42852"/>
            <a:ext cx="3969511" cy="30527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307181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Антилопи</a:t>
            </a:r>
            <a:endParaRPr lang="uk-UA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рокоди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6705600" cy="502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Венценосный журав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6357982" cy="381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4143380"/>
            <a:ext cx="67151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Запитання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endParaRPr lang="ru-RU" dirty="0" smtClean="0"/>
          </a:p>
          <a:p>
            <a:r>
              <a:rPr lang="ru-RU" dirty="0" smtClean="0"/>
              <a:t>1.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кліматичних</a:t>
            </a:r>
            <a:r>
              <a:rPr lang="ru-RU" dirty="0" smtClean="0"/>
              <a:t> поясах </a:t>
            </a:r>
            <a:r>
              <a:rPr lang="ru-RU" dirty="0" err="1" smtClean="0"/>
              <a:t>розміщується</a:t>
            </a:r>
            <a:r>
              <a:rPr lang="ru-RU" dirty="0" smtClean="0"/>
              <a:t> зона саван?</a:t>
            </a:r>
          </a:p>
          <a:p>
            <a:r>
              <a:rPr lang="ru-RU" dirty="0" smtClean="0"/>
              <a:t>2. Охарактеризуйте </a:t>
            </a:r>
            <a:r>
              <a:rPr lang="ru-RU" dirty="0" err="1" smtClean="0"/>
              <a:t>клімат</a:t>
            </a:r>
            <a:r>
              <a:rPr lang="ru-RU" dirty="0" smtClean="0"/>
              <a:t> саван.</a:t>
            </a:r>
          </a:p>
          <a:p>
            <a:r>
              <a:rPr lang="ru-RU" dirty="0" smtClean="0"/>
              <a:t>3. Як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на характер </a:t>
            </a:r>
            <a:r>
              <a:rPr lang="ru-RU" dirty="0" err="1" smtClean="0"/>
              <a:t>ґрунтів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рослинності</a:t>
            </a:r>
            <a:r>
              <a:rPr lang="ru-RU" dirty="0" smtClean="0"/>
              <a:t> саван?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Чому</a:t>
            </a:r>
            <a:r>
              <a:rPr lang="ru-RU" dirty="0" smtClean="0"/>
              <a:t> в саванах дерева </a:t>
            </a:r>
            <a:r>
              <a:rPr lang="ru-RU" dirty="0" err="1" smtClean="0"/>
              <a:t>листопадні</a:t>
            </a:r>
            <a:r>
              <a:rPr lang="ru-RU" dirty="0" smtClean="0"/>
              <a:t>?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чинниками</a:t>
            </a:r>
            <a:r>
              <a:rPr lang="ru-RU" dirty="0" smtClean="0"/>
              <a:t> </a:t>
            </a:r>
            <a:r>
              <a:rPr lang="ru-RU" dirty="0" err="1" smtClean="0"/>
              <a:t>обумовлена</a:t>
            </a:r>
            <a:r>
              <a:rPr lang="ru-RU" dirty="0" smtClean="0"/>
              <a:t>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травоїдних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?</a:t>
            </a:r>
          </a:p>
          <a:p>
            <a:r>
              <a:rPr lang="ru-RU" dirty="0" smtClean="0"/>
              <a:t>6.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хижаки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у саванах?</a:t>
            </a:r>
          </a:p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571480"/>
            <a:ext cx="2080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Вінценосний журавель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krmap.su/program2010/g7/materiki_files/image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0"/>
            <a:ext cx="6000760" cy="67103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30003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 Африці яскраво проявляється широтна зональність. Поширення природних зон на материку вважають симетричним: по обидві сторони від екватора зони закономірно змінюють одна іншу. Від осьової зони вологих екваторіальних лісів послідовно йдуть зони саван, рідколісь і чагарників субекваторіальних поясів, зони тропічних пустель та напівпустель, зони субтропічних вічнозелених лісів і чагарників.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geografica.net.ua/zagal/statti/teor/geo_afr8_te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357166"/>
            <a:ext cx="4931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Пустелі і напівпустелі</a:t>
            </a:r>
            <a:endParaRPr lang="uk-UA" sz="28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На північ й південь від саван в Африці розташовуються зони </a:t>
            </a: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>тропічних пустель й </a:t>
            </a:r>
            <a:r>
              <a:rPr lang="uk-UA" b="1" i="1" dirty="0" err="1" smtClean="0">
                <a:solidFill>
                  <a:schemeClr val="accent4">
                    <a:lumMod val="50000"/>
                  </a:schemeClr>
                </a:solidFill>
              </a:rPr>
              <a:t>напів</a:t>
            </a: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> пустель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. В Північній Африці – це грандіозна Сахара ( з півночі на південь простягнулась на 2 000 км, з заходу на схід – близько 6 000 км, площа – 8,7 млн. км</a:t>
            </a:r>
            <a:r>
              <a:rPr lang="uk-UA" b="1" baseline="300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). В Південній Африці – пустелі й напівпустелі западини Калахарі й пустеля Наміб.</a:t>
            </a:r>
          </a:p>
          <a:p>
            <a:endParaRPr lang="uk-UA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uk-UA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571472" y="2263582"/>
            <a:ext cx="78581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Times New Roman" pitchFamily="18" charset="0"/>
                <a:cs typeface="Times New Roman" pitchFamily="18" charset="0"/>
              </a:rPr>
              <a:t>Рослинність африканських пустель дуже розріджена й представлена переважно ксерофітами в Сахарі й сукулентами в Південній Африці. В Сахарі в складі злаків представлені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6400"/>
                </a:solidFill>
                <a:effectLst/>
                <a:latin typeface="Times New Roman" pitchFamily="18" charset="0"/>
                <a:cs typeface="Times New Roman" pitchFamily="18" charset="0"/>
              </a:rPr>
              <a:t>аристида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Times New Roman" pitchFamily="18" charset="0"/>
                <a:cs typeface="Times New Roman" pitchFamily="18" charset="0"/>
              </a:rPr>
              <a:t> й дике просо з чагарників – акації, ефедра. Для Калахарі характерні сукуленти: алое, молочаї. В пустелі Наміб поширені своєрідна рослина – вельвічія.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Тваринний світ африканських пустель і напівпустель пристосувався до життя в азидних умовах. Вони можуть в пошуках їжі проходити значні відстані (наприклад, дрібні антилопи) чи подовгу обходитись без води (плазуни, верблюди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Times New Roman" pitchFamily="18" charset="0"/>
                <a:cs typeface="Times New Roman" pitchFamily="18" charset="0"/>
              </a:rPr>
              <a:t>). 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Файл:Belivi4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6667500" cy="50006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35716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Вельвічія</a:t>
            </a:r>
            <a:endParaRPr lang="uk-UA" sz="28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9256" y="1977370"/>
            <a:ext cx="111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Аристида</a:t>
            </a:r>
            <a:endParaRPr lang="uk-UA" dirty="0"/>
          </a:p>
        </p:txBody>
      </p:sp>
      <p:pic>
        <p:nvPicPr>
          <p:cNvPr id="50180" name="Picture 4" descr="http://www.prichal.com/phpnuke/files/169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0"/>
            <a:ext cx="7134225" cy="53530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50017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Зонтична акація</a:t>
            </a:r>
            <a:endParaRPr lang="uk-UA" b="1" dirty="0"/>
          </a:p>
        </p:txBody>
      </p:sp>
      <p:pic>
        <p:nvPicPr>
          <p:cNvPr id="50178" name="Picture 2" descr="http://geobotany.narod.ru/usa/w_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450" y="3609974"/>
            <a:ext cx="4400550" cy="3248026"/>
          </a:xfrm>
          <a:prstGeom prst="rect">
            <a:avLst/>
          </a:prstGeom>
          <a:noFill/>
        </p:spPr>
      </p:pic>
      <p:pic>
        <p:nvPicPr>
          <p:cNvPr id="50182" name="Picture 6" descr="Файл:Ephedra distach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7" y="0"/>
            <a:ext cx="3357554" cy="3643314"/>
          </a:xfrm>
          <a:prstGeom prst="rect">
            <a:avLst/>
          </a:prstGeom>
          <a:noFill/>
        </p:spPr>
      </p:pic>
      <p:pic>
        <p:nvPicPr>
          <p:cNvPr id="50184" name="Picture 8" descr="http://3.bp.blogspot.com/-Ig3gfxQUv8M/TcAuWlrslZI/AAAAAAAAAEM/tphh87p7Aj8/s1600/aloever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42974" y="4572008"/>
            <a:ext cx="5429288" cy="22859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0800000" flipV="1">
            <a:off x="6163522" y="2909225"/>
            <a:ext cx="1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Ефедра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414338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Аристида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464344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Алоє</a:t>
            </a:r>
            <a:endParaRPr lang="uk-UA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Священный жук скарабей скачать заставки, обои на рабочий сто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10" y="214290"/>
            <a:ext cx="4610090" cy="2881306"/>
          </a:xfrm>
          <a:prstGeom prst="rect">
            <a:avLst/>
          </a:prstGeom>
          <a:noFill/>
        </p:spPr>
      </p:pic>
      <p:pic>
        <p:nvPicPr>
          <p:cNvPr id="51204" name="Picture 4" descr="http://www.luchiksveta.ru/enziclopedija/fenek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14752"/>
            <a:ext cx="3595686" cy="3000372"/>
          </a:xfrm>
          <a:prstGeom prst="rect">
            <a:avLst/>
          </a:prstGeom>
          <a:noFill/>
        </p:spPr>
      </p:pic>
      <p:pic>
        <p:nvPicPr>
          <p:cNvPr id="51208" name="Picture 8" descr="http://lifestyle.iloveindia.com/lounge/images/facts-about-jack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643314"/>
            <a:ext cx="4036429" cy="3027322"/>
          </a:xfrm>
          <a:prstGeom prst="rect">
            <a:avLst/>
          </a:prstGeom>
          <a:noFill/>
        </p:spPr>
      </p:pic>
      <p:pic>
        <p:nvPicPr>
          <p:cNvPr id="51210" name="Picture 10" descr="В Африці знайшли нову рогату гадюк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428868"/>
            <a:ext cx="2857500" cy="2000251"/>
          </a:xfrm>
          <a:prstGeom prst="rect">
            <a:avLst/>
          </a:prstGeom>
          <a:noFill/>
        </p:spPr>
      </p:pic>
      <p:pic>
        <p:nvPicPr>
          <p:cNvPr id="51212" name="Picture 12" descr="Файл:Echis carinatus sal (edit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9741" y="220452"/>
            <a:ext cx="3371562" cy="27604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8992" y="500042"/>
            <a:ext cx="56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Ефа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72330" y="357166"/>
            <a:ext cx="157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Жук скарабей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4071942"/>
            <a:ext cx="85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Шакал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29124" y="63579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Лисиця </a:t>
            </a:r>
            <a:r>
              <a:rPr lang="uk-UA" b="1" dirty="0" err="1" smtClean="0"/>
              <a:t>фенек</a:t>
            </a:r>
            <a:endParaRPr lang="uk-U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84" y="3214686"/>
            <a:ext cx="199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Рогата гадюка</a:t>
            </a:r>
            <a:endParaRPr lang="uk-UA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farm7.static.flickr.com/6120/6315944606_5af8b4b1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85728"/>
            <a:ext cx="4762500" cy="3171826"/>
          </a:xfrm>
          <a:prstGeom prst="rect">
            <a:avLst/>
          </a:prstGeom>
          <a:noFill/>
        </p:spPr>
      </p:pic>
      <p:pic>
        <p:nvPicPr>
          <p:cNvPr id="53254" name="Picture 6" descr="http://yak-prosto.com/images/0/f/yak-nazvati-pishan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3939539" cy="3357562"/>
          </a:xfrm>
          <a:prstGeom prst="rect">
            <a:avLst/>
          </a:prstGeom>
          <a:noFill/>
        </p:spPr>
      </p:pic>
      <p:pic>
        <p:nvPicPr>
          <p:cNvPr id="53256" name="Picture 8" descr="https://encrypted-tbn0.google.com/images?q=tbn:ANd9GcQTzs5ALA2omf7Tu_4zlW47DzXh62lTIJHTsUi0MpWtmsfARVETr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3180474" cy="2857520"/>
          </a:xfrm>
          <a:prstGeom prst="rect">
            <a:avLst/>
          </a:prstGeom>
          <a:noFill/>
        </p:spPr>
      </p:pic>
      <p:pic>
        <p:nvPicPr>
          <p:cNvPr id="53258" name="Picture 10" descr="Барханний кіт впольовує невелику змію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71876"/>
            <a:ext cx="3590925" cy="31718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1934" y="2357430"/>
            <a:ext cx="160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Газель-аддакс</a:t>
            </a:r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3286124"/>
            <a:ext cx="101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Каракал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6500834"/>
            <a:ext cx="103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Піщанка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3714752"/>
            <a:ext cx="15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Барханний кіт</a:t>
            </a:r>
            <a:endParaRPr lang="uk-UA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ерблю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857364"/>
            <a:ext cx="5418042" cy="35432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928670"/>
            <a:ext cx="109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Верблюд</a:t>
            </a:r>
            <a:endParaRPr lang="uk-UA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57166"/>
            <a:ext cx="235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Підсумок уроку.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71546"/>
            <a:ext cx="89297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      На материку чітко проявляється закон географічної зональності: екваторіальні ліси  змінюються саванами, які переходять у тропічні пустелі, а на північному і південному  побережжях  континенту  вузькою смугою простяглися -  субтропічні 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твердолисті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ліси і чагарники.</a:t>
            </a:r>
          </a:p>
          <a:p>
            <a:pPr>
              <a:buFontTx/>
              <a:buChar char="-"/>
            </a:pPr>
            <a:endParaRPr lang="uk-UA" sz="2000" dirty="0" smtClean="0"/>
          </a:p>
          <a:p>
            <a:r>
              <a:rPr lang="uk-UA" sz="2000" dirty="0" smtClean="0"/>
              <a:t>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-      За видовим складом рослин і тварин,що припадають на одиницю площі,</a:t>
            </a:r>
          </a:p>
          <a:p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африканські савани не мають собі рівних  серед природних зон.</a:t>
            </a:r>
          </a:p>
          <a:p>
            <a:endParaRPr lang="uk-UA" sz="2000" dirty="0" smtClean="0"/>
          </a:p>
          <a:p>
            <a:r>
              <a:rPr lang="uk-UA" sz="2000" dirty="0" smtClean="0"/>
              <a:t> 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-     В Африці пустелі  та напівпустелі займають величезні площі, а пустеля Сахара – є  найбільшою пустелею світу</a:t>
            </a:r>
            <a:r>
              <a:rPr lang="uk-UA" sz="2000" dirty="0" smtClean="0"/>
              <a:t>. </a:t>
            </a:r>
          </a:p>
          <a:p>
            <a:r>
              <a:rPr lang="uk-UA" dirty="0" smtClean="0"/>
              <a:t>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naturalist.if.ua/wp-content/7442_rainforest-Gh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029" y="2786058"/>
            <a:ext cx="5238971" cy="3933825"/>
          </a:xfrm>
          <a:prstGeom prst="rect">
            <a:avLst/>
          </a:prstGeom>
          <a:noFill/>
        </p:spPr>
      </p:pic>
      <p:pic>
        <p:nvPicPr>
          <p:cNvPr id="37892" name="Picture 4" descr="Лаврове дере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0249" y="0"/>
            <a:ext cx="2753751" cy="2066918"/>
          </a:xfrm>
          <a:prstGeom prst="rect">
            <a:avLst/>
          </a:prstGeom>
          <a:noFill/>
        </p:spPr>
      </p:pic>
      <p:pic>
        <p:nvPicPr>
          <p:cNvPr id="37894" name="Picture 6" descr="Олеанд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26" y="214290"/>
            <a:ext cx="2495571" cy="18716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20716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Олеандр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8143900" y="2071678"/>
            <a:ext cx="10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Лавр</a:t>
            </a:r>
            <a:endParaRPr lang="uk-UA" dirty="0"/>
          </a:p>
        </p:txBody>
      </p:sp>
      <p:pic>
        <p:nvPicPr>
          <p:cNvPr id="37896" name="Picture 8" descr="Myxazez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285992"/>
            <a:ext cx="2486232" cy="13144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6643701" y="3238970"/>
            <a:ext cx="142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Муха Цеце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3929058" cy="721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Вологі екваторіальні ліси, </a:t>
            </a:r>
            <a:r>
              <a:rPr lang="uk-UA" dirty="0" smtClean="0">
                <a:solidFill>
                  <a:srgbClr val="C00000"/>
                </a:solidFill>
              </a:rPr>
              <a:t>або </a:t>
            </a:r>
            <a:r>
              <a:rPr lang="uk-UA" b="1" dirty="0" err="1" smtClean="0">
                <a:solidFill>
                  <a:srgbClr val="C00000"/>
                </a:solidFill>
              </a:rPr>
              <a:t>гілеї</a:t>
            </a:r>
            <a:r>
              <a:rPr lang="uk-UA" b="1" dirty="0" smtClean="0">
                <a:solidFill>
                  <a:srgbClr val="C00000"/>
                </a:solidFill>
              </a:rPr>
              <a:t>.</a:t>
            </a:r>
            <a:r>
              <a:rPr lang="uk-UA" b="1" dirty="0" smtClean="0"/>
              <a:t> </a:t>
            </a:r>
            <a:r>
              <a:rPr lang="uk-UA" dirty="0" smtClean="0"/>
              <a:t>Вони формуються на червоно-жовтих </a:t>
            </a:r>
            <a:r>
              <a:rPr lang="uk-UA" dirty="0" err="1" smtClean="0"/>
              <a:t>фералітних</a:t>
            </a:r>
            <a:r>
              <a:rPr lang="uk-UA" dirty="0" smtClean="0"/>
              <a:t> ґрунтах і ростуть кількома ярусами. </a:t>
            </a:r>
            <a:r>
              <a:rPr lang="uk-UA" dirty="0" err="1" smtClean="0"/>
              <a:t>Гілеї</a:t>
            </a:r>
            <a:r>
              <a:rPr lang="uk-UA" dirty="0" smtClean="0"/>
              <a:t> відрізняються багатством і різноманітністю видів рослин, яких налічується близько 25 тисяч. </a:t>
            </a:r>
            <a:r>
              <a:rPr lang="uk-UA" dirty="0" err="1" smtClean="0"/>
              <a:t>Сейби</a:t>
            </a:r>
            <a:r>
              <a:rPr lang="uk-UA" dirty="0" smtClean="0"/>
              <a:t>, ці дерева першого ярусу висотою 60-80 м мають додаткове коріння — </a:t>
            </a:r>
            <a:r>
              <a:rPr lang="uk-UA" dirty="0" err="1" smtClean="0"/>
              <a:t>дошкоподібні</a:t>
            </a:r>
            <a:r>
              <a:rPr lang="uk-UA" dirty="0" smtClean="0"/>
              <a:t> підпорки.</a:t>
            </a:r>
            <a:br>
              <a:rPr lang="uk-UA" dirty="0" smtClean="0"/>
            </a:br>
            <a:r>
              <a:rPr lang="uk-UA" dirty="0" smtClean="0"/>
              <a:t>У другому ярусі переважають фікуси і різні види пальм висотою 20-40 м. Третій ярус має дерева заввишки 10-15 м, серед яких багато цінних порід з міцною деревиною: ебенове (чорне), червоне, сандалове дерева, різні види пальм, зокрема олійна, з плодів якої виробляють пальмову олію, каучуконоси. Залізне дерево таке важке, що тоне у воді. Ростуть у </a:t>
            </a:r>
            <a:r>
              <a:rPr lang="uk-UA" dirty="0" err="1" smtClean="0"/>
              <a:t>гілеї</a:t>
            </a:r>
            <a:r>
              <a:rPr lang="uk-UA" dirty="0" smtClean="0"/>
              <a:t> хлібне, кавове, мускатне дерева та дерево какао. У самому низу розмістилися невибагливі до світла деревоподібні папороті, різноманітні чагарники. 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buck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643182"/>
            <a:ext cx="2643175" cy="35242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86578" y="635795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Ротанг</a:t>
            </a:r>
            <a:endParaRPr lang="uk-UA" dirty="0"/>
          </a:p>
        </p:txBody>
      </p:sp>
      <p:pic>
        <p:nvPicPr>
          <p:cNvPr id="13314" name="Picture 2" descr="Ficus car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42852"/>
            <a:ext cx="2619375" cy="1962150"/>
          </a:xfrm>
          <a:prstGeom prst="rect">
            <a:avLst/>
          </a:prstGeom>
          <a:noFill/>
        </p:spPr>
      </p:pic>
      <p:pic>
        <p:nvPicPr>
          <p:cNvPr id="13316" name="Picture 4" descr="ОРХИДЕ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14290"/>
            <a:ext cx="2980933" cy="3047988"/>
          </a:xfrm>
          <a:prstGeom prst="rect">
            <a:avLst/>
          </a:prstGeom>
          <a:noFill/>
        </p:spPr>
      </p:pic>
      <p:pic>
        <p:nvPicPr>
          <p:cNvPr id="13318" name="Picture 6" descr="МАСЛИЧНАЯ ПАЛЬМ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786190"/>
            <a:ext cx="2833216" cy="2357454"/>
          </a:xfrm>
          <a:prstGeom prst="rect">
            <a:avLst/>
          </a:prstGeom>
          <a:noFill/>
        </p:spPr>
      </p:pic>
      <p:pic>
        <p:nvPicPr>
          <p:cNvPr id="13320" name="Picture 8" descr="ЛИАН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286256"/>
            <a:ext cx="2952738" cy="2214553"/>
          </a:xfrm>
          <a:prstGeom prst="rect">
            <a:avLst/>
          </a:prstGeom>
          <a:noFill/>
        </p:spPr>
      </p:pic>
      <p:pic>
        <p:nvPicPr>
          <p:cNvPr id="13322" name="Picture 10" descr="КУНЖУ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42852"/>
            <a:ext cx="2857500" cy="381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868" y="3429000"/>
            <a:ext cx="90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Орхідеї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500430" y="6143644"/>
            <a:ext cx="163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Олійна пальма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6" y="2143116"/>
            <a:ext cx="7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Фікус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6500834"/>
            <a:ext cx="73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Ліани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3929066"/>
            <a:ext cx="88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Кунжут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ОФЕЙНОЕ ДЕРЕ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4749" y="0"/>
            <a:ext cx="5179251" cy="3452834"/>
          </a:xfrm>
          <a:prstGeom prst="rect">
            <a:avLst/>
          </a:prstGeom>
          <a:noFill/>
        </p:spPr>
      </p:pic>
      <p:pic>
        <p:nvPicPr>
          <p:cNvPr id="39940" name="Picture 4" descr="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3357586" cy="2078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2357422" y="214311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Кола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15206" y="3071810"/>
            <a:ext cx="1928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Кавове  дерево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39942" name="Picture 6" descr="КОКОСОВАЯ ПАЛЬМ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71744"/>
            <a:ext cx="2857500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6357958"/>
            <a:ext cx="237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Кокосова пальма</a:t>
            </a:r>
            <a:endParaRPr lang="uk-UA" dirty="0"/>
          </a:p>
        </p:txBody>
      </p:sp>
      <p:pic>
        <p:nvPicPr>
          <p:cNvPr id="39944" name="Picture 8" descr="Бана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714752"/>
            <a:ext cx="2250279" cy="3000372"/>
          </a:xfrm>
          <a:prstGeom prst="rect">
            <a:avLst/>
          </a:prstGeom>
          <a:noFill/>
        </p:spPr>
      </p:pic>
      <p:pic>
        <p:nvPicPr>
          <p:cNvPr id="39946" name="Picture 10" descr="МАНГ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857628"/>
            <a:ext cx="2781300" cy="264795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43834" y="64293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Манго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3357562"/>
            <a:ext cx="77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Банан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500562" y="0"/>
            <a:ext cx="450059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Вологі тропічні ліси мають своєрідну фауну, далеко не настільки багату, як фауна відкритих просторів Африки. У лісах значно менше травоїдних і, отже, менше хижаків. З копитних для лісів характерний родич жирафу окапі </a:t>
            </a:r>
            <a:r>
              <a:rPr kumimoji="0" lang="uk-UA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—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тварина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, що ховається в густих лісових заростях, дуже полохлива й обережна. Є також лісові антилопи, водяний 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оленьок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, кабан,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буйвол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, бегемот. Хижаки представлені дикими кішками, леопардами, шакалами і 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виверрами.З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 гризунів поширені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кісткохвостий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 дикобраз,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шшипохвості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</a:rPr>
              <a:t> летяги.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Різноманітні в лісах мавпи, причому багато які з них ведуть деревний спосіб життя. Численні мавпи, павіани, 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мандрілли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. Африка між 10° пн. ш. і 10°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пд.ш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. є місцем проживання двох родів сучасних людиноподібних мавп — шимпанзе 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і горили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,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кожний з яких представлений двома-трьома видами.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27146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 горила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0965" name="Picture 5" descr="http://gazeta.ua/img/gallery/280/280742_1_5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5491"/>
            <a:ext cx="4200517" cy="30025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6429396"/>
            <a:ext cx="136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Битва горил</a:t>
            </a:r>
            <a:endParaRPr lang="uk-UA" dirty="0"/>
          </a:p>
        </p:txBody>
      </p:sp>
      <p:pic>
        <p:nvPicPr>
          <p:cNvPr id="40971" name="Picture 11" descr="http://ukrmap.su/program2010/g7/materiki_files/image1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4336245" cy="32147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2976" y="3429000"/>
            <a:ext cx="116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Мавпочка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Шимпанз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5038725" cy="35242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5286388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Шимпанзе</a:t>
            </a:r>
            <a:endParaRPr lang="uk-UA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Бабу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6819900" cy="48387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43372" y="6072206"/>
            <a:ext cx="1202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Бабуїн</a:t>
            </a:r>
            <a:endParaRPr lang="uk-UA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524</Words>
  <Application>Microsoft Office PowerPoint</Application>
  <PresentationFormat>Экран (4:3)</PresentationFormat>
  <Paragraphs>103</Paragraphs>
  <Slides>37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Тваринний і рослинний світ природних зон Африки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Тваринний світ Африки</dc:title>
  <dc:creator>Admin</dc:creator>
  <cp:lastModifiedBy>Ира</cp:lastModifiedBy>
  <cp:revision>137</cp:revision>
  <dcterms:created xsi:type="dcterms:W3CDTF">2011-11-17T15:35:07Z</dcterms:created>
  <dcterms:modified xsi:type="dcterms:W3CDTF">2014-12-14T12:17:07Z</dcterms:modified>
</cp:coreProperties>
</file>