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3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5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1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9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6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2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1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7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F9B1-B424-4907-849F-B4BC33612582}" type="datetimeFigureOut">
              <a:rPr lang="ru-RU" smtClean="0"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0A7F-F0DB-45D8-B730-C099210B9C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0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44926" cy="1454357"/>
          </a:xfrm>
          <a:prstGeom prst="snip2SameRect">
            <a:avLst/>
          </a:prstGeo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Населення світу </a:t>
            </a: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6061713"/>
            <a:ext cx="2480320" cy="76964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Виконав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учень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10 - Б </a:t>
            </a:r>
            <a:r>
              <a:rPr lang="ru-RU" sz="1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Карпин  Роман 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65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93610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аціональна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88632"/>
          </a:xfrm>
          <a:solidFill>
            <a:srgbClr val="FF0000">
              <a:alpha val="30000"/>
            </a:srgb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Сучасний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національний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склад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результатом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тривалого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історичного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Наука,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вивчає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культуру,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побут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походження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розселення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народів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е т н о г р а ф і я  (з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грец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«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етнос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 —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плем’я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народ і «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графос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» — пишу).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Слід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розрізняти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поняття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народ,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етнос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інація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 а р о д —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Е т н о с —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група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людей,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історично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склалася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певній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культуру,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особливості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менталітету.Найпершою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формою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етносу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історично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сформувалася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було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плем’я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Воно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складалося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кількох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родів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споріднених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кровними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ознаками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племен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лишилося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мало. Вони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в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Амазонії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деяких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Африки,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Океанії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 часом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виникали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міжплемінні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господарські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зв’язки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вело до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поступового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змішування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племен.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Кровна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спорідненість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замінялася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територіальною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спільністю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проживання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Так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виникла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нова форма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етносу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— н а р- о д н і с т ь .  Вона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складалася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близьких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походженням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мовою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племен.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час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формування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народностей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мова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одного з племен ставала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спільною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всіх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Разом з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цим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формується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господарської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діяльності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Проте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ознаки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досить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нестійкі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Нарешті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коли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риси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єдність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набувають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стійкого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характеру,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народність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перетворюється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н а ц і ю —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останню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форму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етносу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Для людей,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належать до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однієї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притаманні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сталі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спільні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ознаки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єдність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території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культури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господарської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діяльності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Усе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веде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усвідомлення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людьми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їхньої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приналежності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 а ц і о н а л ь н і с т ь —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термін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визначає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приналежність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людини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певної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нації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7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народності</a:t>
            </a:r>
            <a:r>
              <a:rPr lang="ru-RU" sz="17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</a:p>
          <a:p>
            <a:pPr marL="0" indent="0">
              <a:buNone/>
            </a:pPr>
            <a:endParaRPr lang="ru-RU" sz="17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"/>
            <a:ext cx="8219256" cy="6261254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учених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сучасному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 до 4 тис.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народностей: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найдрібніших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чисельність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десятки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сотні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Великою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вважається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налічується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Таких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310. Разом вони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95,7 %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всього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 за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представників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посідають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22-е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46 млн,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36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чисельністю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кожній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налічується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належать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млрд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хіндустанці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220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бенгальці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росіяни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145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бразильці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140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японці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125 млн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За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національним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складом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держав: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однонаціональні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двонаціональні</a:t>
            </a:r>
            <a:r>
              <a:rPr lang="ru-RU" sz="2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3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багатонаціональні</a:t>
            </a:r>
            <a:endParaRPr lang="ru-RU" sz="23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7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264696"/>
          </a:xfr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Однонаціональними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вважаються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90 %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представники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однієї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них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належить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Латинської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Аравійського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півострова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Двонаціональні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абсолютну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більшість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станов-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відносять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Канаду (де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локанадці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франкоканадці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Бельгію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живуть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фламандці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валлони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(у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греки-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кіпріоти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турки-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кіпріоти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багатонаціональних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жають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Перше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показником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посідає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якій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150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націй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народ-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ностей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стільки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Багатонаціональною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державою є й США. У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таких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належать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Швейцарія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Велика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Іспанія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Боснія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Герцеговина,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Україна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Молдова.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бага-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тонаціональним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складом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часто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загострюються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міжетнічні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суперечності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Завдяки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всебічному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сприянню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всіх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народів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мешкають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держави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вдається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уникнути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конфліктів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національному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ґрунті</a:t>
            </a:r>
            <a:r>
              <a:rPr lang="ru-RU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2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структура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духовному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завжди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посідала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ними обряди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первісної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фетишизм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шанування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неживих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предметів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приписування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надзвичайної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анімізм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духів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безсмертну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душу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тотемізм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священних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тварин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рослини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надзвичайну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спорідненість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людьми), культ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предків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таких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віруваннях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божеств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Спершу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здійснювали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обряди.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Пізніше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стало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заняттям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чаклунів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шаманів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жерців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а з часом і духовенства. З переходом до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класового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суспільства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змінилася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Люди почали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вірити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одного бога.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Спершу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обслуговували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один народ,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тис. до н. е. вони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починають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долати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кордони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Сучасні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залежно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поширення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ролі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поділяють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тобто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сповідуються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багатьох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і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притаманні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одному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ж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небагатьом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народам (схема 23).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Існують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три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християнство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мусульманство (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іслам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буддизм.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вони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виникли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Азії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04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76875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найпоширеніша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налічується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1,8 млрд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1/3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зародилася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початку І тис. до н. е.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Священною книгою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Біблія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Старого і Нового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Завітів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Основу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Бога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Ісуса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мученицькою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спокутував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гріхи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людей. Бог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виступає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трьох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втіленнях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Бог-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отець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Бог-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Бог-дух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тияни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безсмертя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душі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загробне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пекло та рай, 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друге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пришестя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Христа. Одна 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заповідей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заклик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терпіння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всепрощення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ширилося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материки.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віруючих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Свропи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Америки,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Зеландії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Христи-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янство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Грузія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Вірменія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та Африки (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Ефіопія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Африка). В 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XI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через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суперечки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розпалося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гілки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православ'я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А в 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XVI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відокремився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тестантизм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течії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різняться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зацією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церкви, обрядами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особливостями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60 %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католиками.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Централь-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</a:t>
            </a:r>
            <a:r>
              <a:rPr lang="en-US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Філліпінах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Католики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центр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керування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Ватикан,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глава — Папа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Римський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Католицькі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костьоли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оздоблені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скульптурами,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ікон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пишні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обряди.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 %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становлять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тестанти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їхнє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поширилося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нічній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США,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Зеландії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Протестантизм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сила опору Ватикану, тому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протестанти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підкоряються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Папі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Римському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доля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визначається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церквою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Богом, тому й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віруючих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клір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(духовенство) і мирян.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Протестантські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храми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кірхи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скромно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оздоблені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67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4087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                                          </a:t>
            </a:r>
            <a:r>
              <a:rPr lang="uk-UA" b="1" dirty="0" smtClean="0"/>
              <a:t>   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Православ</a:t>
            </a:r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Православні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християни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лише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10 %.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Православ'я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найдавніша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класична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гілка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християнства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Навіть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'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назва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тракту-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як «правильно славлю Бога». У право-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славних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немає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єдиного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центру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керування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як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католиків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автокефальні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нальні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церкви. Обряди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оздоблення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церков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дуже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пишні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Православна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церква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живе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старим календарем, тому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дати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релігійних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свят не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збігаються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католицькими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протестант-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ськими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православ'я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Південно-Східній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Греції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Грузії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Кіпрі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Другою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віруючих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світовою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релігією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мусульманство (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іслам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До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цієї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віри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себе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відносять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майже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900 млн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чол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15 %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Іслам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виник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Аравійському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півострові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пізніше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христи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янство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(у </a:t>
            </a: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VII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ст.), тому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запозичив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нього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окремі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риси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Зокрема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мусульмани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також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вірять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безсмертя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душі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загробне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пекло та рай. Священною книгою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ісламу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Коран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Мусульмани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вірять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єдиного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Бога — Аллаха.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Іслам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Південно-Західній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Центральній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частково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Південно-Східній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Східній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Африці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мусульманською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державою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руючих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Індонезія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Державною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релігією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іслам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проголошений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28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все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підкоряється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законам Корану.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Зокрема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Пакистан,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Афганістан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Іран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Саудівська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Аравія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мусульманство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потрапи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турецького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поневолення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Тепер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сповідують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європейські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як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Албанія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Боснія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Герцеговина. </a:t>
            </a:r>
          </a:p>
        </p:txBody>
      </p:sp>
    </p:spTree>
    <p:extLst>
      <p:ext uri="{BB962C8B-B14F-4D97-AF65-F5344CB8AC3E}">
        <p14:creationId xmlns:p14="http://schemas.microsoft.com/office/powerpoint/2010/main" val="4602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5616624" cy="6309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800" dirty="0" smtClean="0"/>
              <a:t>                      </a:t>
            </a:r>
            <a:r>
              <a:rPr lang="uk-UA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Буддизм</a:t>
            </a:r>
            <a:endParaRPr lang="ru-RU" sz="4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Буддизм 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третьою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кількістю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віруючих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світовою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релігією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Нині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сповідують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400 млн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.,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6 %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Склався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буддизм на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півночі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en-US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VI-V 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до н. е.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заперечив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існуючий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тут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поділ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 на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стани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проголосив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можливості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людей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щодо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спасіння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Священні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книги буддизму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відомі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назвою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«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Трипітака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».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Буддійські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храми</a:t>
            </a: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дуже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ошатні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Головним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атрибутом у них є скульптура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Будди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сидить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квітці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лотоса. У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деяких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течіях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Будду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шанують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тільки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як великого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вчителя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інших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як Бога,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поряд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яким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існує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ще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божеств.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Нині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буддизм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поширений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Східної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Південно-Східної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Центральної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Монголії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Бурятії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 </a:t>
            </a:r>
            <a:r>
              <a:rPr lang="ru-RU" sz="33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Тибеті</a:t>
            </a:r>
            <a:r>
              <a:rPr lang="ru-RU" sz="33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набув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форми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ламаїзму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якому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особлива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увага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надається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магічним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3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заклинанням</a:t>
            </a:r>
            <a:r>
              <a:rPr lang="ru-RU" sz="33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</a:p>
        </p:txBody>
      </p:sp>
      <p:pic>
        <p:nvPicPr>
          <p:cNvPr id="1026" name="Picture 2" descr="F:\Users\Twinkle94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052736"/>
            <a:ext cx="3312368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4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496944" cy="66967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Найдавніша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іудаїзм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євреїв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3000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1000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християнству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Євреї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єдиного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бога Яхве, 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богообраним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Непалу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індуїзм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освятив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Для кожного стану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встановлено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суворий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порядок,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якого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посмертну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відплату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індуїзмі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мільйонів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божеств.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Найшановніше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них — Брахма, Шива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Вішну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Індуси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душ,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священними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тваринами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корову,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мавпу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кобру.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рисах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індуїзм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сформувався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перших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століттях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релігіями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китайців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конфуціанство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склалися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VI-V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до н. е. Даосизм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проголошує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бага-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тьох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займаються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ворожінням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магією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торгівлею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амулетами. 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конфуціанстві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жерців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Бога.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софське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яке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вимагає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підкорення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старшому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віком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посадою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стверджує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становище людей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визначене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небом.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синтоїзм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вірять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те,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населений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духами та божествами —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оточують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Слід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зазначити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Китаї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люди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сповідують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одночасно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національних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вірувань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релігію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буддизм.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ряду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Тропічної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Африки,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мена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індіанці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аборигени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вірування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так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примітивні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релігії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подібні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наших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давніх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предків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неоднорідне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багатьма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біологічними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соціальними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показниками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80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148"/>
            <a:ext cx="8229600" cy="1035496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Нерівномірність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свідчить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величезну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нерівномірність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заселеності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межах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помірного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субтропічного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субекваторіального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кліматичних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поясів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висотах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500 м над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рівнем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моря. У 200-кілометровій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приморській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смузі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людства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визначають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соціально-економічні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умови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Показником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дозволяє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чіткіше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проаналізувати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розміщення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ділити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всю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суходолу — 149 млн км2) становить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42 особи на 1 км?, без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46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1км 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густоти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відмінності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регіонах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Так, густота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утричі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середню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більше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100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вдвічі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удесятеро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держав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якщо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уваги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-"карлики")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густоту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Бангладеш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900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1 км2.</a:t>
            </a:r>
          </a:p>
          <a:p>
            <a:pPr marL="0" indent="0">
              <a:buNone/>
            </a:pP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виділяють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ареалів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підвищеною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густотою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концентрацією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Перший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південноазіатський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Індія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Бангладеш,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Шрі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-Ланка, Пакистан, де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1,5 млрд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східноазіатський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(Китай,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КНДР,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Південна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Корея) —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понад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1,4млрд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Третій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південно-східноазіатський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Індонезія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Таїланд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Філіппіни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Малайзія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.) з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населенням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перевищує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500 млн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600 млн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П'ятий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атлантично-північноамериканський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США 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південний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Канади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 млн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ареали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формуються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східній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приатлантичній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Південної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Америки та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узбережжі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Гвінейської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затоки в </a:t>
            </a:r>
            <a:r>
              <a:rPr lang="ru-RU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4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496944" cy="57606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Урбанізація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50574"/>
            <a:ext cx="892899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міського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способу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набрав у </a:t>
            </a:r>
            <a:r>
              <a:rPr lang="en-US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XIX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Америки) та </a:t>
            </a:r>
            <a:r>
              <a:rPr lang="en-US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XX 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регіони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особливо великих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Поступово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стали основною формою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розселення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людей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сучасному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Так,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початку </a:t>
            </a:r>
            <a:r>
              <a:rPr lang="en-US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XIX 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міське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становило 3 %, у 1900 р,— 14 %, то у 1950р - 29%, у 2000р.- 51 %, а у 2005р-53 %. При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цьому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площа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всіх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займає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1 % суходолу.</a:t>
            </a:r>
          </a:p>
          <a:p>
            <a:pPr marL="0" indent="0">
              <a:buNone/>
            </a:pP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більшості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високорозвинутих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проживає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75—80%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Однак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уявлення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 те,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населений пункт треба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вважати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містом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Для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етапу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усьому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характерний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збільшення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числа великих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100 тис.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виконують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різні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функції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економічні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адміністративні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науково-освітні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Набагато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зросла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міст-мільйонерів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Станом на початок 2006 р. (за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даними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Бюро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переписів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США)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налічувалось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437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міст-мільйонерів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Навколо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них та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великих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формуються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агломерації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Число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агломерацій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жителів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перевищувала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10 млн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2005 р. (за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даними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Бюро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переписів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США)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досягла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25. У 13 з них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проживає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15 млн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Результатом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подальшого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поглиблення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стало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формування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мега-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полісів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мегалополісів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—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гігантських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скупчень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агломерацій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майже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злилися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одне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одним. Три з них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сформувалися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США.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Японський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мегаполіс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про.стягся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вздовж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Тихоокеанського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узбережжя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Токайдо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60 млн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Ще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два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мегаполіси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населенням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 ЗО млн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виділяють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високорозвинутих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розвиваються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існують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відмінності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процесі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Насамперед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вони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стосуються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"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віку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спрямованості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розвиваються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прийняла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особливо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стрімкий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1,7 разу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ніж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розвинутих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некерований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характер.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Найвищого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вона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досягла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Латинській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Америці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75 %,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набагато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нижчою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залишається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Африці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35 %.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Однак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багатьох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"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третього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характерною є "псевдо-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*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несправжня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тобто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не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супроводжується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поширенням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міського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способу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Особливий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характер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має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нафтовидобувних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Сходу. Тут, на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базі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високих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доходів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експорту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нафти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1970-і — на початку 1980-х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рр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і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швидкої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індустріалізації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виросли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комфортними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умовами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життя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для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корінного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Рівень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урбанізації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ОАЕ досягнув 80 %,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Катарі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- 87 %, </a:t>
            </a:r>
            <a:r>
              <a:rPr lang="ru-RU" sz="135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Кувейті</a:t>
            </a:r>
            <a:r>
              <a:rPr lang="ru-RU" sz="135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- 90 %.</a:t>
            </a:r>
          </a:p>
          <a:p>
            <a:pPr marL="0" indent="0">
              <a:buNone/>
            </a:pPr>
            <a:endParaRPr lang="ru-RU" sz="13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06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4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9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hidden">
          <a:xfrm>
            <a:off x="147045" y="1556792"/>
            <a:ext cx="8517632" cy="521744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Кількість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світу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і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його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динаміка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Природний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рух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та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відтворення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Типи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відтворення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Демографічна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політика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Статевий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та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віковий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склад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Національна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структура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Релігійна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структура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38100">
                    <a:schemeClr val="tx1">
                      <a:alpha val="60000"/>
                    </a:schemeClr>
                  </a:glow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uk-UA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38100">
                  <a:schemeClr val="tx1">
                    <a:alpha val="60000"/>
                  </a:schemeClr>
                </a:glow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Нерівномірність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розміщення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на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Землі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Урбанізація</a:t>
            </a:r>
            <a:r>
              <a:rPr lang="ru-RU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та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її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проблеми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Міське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світу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Сільське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світу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Міграційні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процеси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Трудові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ресурси</a:t>
            </a:r>
            <a:r>
              <a:rPr lang="en-US" dirty="0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 smtClean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dirty="0" err="1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Зайнятість</a:t>
            </a:r>
            <a:r>
              <a:rPr lang="ru-RU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 </a:t>
            </a:r>
            <a:r>
              <a:rPr lang="ru-RU" dirty="0" err="1" smtClean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населення</a:t>
            </a:r>
            <a:r>
              <a:rPr lang="en-US" dirty="0">
                <a:ln w="15875" cap="sq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139700" dist="50800" dir="21540000" algn="tl" rotWithShape="0">
                    <a:srgbClr val="000000"/>
                  </a:outerShdw>
                  <a:reflection blurRad="88900" stA="45000" endPos="15000" dist="50800" dir="5400000" sy="-100000" algn="bl" rotWithShape="0"/>
                </a:effectLst>
              </a:rPr>
              <a:t>.</a:t>
            </a:r>
            <a:endParaRPr lang="ru-RU" dirty="0">
              <a:ln w="15875" cap="sq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139700" dist="50800" dir="21540000" algn="tl" rotWithShape="0">
                  <a:srgbClr val="000000"/>
                </a:outerShdw>
                <a:reflection blurRad="88900" stA="45000" endPos="15000" dist="50800" dir="5400000" sy="-100000" algn="bl" rotWithShape="0"/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7417"/>
            <a:ext cx="8229600" cy="1143000"/>
          </a:xfrm>
          <a:prstGeom prst="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>
            <a:glow rad="228600">
              <a:srgbClr val="00B0F0">
                <a:alpha val="40000"/>
              </a:srgbClr>
            </a:glow>
            <a:reflection blurRad="76200" stA="71000" endPos="65000" dir="5400000" sy="-100000" algn="bl" rotWithShape="0"/>
          </a:effectLst>
          <a:scene3d>
            <a:camera prst="perspectiveFron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8100">
                    <a:srgbClr val="0070C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План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38100">
                  <a:srgbClr val="0070C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5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5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5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65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5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5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5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650"/>
                            </p:stCondLst>
                            <p:childTnLst>
                              <p:par>
                                <p:cTn id="8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650"/>
                            </p:stCondLst>
                            <p:childTnLst>
                              <p:par>
                                <p:cTn id="9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650"/>
                            </p:stCondLst>
                            <p:childTnLst>
                              <p:par>
                                <p:cTn id="9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96"/>
            <a:ext cx="8229600" cy="648072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початку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XXI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стала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меншою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Однак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жителів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особливо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розвинутих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сформувалися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розселення:групова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розсіяна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дисперсна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Перша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характеризується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існуванням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великих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селищ (у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У США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колишніх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переселенських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колоніях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(Канада,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Нова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Зеландія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переважає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розсіяне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окремі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ферми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приміські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селища з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установами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обслуговують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ферм. Велика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західноєвропейських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сільському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Великого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набули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щоденні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маятникові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поїздки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роботу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відмінності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залежать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спеціалізації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розвитку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господарства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Переважають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села,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районах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кочового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скотарства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пустелях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напівпустелях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саванах) мережа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сільських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поселень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взагалі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напівкочове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проживання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одному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10—20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розселення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92888" cy="648072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Міграційні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Зовнішні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міграції відбувалися завжди, але особливо </a:t>
            </a:r>
            <a:r>
              <a:rPr lang="ru-RU" sz="1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масового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характеру вони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набули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умовах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 ринкової економіки. Першим осередком масової еміграції стала Західна Європа, де йшло розорення дрібних виробників-селян, ремісників і росло безробіття.</a:t>
            </a:r>
          </a:p>
          <a:p>
            <a:pPr marL="0" indent="0">
              <a:buNone/>
            </a:pP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Потоки переселенців спрямовувалися, в основному, до Північної Америки (США і Канади), Південної Америки, Австралії і Нової Зеландії, до окремих країн Африки, де йшло освоєння і колонізація величезних просторів. Саме міграційні процеси призвели до існування сучасної строкатої етнічної структури населення у країнах цих регіонів.</a:t>
            </a:r>
          </a:p>
          <a:p>
            <a:pPr marL="0" indent="0">
              <a:buNone/>
            </a:pP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Основними причинами виникнення міграцій було і залишається існування потреби у робочій силі в одних регіонах та безробіття, невдоволеність рівнем життя й атмосферою для самореалізації в інших. Це причини економічного характеру. Важливу роль в активізації міграційних процесів відіграють також політичні чинники.</a:t>
            </a:r>
          </a:p>
          <a:p>
            <a:pPr marL="0" indent="0">
              <a:buNone/>
            </a:pP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Після Другої світової війни і краху колоніальної системи йшов відтік європейців з колишніх колоній на батьківщину. Міграції до США сильно скоротилися. Новим осередком імміграції стала Західна Європа, де живе понад 15 </a:t>
            </a:r>
            <a:r>
              <a:rPr lang="uk-UA" sz="1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млн</a:t>
            </a: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іноземних робітників.</a:t>
            </a:r>
          </a:p>
          <a:p>
            <a:pPr marL="0" indent="0">
              <a:buNone/>
            </a:pP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сьогодні Західна Європа частково, у зв'язку з процесами старіння населення і депопуляції,</a:t>
            </a:r>
            <a:r>
              <a:rPr lang="uk-UA" sz="1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-продовжує</a:t>
            </a:r>
            <a:r>
              <a:rPr lang="uk-UA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залишатися головним регіоном притягання робочої сили. Сюди спрямовуються мільйони робітників не тільки з </a:t>
            </a:r>
            <a:r>
              <a:rPr lang="ru-RU" sz="1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Середземномор'я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Європи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Північної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Африки і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Туреччини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але й з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регіонів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Східної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Європи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Південно-Східної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Азії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1950-х </a:t>
            </a:r>
            <a:r>
              <a:rPr lang="en-US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pp.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виникла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нова форма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зовнішніх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міграцій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"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відплив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". Вона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означає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переманювання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спеціалістів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вищої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кваліфікації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—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учених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інженерів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лікарів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Найактивніше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таке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переманювання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здійснюють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США. "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Відплив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умів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" негативно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позначається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перспективах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розвиваються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постсоціалістичних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держав.</a:t>
            </a:r>
          </a:p>
          <a:p>
            <a:pPr marL="0" indent="0">
              <a:buNone/>
            </a:pP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Помітну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частку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становлять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національних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релігійних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екологічних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причин.</a:t>
            </a:r>
          </a:p>
          <a:p>
            <a:pPr marL="0" indent="0">
              <a:buNone/>
            </a:pP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Двома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найпоширенішими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наш час типами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внутрішніх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міграцій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його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переміщення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сільської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місцевості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міста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колонізація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1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нових</a:t>
            </a:r>
            <a:r>
              <a:rPr lang="ru-RU" sz="1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земель.</a:t>
            </a:r>
          </a:p>
          <a:p>
            <a:pPr marL="0" indent="0">
              <a:buNone/>
            </a:pPr>
            <a:endParaRPr lang="ru-RU" sz="155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0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8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80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5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92888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Трудові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стосовно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трудової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діяльності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поділяють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три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групи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післяпрацездатного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Однак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різних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endParaRPr lang="ru-RU" sz="3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свої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відмінності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оскільки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визначаються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їхнім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законодавством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При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визначенні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цих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меж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беруться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уваги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насамперед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фізіологічні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особливості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організму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Нижньою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межею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прийнятий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14—16років.</a:t>
            </a: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більшими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відмінності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між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країнами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визначенні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верхньої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межі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працездатного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трудових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ресурсів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становить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близько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58 %.</a:t>
            </a: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Географічні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відмінності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трудовими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ресурсами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залежать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головним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чином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статево-вікової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тобто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визначаються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типом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його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розвиваються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мають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високий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приріст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трудові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ресурси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50—55 %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усієї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оскільки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становлять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підлітки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міського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здебільшого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вища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сільського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Відсоток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чоловічої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статі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активного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вищий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57 %),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жінок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Частка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активного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розвиваються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становить 42—45 %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усього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тобто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вона є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помітно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нижчою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ніж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розвинутих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пов'язано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часткою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підлітків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середньою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тривалістю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життя</a:t>
            </a:r>
            <a:r>
              <a:rPr lang="ru-RU" sz="3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4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5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150"/>
                            </p:stCondLst>
                            <p:childTnLst>
                              <p:par>
                                <p:cTn id="4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64896" cy="796950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Зайнятість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певним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видом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діяльності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необхідною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існування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людини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суспільстві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належать особи,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займалися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економічною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діяльністю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працювали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наймом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умовах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повного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неповного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робочого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дня (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тижня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);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роботодавці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особи,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самостійно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забезпечували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себе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роботою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або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бесплатно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працювали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сімейному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бізнесі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служителі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релігійних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культів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військові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кадрової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служби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Найчисленніша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частина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працюючого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планети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господарстві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обумовлено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аграрним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характером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економіки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більшості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слаборозвинених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Друге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посідають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сфері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послуг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Латинській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Америці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вони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вийшли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навіть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перше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зумовлено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значною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мірою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поширенням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дрібної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торгівлі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Промисловість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будівництво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розвиваються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перебувають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третьому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розвинутих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ситуація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інша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сільськогосподарською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працею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тут становить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3—6 %, 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зайняті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сфері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послуг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освіта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медицина,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фінанси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пасажирський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транспорт,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роздрібна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торгівля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побутові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послуги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.) — 60—70 %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працюючих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(у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Данії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Бельгії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Нідерландах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Норвегії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США —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70 %). Число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робітників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переважно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фізичної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тут сильно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скорочується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їхнє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місце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підприємствах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поступово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приходять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висококваліфіковані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фахівці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створюють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і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обслуговують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автоматизовану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й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електронно-обчислювальну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техніку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7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212976"/>
            <a:ext cx="5544616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2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064896" cy="1224136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динаміка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Станом на початок 2007р.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світу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становила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6,565 млрд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Уявлення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зміни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давні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мають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оцінювальний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характер. Так,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вчені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припускають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35—40 тис. .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років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тому на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Землі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налічувалося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усього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близько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 млн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особин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виду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Homo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sapiens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людина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розумна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Станом на початок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нашої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ери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за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розрахунками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науковців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планеті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проживало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понад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200 млн, у 1000 р.- 300 млн, у 1500 р.- 425 млн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Таке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незначне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зростання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кількості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спостерігалося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впродовж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всього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періоду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аграрної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цивілізації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тобто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другої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половини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XVII ст.</a:t>
            </a:r>
          </a:p>
          <a:p>
            <a:pPr marL="0" indent="0">
              <a:buNone/>
            </a:pP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середини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XVII ст. з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поширенням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промислової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революції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більшості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європейських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приросту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почали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помітно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зростати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й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ознаменувало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 думку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вчених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перехід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другого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періоду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демографічного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розвитку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Так, у 1820 р.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досягла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1 млрд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осіб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у 1927 p.— 2 млрд, 1959 p.— 3 млрд, 1974 p.— 4 млрд, 1987 p.— 5 млрд, а у 1999 р.~ 6 млрд. За прогнозами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міжнародних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експертів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2013 р.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землян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досягне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7 млрд, у 2028 p.— 8 млрд і у 2054 р. — 9 млрд.</a:t>
            </a:r>
          </a:p>
          <a:p>
            <a:pPr marL="0" indent="0">
              <a:buNone/>
            </a:pP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Найвищі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світовій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історії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приросту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(до 2 %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нарік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спостерігалися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початку 1960-х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pp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Тоді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й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виникло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поняття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демографічний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вибух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яким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характеризують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надзвичайно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темпи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зростання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кількості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Особливо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швидкими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темпами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зростає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кількість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країнах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що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розвиваються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1950 р.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частка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 них становила 67 %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всього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населення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5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Землі</a:t>
            </a:r>
            <a:r>
              <a:rPr lang="ru-RU" sz="5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то у 2000 p.— 80 %.</a:t>
            </a:r>
          </a:p>
          <a:p>
            <a:pPr marL="0" indent="0">
              <a:buNone/>
            </a:pP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4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064896" cy="1143000"/>
          </a:xfrm>
          <a:scene3d>
            <a:camera prst="obliqueTop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661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—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сукупність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процесів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забезпечують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нових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поколінь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Землі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Воно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може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бути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розширеним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перевищує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простим (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дорівнює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і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звуженим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менша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смертність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).</a:t>
            </a:r>
          </a:p>
          <a:p>
            <a:pPr marL="0" indent="0">
              <a:buNone/>
            </a:pP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сучасному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умовно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виділяють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два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головні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типи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Перший тип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спостерігається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високорозвинутих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тому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числі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постсоціалістичних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Характеризується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він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середніми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низькими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показниками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незначним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менше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12 на 1000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осіб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приростом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першого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типу на початку </a:t>
            </a:r>
            <a:r>
              <a:rPr lang="en-US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XXI 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виражаються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такими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коефіцієнтами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11 - 10 = 1. Станом на 2006 р. у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багатьох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Європи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(у 16)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настільки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низький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навіть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простого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Така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ситуація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спостерігається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Німеччині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Австрії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Італії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Угорщині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Чехії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Болгарії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Україні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найбільша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абсолютна величина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від'ємного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коефіцієнта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природного приросту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Білорусі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Росії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6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Другий</a:t>
            </a:r>
            <a:r>
              <a:rPr lang="ru-RU" sz="6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тип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характеризується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високою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народжуваністю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значним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зниженням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показників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високими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темпами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Африки,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Азії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Латинської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Америки).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Висока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зумовлена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збереженням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цієї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групи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традицій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багатодітності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часто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підтримуються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домінуючими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там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релігіями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смертності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(особливо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дитячої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там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різко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знизилися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en-US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 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</a:t>
            </a:r>
          </a:p>
          <a:p>
            <a:pPr marL="0" indent="0">
              <a:buNone/>
            </a:pP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Середні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показники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природного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руху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другого типу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початку </a:t>
            </a:r>
            <a:r>
              <a:rPr lang="en-US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XXI 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ст.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виражалися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такими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коефіцієнтами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25 - 9 = 16. В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Африці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спостерігався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найбільший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коефіцієнт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природного приросту (42 - 14 - 28). Таким чином,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саме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країни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другого типу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спричиняють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ситуацію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-"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демографічного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6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вибуху</a:t>
            </a:r>
            <a:r>
              <a:rPr lang="ru-RU" sz="6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98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6192688" cy="5457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впливу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тих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 на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склалося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два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основних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різних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типів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(схема 21). Для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першого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народжуваності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(10-20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 і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невисока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смертність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(9-12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тому й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при-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(4-8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./тис.).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здебільшого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високорозвиненим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Північній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Австралії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Новій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Зеландії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Японії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народжуваності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пов'язують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суспільному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відсутністю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ранніх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шлюбів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суспільства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поширенням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міського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собу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«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подорожчанням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дитини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збільшенням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витрат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утриман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освіту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на-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селення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тут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вплинули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екологічні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чинники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спричиняють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спадкових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хвороб та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дитячої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8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смертності</a:t>
            </a:r>
            <a:r>
              <a:rPr lang="ru-RU" sz="18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18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F:\Users\Twinkle94\Desktop\Снимок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70220"/>
            <a:ext cx="2915816" cy="468052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0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424936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Перший тип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Перший тип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характер-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для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європейських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зокрема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для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головним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чинником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криза і, як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наслідок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матеріального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родин. </a:t>
            </a:r>
          </a:p>
          <a:p>
            <a:pPr marL="0" indent="0">
              <a:buNone/>
            </a:pP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 першим типом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проблем. Одна з них — «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старіння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тобто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зростання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літнього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сере-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цоказники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демонструють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Японія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(81,8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Австралія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(79,8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(79,6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Канада (79,4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(78,8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Нідерланди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(78,3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Велика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Британія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(77,7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США (77,1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вважають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людського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сягати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110-140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68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(2007 р.). «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Старіння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зумовлює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зменшення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працездатного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на-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посилює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тиск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медичні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установи,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важким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тягарем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податків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лягає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працюючих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призводить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подальшого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природного приросту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спостерігається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депопуляції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коли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рівень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смертності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народжуваність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При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від'ємний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поступово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призводить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вимирання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потрапили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високорозвинені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Німеччина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(-1,1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Італія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(-0,9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Австрія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(-0,01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Швеція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(-0,6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./тис.). Тут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депопуляції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пояснюють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часткою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літніх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людей, великою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зайнятістю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чоловіків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жінок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виробництві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значним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відсотком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розлучень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наслідками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світової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З 90-х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рр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en-US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депопуляція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почала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поширюватися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пере-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хідною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економікою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у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Болгарії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(-6,6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Угорщині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(-4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Чехії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(-1,8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Румунії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(-1,5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Словенії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(-0,6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Латвії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(-7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Естонії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(-5,1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Литві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(-3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(-5,6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./тис.),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Росії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(-5 </a:t>
            </a:r>
            <a:r>
              <a:rPr lang="ru-RU" sz="17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./тис.).</a:t>
            </a:r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6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5616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 тип</a:t>
            </a:r>
            <a:endParaRPr lang="ru-RU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розширений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тип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для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азіатських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перехідною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кою.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поширений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Океанії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діаграма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2).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регіони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демографічний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вибух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у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XX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типу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народжуваності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(29-50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низька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(7-12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чинники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спричиняють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(18-30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./тис.).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приріст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арабська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Оман — 49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./тис.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показникам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сприяють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традиційно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6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осіб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залежне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становище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переважання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способу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релігійні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постулати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рівня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смертності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останні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50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зросла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Африці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 38 до 53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 41 до 63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Латинській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з 52 до 67.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другим типом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відтворення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проблем,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неконтрольованим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високим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приростом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нестача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продуктів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харчування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безробіття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 брак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коштів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соціальної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науки,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медицини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8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920880" cy="792088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емографічна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Обидва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типи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поро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джують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проблеми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Тому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намагаються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контролю-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природний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приріст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бажаному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проводячи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систему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заходів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регулю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необхідному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напрямку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майже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130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ведуть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активну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фічну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висо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корозвинені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понад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80 тих,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розвиваються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розвинених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першим типом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літика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спрямована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стимулювання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спроби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цьому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зробила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Франція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XIX ст.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Тепер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стимулюють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До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заходів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належать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відпустки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догляду за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дитиною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при на-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родженні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немовляти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щомісячні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дитину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істотне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виплат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другу,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третю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наступних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дітей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першочергове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право на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одержання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квартири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родинам з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дітьми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тощо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другим типом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відтворен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вживають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заходів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зменшення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народжуваності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Активну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тику в XX ст. проводили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Японія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Китай та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Основними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напрямами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її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були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правовий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економічний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морально-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психологічний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тиск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населення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Законами,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зокрема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збільшено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вік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можливого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вступу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шлюбу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для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жінок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до 18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років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(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12), для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чоловіків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до 21 року (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14). 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Китаї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заборонено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одружуватися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здобуває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освіту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вищих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навчальних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закладах, до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закінчення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навчання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Законом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обмежується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кількість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дітей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Китаї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дозволено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одну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дитину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В'єтнамі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—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Китаї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держава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сплачує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кошти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утримання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однієї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дитини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водночас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стягуючи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великі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штрафи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другу.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Індії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пропагується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здорова,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щаслива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забезпечена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родина з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двома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дітьми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Найважче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здійснюється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арабських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країнах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через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релігійні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традиції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принижене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становище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жінки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стві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Практично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стоїть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осторонь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планування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родини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більша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частина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країн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африканського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континенту.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Демографічна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політика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є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певним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обмеженням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прав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людини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Тому,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наприклад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у США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громадянам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надається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повна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свобода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вибору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щодо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кіль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кості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дітей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хоча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й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забезпечується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допомога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багатодітним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родинам через систему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податкових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155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пільг</a:t>
            </a:r>
            <a:r>
              <a:rPr lang="ru-RU" sz="155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  <a:endParaRPr lang="ru-RU" sz="155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8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30"/>
            <a:ext cx="8301608" cy="864096"/>
          </a:xfrm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Статевий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віковий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склад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Статево-віковий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склад населення дуже тісно пов'язаний з особливостями процесу відтворення населення і значно меншою мірою залежить</a:t>
            </a:r>
          </a:p>
          <a:p>
            <a:pPr marL="0" indent="0">
              <a:buNone/>
            </a:pP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 зовнішніх міграційних процесів. Для наочності уявлень про віковий і статевий склад населення у світі достатньо розглянути і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проаналізувати статево-віков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піраміду двох країн, які мають добре виражені ознаки першого (високорозвинута країна) та другого (країна, що розвивається) типу відтворення населення. їхнє порівняння дозволяє встановити істотні відмінності, що зумовлені відмінностями у природному русі населення.</a:t>
            </a:r>
          </a:p>
          <a:p>
            <a:pPr marL="0" indent="0">
              <a:buNone/>
            </a:pP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Піраміди традиційно розглядають знизу вгору. У країнах з другим типом відтворення, основа піраміди (кількість дітей) є дуже широкою, а у країнах з першим типом відтворення вона звужена порівняно до старших поколінь. Тобто ця та середня частини пірамід чітко відображають тенденції у народжуваності: в одному випадку збільшення числа народжених, в іншому — зменшення. Частка дітей і підлітків (осіб віком до 15 років) у країнах Азії, Латинської Америки зазвичай перевищує 30 %, а в Африці в цілому становить 43 %.</a:t>
            </a:r>
          </a:p>
          <a:p>
            <a:pPr marL="0" indent="0">
              <a:buNone/>
            </a:pP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Ширина верхньої частини пірамід залежить, передусім, від величини середньої тривалості життя у конкретній державі. Оскільки в розвинутих країнах з першим типом відтворення вона значно вища, то чисельними є вікові групи старшого віку (понад 65 років). їхня частка в окремих європейських країнах (Італії, Греції, Швеції) становить близько 18 % (Монако — 23 %). У країнах, що розвиваються, питома вага людей старшого віку складає всього 5 % (Замбія, Судан, Нігер, Уганда та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ін.—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2 %). Для більшої наочності можна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порівняти-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й очікувану середню тривалість життя у них. У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Яионщ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Сан-Маріно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Швейцарії вона, за даними 2004 р., становила 81 рік, в Андоррі — 84, в африканських (Мозамбіку, Малаві) — 37,5, а Замбії — 37 років.</a:t>
            </a:r>
          </a:p>
          <a:p>
            <a:pPr marL="0" indent="0">
              <a:buNone/>
            </a:pP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Зниження народжуваності завжди призводить до старіння нації, тобто збільшення частки населення старшого віку. Це стало характерним для багатьох європейських країн.</a:t>
            </a:r>
          </a:p>
          <a:p>
            <a:pPr marL="0" indent="0">
              <a:buNone/>
            </a:pP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Права і ліва сторони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статево-вікової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піраміди відображають співвідношення чоловіків і жінок у різних вікових групах. Чоловіків у світі трохи більше, ніж жінок (за даними 2005 р. на 44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млн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). Однак кількість держав, в яких переважає населення жіночої статі, є більшою (понад 100). Передусім, це всі </a:t>
            </a:r>
            <a:r>
              <a:rPr lang="uk-UA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високорозвинуті</a:t>
            </a:r>
            <a:r>
              <a:rPr lang="uk-UA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країни, а також всі інші європейські країни. І хоча у середньому хлопчиків народжується більше, ніж дівчаток, але надалі їхні частки приблизно вирівнюються, а в старших вікових групах спостерігається й помітне переважання жінок. Це зумовлено тим, що різною є середня тривалість життя: у жінок вища, ніж у чоловіків.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76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4339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Презентація на тему: Населення світу  </vt:lpstr>
      <vt:lpstr>Презентация PowerPoint</vt:lpstr>
      <vt:lpstr>Кількість населення світу і його динаміка</vt:lpstr>
      <vt:lpstr>Природний рух та відтворення населення</vt:lpstr>
      <vt:lpstr>Типи відтворення населення</vt:lpstr>
      <vt:lpstr>Презентация PowerPoint</vt:lpstr>
      <vt:lpstr>Презентация PowerPoint</vt:lpstr>
      <vt:lpstr>Демографічна політика</vt:lpstr>
      <vt:lpstr>Статевий та віковий склад населення</vt:lpstr>
      <vt:lpstr>Національна структура населення</vt:lpstr>
      <vt:lpstr>Презентация PowerPoint</vt:lpstr>
      <vt:lpstr>Презентация PowerPoint</vt:lpstr>
      <vt:lpstr>Релігійна структура 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Нерівномірність розміщення населення на Землі</vt:lpstr>
      <vt:lpstr>Урбанізація та її проблеми. Міське населення світу</vt:lpstr>
      <vt:lpstr>Сільське населення світу</vt:lpstr>
      <vt:lpstr>Міграційні процеси</vt:lpstr>
      <vt:lpstr>Трудові ресурси</vt:lpstr>
      <vt:lpstr>Зайнятість населення</vt:lpstr>
      <vt:lpstr>Кінець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Twinkle94</dc:creator>
  <cp:lastModifiedBy>Twinkle94</cp:lastModifiedBy>
  <cp:revision>31</cp:revision>
  <dcterms:created xsi:type="dcterms:W3CDTF">2012-12-23T15:34:34Z</dcterms:created>
  <dcterms:modified xsi:type="dcterms:W3CDTF">2012-12-24T18:30:26Z</dcterms:modified>
</cp:coreProperties>
</file>