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9" r:id="rId4"/>
    <p:sldId id="272" r:id="rId5"/>
    <p:sldId id="259" r:id="rId6"/>
    <p:sldId id="260" r:id="rId7"/>
    <p:sldId id="273" r:id="rId8"/>
    <p:sldId id="277" r:id="rId9"/>
    <p:sldId id="275" r:id="rId10"/>
    <p:sldId id="276" r:id="rId11"/>
    <p:sldId id="274" r:id="rId12"/>
    <p:sldId id="317" r:id="rId13"/>
    <p:sldId id="318" r:id="rId14"/>
    <p:sldId id="319" r:id="rId15"/>
    <p:sldId id="320" r:id="rId16"/>
    <p:sldId id="321" r:id="rId17"/>
    <p:sldId id="290" r:id="rId18"/>
    <p:sldId id="291" r:id="rId19"/>
    <p:sldId id="316" r:id="rId20"/>
    <p:sldId id="293" r:id="rId21"/>
    <p:sldId id="294" r:id="rId22"/>
    <p:sldId id="322" r:id="rId23"/>
    <p:sldId id="295" r:id="rId24"/>
    <p:sldId id="323" r:id="rId25"/>
    <p:sldId id="296" r:id="rId26"/>
    <p:sldId id="324" r:id="rId27"/>
    <p:sldId id="297" r:id="rId28"/>
    <p:sldId id="325" r:id="rId29"/>
    <p:sldId id="326" r:id="rId30"/>
    <p:sldId id="327" r:id="rId31"/>
    <p:sldId id="329" r:id="rId32"/>
    <p:sldId id="303" r:id="rId33"/>
    <p:sldId id="304" r:id="rId34"/>
    <p:sldId id="305" r:id="rId35"/>
    <p:sldId id="313" r:id="rId36"/>
    <p:sldId id="306" r:id="rId37"/>
    <p:sldId id="307" r:id="rId38"/>
    <p:sldId id="314" r:id="rId39"/>
    <p:sldId id="308" r:id="rId40"/>
    <p:sldId id="309" r:id="rId41"/>
    <p:sldId id="310" r:id="rId42"/>
    <p:sldId id="311" r:id="rId43"/>
    <p:sldId id="312" r:id="rId44"/>
    <p:sldId id="33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9DFF9D"/>
    <a:srgbClr val="FF0000"/>
    <a:srgbClr val="33CC33"/>
    <a:srgbClr val="FDF103"/>
    <a:srgbClr val="003399"/>
    <a:srgbClr val="CC3399"/>
    <a:srgbClr val="0000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2827" autoAdjust="0"/>
  </p:normalViewPr>
  <p:slideViewPr>
    <p:cSldViewPr showGuides="1">
      <p:cViewPr>
        <p:scale>
          <a:sx n="66" d="100"/>
          <a:sy n="66" d="100"/>
        </p:scale>
        <p:origin x="-1422" y="10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FE80D5-2DB1-48D5-9703-F8F1E3AE7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8254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E34B29-F08A-4F32-9CAE-DC724270130B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F9AEED-B350-4551-8CEF-7A814D1003A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F28426-9C7B-459B-B779-1CF5B5109EF1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67C80C-4F25-429D-B81E-655FFCEFF942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6CBE2A-A473-4713-8E05-9E51883A4B9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859DCF-6C34-4BE6-A51D-3E203433B634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B4504-A742-4B2F-929D-FDF221D23548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D01D65-F01D-4FAA-BF7F-43E6F6EF8CC5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7A9D72-B895-4925-8877-B5066058939E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8CFABC-0195-4C07-B86D-01685D4EB361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0BE634-D2D1-4689-BA49-36A78D1599E0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171B43-3A59-421A-91BA-682E5F580121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6ECF91-59DC-48CA-9923-B93AFFD6AA81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43428-FA25-4051-973D-AB8F38D4E562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1A3D59-EF6E-42EF-AB9B-836BF804E627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625394-2C93-4B08-8FC9-A512B8B11F6E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7ED473-96A2-41D6-B72E-E6F8202A3AAE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5DE6B0-FBF1-4998-9151-7BAE7DDB7321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E0BF9F-5B89-4CA2-A2F9-03CDDEC613A5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64C897-3183-4608-BB72-E4649C45A15C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B5181A-B666-4B88-9256-3C444AFABFC5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1999C3-3582-483F-8071-5AABEFDEDF6B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9854FB-9124-4F4B-A29B-C91DC9D77DBE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485288-80C8-4D34-95FB-5D3840559570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32BDF4-F737-48ED-98C4-C29A8EBA31B3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FE91BB-2F5B-48AE-AE38-28A5CA0CDA94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8DEF50-D0C2-41C4-8D9A-8C07B231F483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CE4CF7-7C42-44D3-B7F9-4D02E69A8B5A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94308-28E1-4735-8BA1-E6008922455C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2CC0F2-633C-4F56-B028-ADE727414FA2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C375-7698-4E1B-B5CE-F5ED6EC85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8730219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06CA-28E0-44DF-8B71-5CD93CBB5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6206896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9CFB-F1ED-4028-9256-7B78A6FEC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5912894"/>
      </p:ext>
    </p:extLst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906B2-331A-4D57-884A-B98D4C9E0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3591261"/>
      </p:ext>
    </p:extLst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49D5-1FDB-4194-872E-2CC647E782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7324347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9346-3DB4-4883-9135-627B712AA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6845182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64D37-D7B4-4501-889C-1A34D83CD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3162683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3A95-540A-48E9-B1C8-4D77ED89D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132165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0DDA-2EC5-4A37-B489-E4910AEA2A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6028762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5CC8-23A5-4327-BF19-2A95BCF4D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9476421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3A46-797D-42B5-A903-DA2AE0CD4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494226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61134-E751-4D4C-B48A-B08B66F40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8860493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BC61-5156-4425-9145-162883FFC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424898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84A30D-0AE4-40EA-A4FC-618792B10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3050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784066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3450" y="1628775"/>
            <a:ext cx="7772400" cy="2952750"/>
          </a:xfrm>
        </p:spPr>
        <p:txBody>
          <a:bodyPr/>
          <a:lstStyle/>
          <a:p>
            <a:pPr eaLnBrk="1" hangingPunct="1">
              <a:defRPr/>
            </a:pPr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</a:rPr>
              <a:t>Великобритан</a:t>
            </a:r>
            <a:r>
              <a:rPr lang="uk-UA" sz="7000" b="1" dirty="0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</a:rPr>
              <a:t>я</a:t>
            </a:r>
            <a:r>
              <a:rPr lang="en-GB" sz="7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Сполучене Королівство Великобританії та Північної Ірландії)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57818" y="5429264"/>
            <a:ext cx="2715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Виконала:</a:t>
            </a:r>
          </a:p>
          <a:p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Учениця 10-А класу</a:t>
            </a:r>
          </a:p>
          <a:p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Кіронда Яна</a:t>
            </a:r>
            <a:endParaRPr lang="uk-U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StPaulsCathedralSou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55638"/>
            <a:ext cx="4421188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859338" y="596900"/>
            <a:ext cx="410527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Собор святого Павла, </a:t>
            </a:r>
            <a:r>
              <a:rPr lang="ru-RU" dirty="0" err="1"/>
              <a:t>побудований</a:t>
            </a:r>
            <a:r>
              <a:rPr lang="ru-RU" dirty="0"/>
              <a:t> в 17 </a:t>
            </a:r>
            <a:r>
              <a:rPr lang="ru-RU" dirty="0" err="1"/>
              <a:t>столітті</a:t>
            </a:r>
            <a:r>
              <a:rPr lang="ru-RU" dirty="0"/>
              <a:t> по проекту 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архітектора</a:t>
            </a:r>
            <a:r>
              <a:rPr lang="ru-RU" dirty="0"/>
              <a:t> </a:t>
            </a:r>
            <a:r>
              <a:rPr lang="ru-RU" dirty="0" err="1"/>
              <a:t>Крістофера</a:t>
            </a:r>
            <a:r>
              <a:rPr lang="ru-RU" dirty="0"/>
              <a:t> </a:t>
            </a:r>
            <a:r>
              <a:rPr lang="ru-RU" dirty="0" err="1"/>
              <a:t>Рена</a:t>
            </a:r>
            <a:r>
              <a:rPr lang="ru-RU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/>
              <a:t>Під куполом собору </a:t>
            </a:r>
            <a:r>
              <a:rPr lang="ru-RU" dirty="0" err="1"/>
              <a:t>розташовані</a:t>
            </a:r>
            <a:r>
              <a:rPr lang="ru-RU" dirty="0"/>
              <a:t> 3 </a:t>
            </a:r>
            <a:r>
              <a:rPr lang="ru-RU" dirty="0" err="1"/>
              <a:t>галереї</a:t>
            </a:r>
            <a:r>
              <a:rPr lang="ru-RU" dirty="0"/>
              <a:t>: </a:t>
            </a:r>
            <a:r>
              <a:rPr lang="ru-RU" dirty="0" err="1"/>
              <a:t>внутрішня</a:t>
            </a:r>
            <a:r>
              <a:rPr lang="ru-RU" dirty="0"/>
              <a:t> галерея “шепоту” та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кам’яна</a:t>
            </a:r>
            <a:r>
              <a:rPr lang="ru-RU" dirty="0"/>
              <a:t> та золота. Галерея </a:t>
            </a:r>
            <a:r>
              <a:rPr lang="ru-RU" dirty="0" err="1"/>
              <a:t>Шепіт</a:t>
            </a:r>
            <a:r>
              <a:rPr lang="ru-RU" dirty="0"/>
              <a:t> названа так через не </a:t>
            </a:r>
            <a:r>
              <a:rPr lang="ru-RU" dirty="0" err="1"/>
              <a:t>передбачену</a:t>
            </a:r>
            <a:r>
              <a:rPr lang="ru-RU" dirty="0"/>
              <a:t> </a:t>
            </a:r>
            <a:r>
              <a:rPr lang="ru-RU" dirty="0" err="1"/>
              <a:t>архітекторами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акустики: слово, </a:t>
            </a:r>
            <a:r>
              <a:rPr lang="ru-RU" dirty="0" err="1"/>
              <a:t>промовлене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пошепки</a:t>
            </a:r>
            <a:r>
              <a:rPr lang="ru-RU" dirty="0"/>
              <a:t> в одному кінці </a:t>
            </a:r>
            <a:r>
              <a:rPr lang="ru-RU" dirty="0" err="1"/>
              <a:t>галереї</a:t>
            </a:r>
            <a:r>
              <a:rPr lang="ru-RU" dirty="0"/>
              <a:t> </a:t>
            </a:r>
            <a:r>
              <a:rPr lang="ru-RU" dirty="0" err="1"/>
              <a:t>багаторазово</a:t>
            </a:r>
            <a:r>
              <a:rPr lang="ru-RU" dirty="0"/>
              <a:t> </a:t>
            </a:r>
            <a:r>
              <a:rPr lang="ru-RU" dirty="0" err="1"/>
              <a:t>відлунюється</a:t>
            </a:r>
            <a:r>
              <a:rPr lang="ru-RU" dirty="0"/>
              <a:t> </a:t>
            </a:r>
            <a:r>
              <a:rPr lang="ru-RU" dirty="0" err="1"/>
              <a:t>стінами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його </a:t>
            </a:r>
            <a:r>
              <a:rPr lang="ru-RU" dirty="0" err="1"/>
              <a:t>чути</a:t>
            </a:r>
            <a:r>
              <a:rPr lang="ru-RU" dirty="0"/>
              <a:t> за 30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протилежної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/>
              <a:t>Тут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концерти</a:t>
            </a:r>
            <a:r>
              <a:rPr lang="ru-RU" dirty="0"/>
              <a:t> і меси, але </a:t>
            </a:r>
            <a:r>
              <a:rPr lang="ru-RU" dirty="0" err="1"/>
              <a:t>потрапити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складно через </a:t>
            </a:r>
            <a:r>
              <a:rPr lang="ru-RU" dirty="0" err="1"/>
              <a:t>велику</a:t>
            </a:r>
            <a:r>
              <a:rPr lang="ru-RU" dirty="0"/>
              <a:t> кількість </a:t>
            </a:r>
            <a:r>
              <a:rPr lang="ru-RU" dirty="0" err="1"/>
              <a:t>бажаючих</a:t>
            </a:r>
            <a:r>
              <a:rPr lang="ru-RU" dirty="0"/>
              <a:t> </a:t>
            </a:r>
            <a:r>
              <a:rPr lang="ru-RU" dirty="0" err="1"/>
              <a:t>насолодитися</a:t>
            </a:r>
            <a:r>
              <a:rPr lang="ru-RU" dirty="0"/>
              <a:t> </a:t>
            </a:r>
            <a:r>
              <a:rPr lang="ru-RU" dirty="0" err="1"/>
              <a:t>відмінною</a:t>
            </a:r>
            <a:r>
              <a:rPr lang="ru-RU" dirty="0"/>
              <a:t> акустикою, </a:t>
            </a:r>
            <a:r>
              <a:rPr lang="ru-RU" dirty="0" err="1"/>
              <a:t>стародавнім</a:t>
            </a:r>
            <a:r>
              <a:rPr lang="ru-RU" dirty="0"/>
              <a:t> органом,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грав</a:t>
            </a:r>
            <a:r>
              <a:rPr lang="ru-RU" dirty="0"/>
              <a:t> сам Мендельсон.</a:t>
            </a:r>
            <a:endParaRPr lang="en-US" dirty="0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3278" y="277793"/>
            <a:ext cx="914400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ВИЗНАЧНІ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МІСЦЯ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ЛОНДОНА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utoUpdateAnimBg="0"/>
      <p:bldP spid="460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Buckingham_Palace_-_May_2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09600" y="60198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 err="1"/>
              <a:t>Букінгемський</a:t>
            </a:r>
            <a:r>
              <a:rPr lang="ru-RU" dirty="0"/>
              <a:t> замок – </a:t>
            </a:r>
            <a:r>
              <a:rPr lang="ru-RU" dirty="0" err="1"/>
              <a:t>офіціальна</a:t>
            </a:r>
            <a:r>
              <a:rPr lang="ru-RU" dirty="0"/>
              <a:t>  </a:t>
            </a:r>
            <a:r>
              <a:rPr lang="ru-RU" dirty="0" err="1"/>
              <a:t>резиденція</a:t>
            </a:r>
            <a:r>
              <a:rPr lang="ru-RU" dirty="0"/>
              <a:t> </a:t>
            </a:r>
            <a:r>
              <a:rPr lang="ru-RU" dirty="0" err="1"/>
              <a:t>королівскої</a:t>
            </a:r>
            <a:r>
              <a:rPr lang="ru-RU" dirty="0"/>
              <a:t> </a:t>
            </a:r>
            <a:r>
              <a:rPr lang="ru-RU" dirty="0" err="1"/>
              <a:t>сім´ї</a:t>
            </a:r>
            <a:r>
              <a:rPr lang="ru-RU" dirty="0"/>
              <a:t> в </a:t>
            </a:r>
            <a:r>
              <a:rPr lang="ru-RU" dirty="0" err="1"/>
              <a:t>Лондоні</a:t>
            </a:r>
            <a:r>
              <a:rPr lang="ru-RU" dirty="0"/>
              <a:t>. </a:t>
            </a:r>
            <a:endParaRPr lang="en-US" dirty="0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ВИЗНАЧНІ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МІСЦЯ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ЛОНДОНА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ВИЗНАЧНІ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МІСЦЯ Велико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ї Британії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250825" y="747713"/>
            <a:ext cx="8785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/>
            <a:r>
              <a:rPr lang="ru-RU" dirty="0"/>
              <a:t>Стоунхендж є </a:t>
            </a:r>
            <a:r>
              <a:rPr lang="ru-RU" dirty="0" err="1"/>
              <a:t>доісторичним</a:t>
            </a:r>
            <a:r>
              <a:rPr lang="ru-RU" dirty="0"/>
              <a:t> </a:t>
            </a:r>
            <a:r>
              <a:rPr lang="ru-RU" dirty="0" err="1"/>
              <a:t>пам`ятником</a:t>
            </a:r>
            <a:r>
              <a:rPr lang="ru-RU" dirty="0"/>
              <a:t>, </a:t>
            </a:r>
            <a:r>
              <a:rPr lang="ru-RU" dirty="0" err="1"/>
              <a:t>розташованим</a:t>
            </a:r>
            <a:r>
              <a:rPr lang="ru-RU" dirty="0"/>
              <a:t> в </a:t>
            </a:r>
            <a:r>
              <a:rPr lang="ru-RU" dirty="0" err="1"/>
              <a:t>англійському</a:t>
            </a:r>
            <a:r>
              <a:rPr lang="ru-RU" dirty="0"/>
              <a:t> </a:t>
            </a:r>
            <a:r>
              <a:rPr lang="ru-RU" dirty="0" err="1"/>
              <a:t>графстві</a:t>
            </a:r>
            <a:r>
              <a:rPr lang="ru-RU" dirty="0"/>
              <a:t> </a:t>
            </a:r>
            <a:r>
              <a:rPr lang="ru-RU" dirty="0" err="1"/>
              <a:t>Уилтшир</a:t>
            </a:r>
            <a:r>
              <a:rPr lang="ru-RU" dirty="0"/>
              <a:t>, </a:t>
            </a:r>
            <a:r>
              <a:rPr lang="ru-RU" dirty="0" err="1"/>
              <a:t>приблизно</a:t>
            </a:r>
            <a:r>
              <a:rPr lang="ru-RU" dirty="0"/>
              <a:t> в 3,2 км на </a:t>
            </a:r>
            <a:r>
              <a:rPr lang="ru-RU" dirty="0" err="1"/>
              <a:t>захід</a:t>
            </a:r>
            <a:r>
              <a:rPr lang="ru-RU" dirty="0"/>
              <a:t> від </a:t>
            </a:r>
            <a:r>
              <a:rPr lang="ru-RU" dirty="0" err="1"/>
              <a:t>Эймсбери</a:t>
            </a:r>
            <a:r>
              <a:rPr lang="ru-RU" dirty="0"/>
              <a:t> й 13 км до півночі від </a:t>
            </a:r>
            <a:r>
              <a:rPr lang="ru-RU" dirty="0" err="1"/>
              <a:t>Солсбері</a:t>
            </a:r>
            <a:r>
              <a:rPr lang="ru-RU" dirty="0"/>
              <a:t>, в 130км від Лондона. Стоунхендж - один з </a:t>
            </a:r>
            <a:r>
              <a:rPr lang="ru-RU" dirty="0" err="1"/>
              <a:t>найвідоміших</a:t>
            </a:r>
            <a:r>
              <a:rPr lang="ru-RU" dirty="0"/>
              <a:t> і </a:t>
            </a:r>
            <a:r>
              <a:rPr lang="ru-RU" dirty="0" err="1"/>
              <a:t>гарних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у світі, він складається з </a:t>
            </a:r>
            <a:r>
              <a:rPr lang="ru-RU" dirty="0" err="1"/>
              <a:t>величезних</a:t>
            </a:r>
            <a:r>
              <a:rPr lang="ru-RU" dirty="0"/>
              <a:t> </a:t>
            </a:r>
            <a:r>
              <a:rPr lang="ru-RU" dirty="0" err="1"/>
              <a:t>каменів</a:t>
            </a:r>
            <a:r>
              <a:rPr lang="ru-RU" dirty="0"/>
              <a:t>, які </a:t>
            </a:r>
            <a:r>
              <a:rPr lang="ru-RU" dirty="0" err="1"/>
              <a:t>розташовані</a:t>
            </a:r>
            <a:r>
              <a:rPr lang="ru-RU" dirty="0"/>
              <a:t> по колу. Стоунхендж </a:t>
            </a:r>
            <a:r>
              <a:rPr lang="ru-RU" dirty="0" err="1"/>
              <a:t>увійшов</a:t>
            </a:r>
            <a:r>
              <a:rPr lang="ru-RU" dirty="0"/>
              <a:t> у список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ЮНЕСКО в 1986г.</a:t>
            </a:r>
          </a:p>
        </p:txBody>
      </p:sp>
      <p:pic>
        <p:nvPicPr>
          <p:cNvPr id="26628" name="Picture 5" descr="C:\Users\Администратор\Desktop\одяг\Stounhendzh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2492375"/>
            <a:ext cx="37623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C:\Users\Администратор\Desktop\одяг\Stounhendz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468153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ВИЗНАЧНІ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МІСЦЯ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ЛОНДОНА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107950" y="765175"/>
            <a:ext cx="88566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/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королівської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- </a:t>
            </a:r>
            <a:r>
              <a:rPr lang="ru-RU" dirty="0" err="1"/>
              <a:t>Виндзорский</a:t>
            </a:r>
            <a:r>
              <a:rPr lang="ru-RU" dirty="0"/>
              <a:t> замок - </a:t>
            </a:r>
            <a:r>
              <a:rPr lang="ru-RU" dirty="0" err="1"/>
              <a:t>найбільший</a:t>
            </a:r>
            <a:r>
              <a:rPr lang="ru-RU" dirty="0"/>
              <a:t> і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старий</a:t>
            </a:r>
            <a:r>
              <a:rPr lang="ru-RU" dirty="0"/>
              <a:t> </a:t>
            </a:r>
            <a:r>
              <a:rPr lang="ru-RU" dirty="0" err="1" smtClean="0"/>
              <a:t>жилий</a:t>
            </a:r>
            <a:r>
              <a:rPr lang="ru-RU" dirty="0" smtClean="0"/>
              <a:t> </a:t>
            </a:r>
            <a:r>
              <a:rPr lang="ru-RU" dirty="0"/>
              <a:t>замок у світі. </a:t>
            </a:r>
            <a:r>
              <a:rPr lang="ru-RU" dirty="0" err="1"/>
              <a:t>Донині</a:t>
            </a:r>
            <a:r>
              <a:rPr lang="ru-RU" dirty="0"/>
              <a:t> замок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, де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глав іноземних держав. </a:t>
            </a:r>
            <a:r>
              <a:rPr lang="ru-RU" dirty="0" err="1"/>
              <a:t>Королівське</a:t>
            </a:r>
            <a:r>
              <a:rPr lang="ru-RU" dirty="0"/>
              <a:t> </a:t>
            </a:r>
            <a:r>
              <a:rPr lang="ru-RU" dirty="0" err="1"/>
              <a:t>сімейство</a:t>
            </a:r>
            <a:r>
              <a:rPr lang="ru-RU" dirty="0"/>
              <a:t> проводить у Виндзоре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часу.</a:t>
            </a:r>
          </a:p>
          <a:p>
            <a:pPr indent="457200" algn="just"/>
            <a:r>
              <a:rPr lang="ru-RU" dirty="0"/>
              <a:t>Замок </a:t>
            </a:r>
            <a:r>
              <a:rPr lang="ru-RU" dirty="0" err="1"/>
              <a:t>розташовується</a:t>
            </a:r>
            <a:r>
              <a:rPr lang="ru-RU" dirty="0"/>
              <a:t> на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ріки</a:t>
            </a:r>
            <a:r>
              <a:rPr lang="ru-RU" dirty="0"/>
              <a:t> Темза в </a:t>
            </a:r>
            <a:r>
              <a:rPr lang="ru-RU" dirty="0" err="1"/>
              <a:t>графстві</a:t>
            </a:r>
            <a:r>
              <a:rPr lang="ru-RU" dirty="0"/>
              <a:t> Беркшир, у </a:t>
            </a:r>
            <a:r>
              <a:rPr lang="ru-RU" dirty="0" err="1"/>
              <a:t>місті</a:t>
            </a:r>
            <a:r>
              <a:rPr lang="ru-RU" dirty="0"/>
              <a:t> Виндзор. </a:t>
            </a:r>
            <a:r>
              <a:rPr lang="ru-RU" dirty="0" err="1"/>
              <a:t>Засновником</a:t>
            </a:r>
            <a:r>
              <a:rPr lang="ru-RU" dirty="0"/>
              <a:t> замка є </a:t>
            </a:r>
            <a:r>
              <a:rPr lang="ru-RU" dirty="0" err="1"/>
              <a:t>Вільгельм</a:t>
            </a:r>
            <a:r>
              <a:rPr lang="ru-RU" dirty="0"/>
              <a:t> </a:t>
            </a:r>
            <a:r>
              <a:rPr lang="ru-RU" dirty="0" err="1"/>
              <a:t>Завойовник</a:t>
            </a:r>
            <a:r>
              <a:rPr lang="ru-RU" dirty="0"/>
              <a:t>, що в 1066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вершині</a:t>
            </a:r>
            <a:r>
              <a:rPr lang="ru-RU" dirty="0"/>
              <a:t> штучно </a:t>
            </a:r>
            <a:r>
              <a:rPr lang="ru-RU" dirty="0" err="1"/>
              <a:t>створеного</a:t>
            </a:r>
            <a:r>
              <a:rPr lang="ru-RU" dirty="0"/>
              <a:t> </a:t>
            </a:r>
            <a:r>
              <a:rPr lang="ru-RU" dirty="0" err="1"/>
              <a:t>пагорба</a:t>
            </a:r>
            <a:r>
              <a:rPr lang="ru-RU" dirty="0"/>
              <a:t> створив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зміцнення</a:t>
            </a:r>
            <a:r>
              <a:rPr lang="ru-RU" dirty="0"/>
              <a:t>, </a:t>
            </a:r>
            <a:r>
              <a:rPr lang="ru-RU" dirty="0" smtClean="0"/>
              <a:t>собою </a:t>
            </a:r>
            <a:r>
              <a:rPr lang="ru-RU" dirty="0" err="1"/>
              <a:t>дерев`яну</a:t>
            </a:r>
            <a:r>
              <a:rPr lang="ru-RU" dirty="0"/>
              <a:t> </a:t>
            </a:r>
            <a:r>
              <a:rPr lang="ru-RU" dirty="0" err="1"/>
              <a:t>конструкцію</a:t>
            </a:r>
            <a:r>
              <a:rPr lang="ru-RU" dirty="0"/>
              <a:t>. </a:t>
            </a:r>
          </a:p>
        </p:txBody>
      </p:sp>
      <p:pic>
        <p:nvPicPr>
          <p:cNvPr id="27652" name="Picture 2" descr="C:\Users\Администратор\Desktop\одяг\windsor-719x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073400"/>
            <a:ext cx="6848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276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ВИЗНАЧНІ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МІСЦЯ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ЛОНДОНА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5" name="Picture 3" descr="C:\Users\Администратор\Desktop\одяг\big-be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81359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474663" y="569913"/>
            <a:ext cx="83454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/>
            <a:r>
              <a:rPr lang="ru-RU" dirty="0"/>
              <a:t>Вестмінстерський палац, що раніше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пристановища</a:t>
            </a:r>
            <a:r>
              <a:rPr lang="ru-RU" dirty="0"/>
              <a:t> </a:t>
            </a:r>
            <a:r>
              <a:rPr lang="ru-RU" dirty="0" err="1"/>
              <a:t>королів</a:t>
            </a:r>
            <a:r>
              <a:rPr lang="ru-RU" dirty="0"/>
              <a:t>, в </a:t>
            </a:r>
            <a:r>
              <a:rPr lang="ru-RU" dirty="0" err="1"/>
              <a:t>теперішній</a:t>
            </a:r>
            <a:r>
              <a:rPr lang="ru-RU" dirty="0"/>
              <a:t> час має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розпорядженні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 </a:t>
            </a:r>
            <a:r>
              <a:rPr lang="ru-RU" dirty="0" err="1"/>
              <a:t>лордів</a:t>
            </a:r>
            <a:r>
              <a:rPr lang="ru-RU" dirty="0"/>
              <a:t> і палатами громад. </a:t>
            </a:r>
            <a:r>
              <a:rPr lang="ru-RU" dirty="0" err="1"/>
              <a:t>Внутрішня</a:t>
            </a:r>
            <a:r>
              <a:rPr lang="ru-RU" dirty="0"/>
              <a:t> частина </a:t>
            </a:r>
            <a:r>
              <a:rPr lang="ru-RU" dirty="0" err="1"/>
              <a:t>будівлі</a:t>
            </a:r>
            <a:r>
              <a:rPr lang="ru-RU" dirty="0"/>
              <a:t> представлена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кімнат</a:t>
            </a:r>
            <a:r>
              <a:rPr lang="ru-RU" dirty="0"/>
              <a:t> і </a:t>
            </a:r>
            <a:r>
              <a:rPr lang="ru-RU" dirty="0" err="1"/>
              <a:t>залів</a:t>
            </a:r>
            <a:r>
              <a:rPr lang="ru-RU" dirty="0"/>
              <a:t>, </a:t>
            </a:r>
            <a:r>
              <a:rPr lang="ru-RU" dirty="0" err="1"/>
              <a:t>з`єднаних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довгими</a:t>
            </a:r>
            <a:r>
              <a:rPr lang="ru-RU" dirty="0"/>
              <a:t> коридорами. Але самою </a:t>
            </a:r>
            <a:r>
              <a:rPr lang="ru-RU" dirty="0" err="1"/>
              <a:t>пізнаваною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палацу, </a:t>
            </a:r>
            <a:r>
              <a:rPr lang="ru-RU" dirty="0" err="1"/>
              <a:t>безперечно</a:t>
            </a:r>
            <a:r>
              <a:rPr lang="ru-RU" dirty="0"/>
              <a:t>, є вежа зі </a:t>
            </a:r>
            <a:r>
              <a:rPr lang="ru-RU" dirty="0" err="1"/>
              <a:t>знаменитими</a:t>
            </a:r>
            <a:r>
              <a:rPr lang="ru-RU" dirty="0"/>
              <a:t> </a:t>
            </a:r>
            <a:r>
              <a:rPr lang="ru-RU" dirty="0" err="1"/>
              <a:t>годинниками</a:t>
            </a:r>
            <a:r>
              <a:rPr lang="ru-RU" dirty="0"/>
              <a:t>. Початок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сповіщає</a:t>
            </a:r>
            <a:r>
              <a:rPr lang="ru-RU" dirty="0"/>
              <a:t> бій </a:t>
            </a:r>
            <a:r>
              <a:rPr lang="ru-RU" dirty="0" smtClean="0"/>
              <a:t>Б</a:t>
            </a:r>
            <a:r>
              <a:rPr lang="uk-UA" dirty="0" smtClean="0"/>
              <a:t>і</a:t>
            </a:r>
            <a:r>
              <a:rPr lang="ru-RU" dirty="0" smtClean="0"/>
              <a:t>г </a:t>
            </a:r>
            <a:r>
              <a:rPr lang="ru-RU" dirty="0"/>
              <a:t>Бена, а з першим ударом саме </a:t>
            </a:r>
            <a:r>
              <a:rPr lang="ru-RU" dirty="0" err="1"/>
              <a:t>цих</a:t>
            </a:r>
            <a:r>
              <a:rPr lang="ru-RU" dirty="0"/>
              <a:t> годин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у </a:t>
            </a:r>
            <a:r>
              <a:rPr lang="ru-RU" dirty="0" err="1"/>
              <a:t>всім</a:t>
            </a:r>
            <a:r>
              <a:rPr lang="ru-RU" dirty="0"/>
              <a:t> світ</a:t>
            </a:r>
            <a:r>
              <a:rPr lang="uk-UA" dirty="0"/>
              <a:t>і.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ВИЗНАЧНІ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МІСЦЯ Велико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ї Британії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699" name="Picture 2" descr="C:\Users\Администратор\Desktop\одяг\Akveduk-Pontkisillte-Velikobritanij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071678"/>
            <a:ext cx="85248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323850" y="692150"/>
            <a:ext cx="8640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/>
            <a:r>
              <a:rPr lang="ru-RU" dirty="0"/>
              <a:t>Акведук </a:t>
            </a:r>
            <a:r>
              <a:rPr lang="ru-RU" dirty="0" err="1"/>
              <a:t>Понткисиллте</a:t>
            </a:r>
            <a:r>
              <a:rPr lang="ru-RU" dirty="0"/>
              <a:t>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і </a:t>
            </a:r>
            <a:r>
              <a:rPr lang="ru-RU" dirty="0" err="1"/>
              <a:t>найвищий</a:t>
            </a:r>
            <a:r>
              <a:rPr lang="ru-RU" dirty="0"/>
              <a:t> акведук у </a:t>
            </a:r>
            <a:r>
              <a:rPr lang="ru-RU" dirty="0" err="1"/>
              <a:t>Великобританії</a:t>
            </a:r>
            <a:r>
              <a:rPr lang="ru-RU" dirty="0"/>
              <a:t>, який </a:t>
            </a:r>
            <a:r>
              <a:rPr lang="ru-RU" dirty="0" err="1"/>
              <a:t>піднімається</a:t>
            </a:r>
            <a:r>
              <a:rPr lang="ru-RU" dirty="0"/>
              <a:t> над долиною </a:t>
            </a:r>
            <a:r>
              <a:rPr lang="ru-RU" dirty="0" err="1"/>
              <a:t>ріки</a:t>
            </a:r>
            <a:r>
              <a:rPr lang="ru-RU" dirty="0"/>
              <a:t> </a:t>
            </a:r>
            <a:r>
              <a:rPr lang="ru-RU" dirty="0" err="1" smtClean="0"/>
              <a:t>Ді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північно-східному</a:t>
            </a:r>
            <a:r>
              <a:rPr lang="ru-RU" dirty="0"/>
              <a:t> </a:t>
            </a:r>
            <a:r>
              <a:rPr lang="ru-RU" dirty="0" err="1"/>
              <a:t>Уельсі</a:t>
            </a:r>
            <a:r>
              <a:rPr lang="ru-RU" dirty="0"/>
              <a:t>. </a:t>
            </a:r>
            <a:r>
              <a:rPr lang="ru-RU" dirty="0" err="1"/>
              <a:t>Побудований</a:t>
            </a:r>
            <a:r>
              <a:rPr lang="ru-RU" dirty="0"/>
              <a:t> в 1805 р. він </a:t>
            </a:r>
            <a:r>
              <a:rPr lang="ru-RU" dirty="0" err="1"/>
              <a:t>дотепер</a:t>
            </a:r>
            <a:r>
              <a:rPr lang="ru-RU" dirty="0"/>
              <a:t> є </a:t>
            </a:r>
            <a:r>
              <a:rPr lang="ru-RU" dirty="0" err="1"/>
              <a:t>діючою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канальної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. Його </a:t>
            </a:r>
            <a:r>
              <a:rPr lang="ru-RU" dirty="0" err="1"/>
              <a:t>пропускна</a:t>
            </a:r>
            <a:r>
              <a:rPr lang="ru-RU" dirty="0"/>
              <a:t> здатність порядку 15 тис. </a:t>
            </a:r>
            <a:r>
              <a:rPr lang="ru-RU" dirty="0" err="1"/>
              <a:t>човнів</a:t>
            </a:r>
            <a:r>
              <a:rPr lang="ru-RU" dirty="0"/>
              <a:t> </a:t>
            </a:r>
            <a:r>
              <a:rPr lang="ru-RU" dirty="0" err="1"/>
              <a:t>вгод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297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ВИЗНАЧНІ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МІСЦЯ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ЛОНДОНА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23" name="Picture 2" descr="C:\Users\Администратор\Desktop\одяг\velikobritania-719x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864076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200025" y="666750"/>
            <a:ext cx="849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/>
            <a:r>
              <a:rPr lang="ru-RU" dirty="0" err="1"/>
              <a:t>Лондонське</a:t>
            </a:r>
            <a:r>
              <a:rPr lang="ru-RU" dirty="0"/>
              <a:t> око —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оглядових</a:t>
            </a:r>
            <a:r>
              <a:rPr lang="ru-RU" dirty="0"/>
              <a:t> колес у світі, і </a:t>
            </a:r>
            <a:r>
              <a:rPr lang="ru-RU" dirty="0" err="1"/>
              <a:t>певно</a:t>
            </a:r>
            <a:r>
              <a:rPr lang="ru-RU" dirty="0"/>
              <a:t> одна з яскравих </a:t>
            </a:r>
            <a:r>
              <a:rPr lang="ru-RU" dirty="0" err="1"/>
              <a:t>пам’яток</a:t>
            </a:r>
            <a:r>
              <a:rPr lang="ru-RU" dirty="0"/>
              <a:t> Лондону. </a:t>
            </a:r>
            <a:r>
              <a:rPr lang="ru-RU" dirty="0" err="1"/>
              <a:t>Лондонське</a:t>
            </a:r>
            <a:r>
              <a:rPr lang="ru-RU" dirty="0"/>
              <a:t> око —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оглядових</a:t>
            </a:r>
            <a:r>
              <a:rPr lang="ru-RU" dirty="0"/>
              <a:t> колес у світі, і </a:t>
            </a:r>
            <a:r>
              <a:rPr lang="ru-RU" dirty="0" err="1"/>
              <a:t>певно</a:t>
            </a:r>
            <a:r>
              <a:rPr lang="ru-RU" dirty="0"/>
              <a:t> одна з яскравих </a:t>
            </a:r>
            <a:r>
              <a:rPr lang="ru-RU" dirty="0" err="1"/>
              <a:t>пам’яток</a:t>
            </a:r>
            <a:r>
              <a:rPr lang="ru-RU" dirty="0"/>
              <a:t> Лондону.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307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double-dec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467600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133600" y="6491288"/>
            <a:ext cx="4681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... </a:t>
            </a:r>
            <a:r>
              <a:rPr lang="ru-RU" dirty="0" err="1"/>
              <a:t>двохповерхові</a:t>
            </a:r>
            <a:r>
              <a:rPr lang="ru-RU" dirty="0"/>
              <a:t> </a:t>
            </a:r>
            <a:r>
              <a:rPr lang="ru-RU" dirty="0" err="1"/>
              <a:t>автобуси</a:t>
            </a:r>
            <a:r>
              <a:rPr lang="ru-RU" dirty="0"/>
              <a:t>, і</a:t>
            </a:r>
            <a:endParaRPr lang="en-US" dirty="0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ВИЗНАЧНІ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МІСЦЯ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ЛОНДОНА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phone-boo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6781800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391400" y="5638800"/>
            <a:ext cx="15843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…</a:t>
            </a:r>
            <a:r>
              <a:rPr lang="ru-RU" dirty="0" err="1"/>
              <a:t>червоні</a:t>
            </a:r>
            <a:r>
              <a:rPr lang="ru-RU" dirty="0"/>
              <a:t> </a:t>
            </a:r>
            <a:r>
              <a:rPr lang="ru-RU" dirty="0" err="1"/>
              <a:t>телефонні</a:t>
            </a:r>
            <a:r>
              <a:rPr lang="ru-RU" dirty="0"/>
              <a:t> будки</a:t>
            </a:r>
            <a:r>
              <a:rPr lang="en-US" dirty="0"/>
              <a:t> ..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ВИЗНАЧНІ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МІСЦЯ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ЛОНДОНА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860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ВИЗНАЧНІ МІСЦЯ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ЛОНДОНА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795" name="Picture 3" descr="F:\ELENA\london_c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3124200" y="60960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...</a:t>
            </a:r>
            <a:r>
              <a:rPr lang="ru-RU" dirty="0" err="1"/>
              <a:t>Лондонське</a:t>
            </a:r>
            <a:r>
              <a:rPr lang="ru-RU" dirty="0"/>
              <a:t> </a:t>
            </a:r>
            <a:r>
              <a:rPr lang="ru-RU" dirty="0" err="1"/>
              <a:t>таксі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331913" y="333375"/>
            <a:ext cx="6335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ВЕЛИКОБРИТАНІЯ НА КАРТІ СВІТУ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85" name="Picture 13" descr="world map uk brow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268413"/>
            <a:ext cx="896778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Line 9"/>
          <p:cNvSpPr>
            <a:spLocks noChangeShapeType="1"/>
          </p:cNvSpPr>
          <p:nvPr/>
        </p:nvSpPr>
        <p:spPr bwMode="auto">
          <a:xfrm>
            <a:off x="3924300" y="908050"/>
            <a:ext cx="360363" cy="115252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86" name="Picture 14" descr="great-britain brow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724275" cy="47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uk-map pl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4514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7453313" y="4365625"/>
            <a:ext cx="1150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Англія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0" y="4365625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Шотландія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7315200" y="10668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Уельс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79388" y="981075"/>
            <a:ext cx="165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Північна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Ірландія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9095" name="Picture 7" descr="Flag_of_Eng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4887913"/>
            <a:ext cx="1528762" cy="917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Flag_of_Scotla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371600" cy="8302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7" name="Picture 9" descr="Flag_of_Wa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28775"/>
            <a:ext cx="1603375" cy="962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Flag_of_Northern_Irel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1447800" cy="7254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1447800" y="152400"/>
            <a:ext cx="5975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ІСТОРИЧНІ ПРОВІНЦІЇ ВЕЛИКОБРИТАНІЇ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  <p:bldP spid="89092" grpId="0" autoUpdateAnimBg="0"/>
      <p:bldP spid="89093" grpId="0" autoUpdateAnimBg="0"/>
      <p:bldP spid="89094" grpId="0" autoUpdateAnimBg="0"/>
      <p:bldP spid="890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english_countryside_blue_fiel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4882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АНГЛІЯ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238125" y="620713"/>
            <a:ext cx="8715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/>
            <a:r>
              <a:rPr lang="uk-UA" b="1" dirty="0"/>
              <a:t>А</a:t>
            </a:r>
            <a:r>
              <a:rPr lang="vi-VN" b="1" dirty="0"/>
              <a:t>нглі</a:t>
            </a:r>
            <a:r>
              <a:rPr lang="uk-UA" b="1" dirty="0"/>
              <a:t>я</a:t>
            </a:r>
            <a:r>
              <a:rPr lang="vi-VN" dirty="0"/>
              <a:t> (англ. </a:t>
            </a:r>
            <a:r>
              <a:rPr lang="en-US" i="1" dirty="0"/>
              <a:t>England</a:t>
            </a:r>
            <a:r>
              <a:rPr lang="en-US" dirty="0"/>
              <a:t>) — </a:t>
            </a:r>
            <a:r>
              <a:rPr lang="vi-VN" dirty="0"/>
              <a:t>одна з чотирьох частин Сполученого королівства Великої Британії та Північно</a:t>
            </a:r>
            <a:r>
              <a:rPr lang="uk-UA" dirty="0"/>
              <a:t>ї</a:t>
            </a:r>
            <a:r>
              <a:rPr lang="vi-VN" dirty="0"/>
              <a:t> Ірланді</a:t>
            </a:r>
            <a:r>
              <a:rPr lang="uk-UA" dirty="0"/>
              <a:t>ї</a:t>
            </a:r>
            <a:r>
              <a:rPr lang="vi-VN" dirty="0"/>
              <a:t>, одна з трьох частин Великої Британії, найбільша за площею і населенням. Межує з двома іншими частинами Великобританії — Уельсом і Шотландією в межах острова Великобританія. Назва країни походить від назви племені англів, одного з германських племен, що оселились тут у </a:t>
            </a:r>
            <a:r>
              <a:rPr lang="en-US" dirty="0"/>
              <a:t>V </a:t>
            </a:r>
            <a:r>
              <a:rPr lang="vi-VN" dirty="0"/>
              <a:t>і </a:t>
            </a:r>
            <a:r>
              <a:rPr lang="en-US" dirty="0"/>
              <a:t>VI </a:t>
            </a:r>
            <a:r>
              <a:rPr lang="vi-VN" dirty="0"/>
              <a:t>століттях. Англія не є політичною одиницею з 1707 року, коли з Англійського королівства та залежних від нього країн була утворена Велика Британія. Столиця Англії, Лондон, також є столицею Великої Британії.</a:t>
            </a:r>
          </a:p>
          <a:p>
            <a:pPr indent="457200" algn="just"/>
            <a:r>
              <a:rPr lang="vi-VN" b="1" dirty="0"/>
              <a:t>Найбільші міста</a:t>
            </a:r>
            <a:r>
              <a:rPr lang="vi-VN" dirty="0"/>
              <a:t>: Лондон, Бірмінгем, Йорк, Кембридж, Ковентрі, Лідс, Лестер, Манчестер, Ньюкасл, Ноттінгем, Оксфорд, Шеффілд;</a:t>
            </a:r>
          </a:p>
          <a:p>
            <a:pPr indent="457200" algn="just"/>
            <a:r>
              <a:rPr lang="vi-VN" b="1" dirty="0"/>
              <a:t>Порти</a:t>
            </a:r>
            <a:r>
              <a:rPr lang="vi-VN" dirty="0"/>
              <a:t>: Брістоль, Дувр, Гарвіч, Ліверпуль, Портсмут, Саутгемптон;</a:t>
            </a:r>
          </a:p>
          <a:p>
            <a:pPr indent="457200" algn="just"/>
            <a:r>
              <a:rPr lang="vi-VN" b="1" dirty="0"/>
              <a:t>Особливості</a:t>
            </a:r>
            <a:r>
              <a:rPr lang="vi-VN" dirty="0"/>
              <a:t>: мінливість клімату і розмаїтість форм рельєфу; висока густота населення — серед європейських країн тільки Нідерланди населені густіше;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АНГЛІЯ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413" y="4487863"/>
            <a:ext cx="87153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dirty="0"/>
              <a:t>Англія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треті</a:t>
            </a:r>
            <a:r>
              <a:rPr lang="ru-RU" dirty="0"/>
              <a:t> острова </a:t>
            </a:r>
            <a:r>
              <a:rPr lang="ru-RU" dirty="0" err="1"/>
              <a:t>Великобританія</a:t>
            </a:r>
            <a:r>
              <a:rPr lang="ru-RU" dirty="0"/>
              <a:t>, його </a:t>
            </a:r>
            <a:r>
              <a:rPr lang="ru-RU" dirty="0" err="1"/>
              <a:t>центральну</a:t>
            </a:r>
            <a:r>
              <a:rPr lang="ru-RU" dirty="0"/>
              <a:t> і </a:t>
            </a:r>
            <a:r>
              <a:rPr lang="ru-RU" dirty="0" err="1"/>
              <a:t>південну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. До </a:t>
            </a:r>
            <a:r>
              <a:rPr lang="ru-RU" dirty="0" err="1"/>
              <a:t>Англії</a:t>
            </a:r>
            <a:r>
              <a:rPr lang="ru-RU" dirty="0"/>
              <a:t> належать також </a:t>
            </a:r>
            <a:r>
              <a:rPr lang="ru-RU" dirty="0" err="1"/>
              <a:t>прибережні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,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яких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Вайт</a:t>
            </a:r>
            <a:r>
              <a:rPr lang="ru-RU" dirty="0"/>
              <a:t>. На півночі Англія </a:t>
            </a:r>
            <a:r>
              <a:rPr lang="ru-RU" dirty="0" err="1"/>
              <a:t>межує</a:t>
            </a:r>
            <a:r>
              <a:rPr lang="ru-RU" dirty="0"/>
              <a:t> з </a:t>
            </a:r>
            <a:r>
              <a:rPr lang="ru-RU" dirty="0" err="1"/>
              <a:t>Шотландією</a:t>
            </a:r>
            <a:r>
              <a:rPr lang="ru-RU" dirty="0"/>
              <a:t>, на </a:t>
            </a:r>
            <a:r>
              <a:rPr lang="ru-RU" dirty="0" err="1"/>
              <a:t>півдні</a:t>
            </a:r>
            <a:r>
              <a:rPr lang="ru-RU" dirty="0"/>
              <a:t> з </a:t>
            </a:r>
            <a:r>
              <a:rPr lang="ru-RU" dirty="0" err="1"/>
              <a:t>Уельсом</a:t>
            </a:r>
            <a:r>
              <a:rPr lang="ru-RU" dirty="0"/>
              <a:t>. Від </a:t>
            </a:r>
            <a:r>
              <a:rPr lang="ru-RU" dirty="0" err="1"/>
              <a:t>Франції</a:t>
            </a:r>
            <a:r>
              <a:rPr lang="ru-RU" dirty="0"/>
              <a:t> вона </a:t>
            </a:r>
            <a:r>
              <a:rPr lang="ru-RU" dirty="0" err="1"/>
              <a:t>відділена</a:t>
            </a:r>
            <a:r>
              <a:rPr lang="ru-RU" dirty="0"/>
              <a:t> </a:t>
            </a:r>
            <a:r>
              <a:rPr lang="ru-RU" dirty="0" err="1"/>
              <a:t>морською</a:t>
            </a:r>
            <a:r>
              <a:rPr lang="ru-RU" dirty="0"/>
              <a:t> протокою Ла-Манш </a:t>
            </a:r>
            <a:r>
              <a:rPr lang="ru-RU" dirty="0" err="1"/>
              <a:t>завширшки</a:t>
            </a:r>
            <a:r>
              <a:rPr lang="ru-RU" dirty="0"/>
              <a:t> 52 км. Під протокою існує </a:t>
            </a:r>
            <a:r>
              <a:rPr lang="ru-RU" dirty="0" err="1"/>
              <a:t>тунель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сполучений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континентальною </a:t>
            </a:r>
            <a:r>
              <a:rPr lang="ru-RU" dirty="0" err="1"/>
              <a:t>Європою</a:t>
            </a:r>
            <a:r>
              <a:rPr lang="ru-RU" dirty="0"/>
              <a:t>.</a:t>
            </a:r>
          </a:p>
          <a:p>
            <a:pPr algn="just">
              <a:defRPr/>
            </a:pPr>
            <a:r>
              <a:rPr lang="ru-RU" dirty="0" err="1"/>
              <a:t>Більшість</a:t>
            </a:r>
            <a:r>
              <a:rPr lang="ru-RU" dirty="0"/>
              <a:t> території </a:t>
            </a:r>
            <a:r>
              <a:rPr lang="ru-RU" dirty="0" err="1"/>
              <a:t>Англії</a:t>
            </a:r>
            <a:r>
              <a:rPr lang="ru-RU" dirty="0"/>
              <a:t> </a:t>
            </a:r>
            <a:r>
              <a:rPr lang="ru-RU" dirty="0" err="1"/>
              <a:t>вкривають</a:t>
            </a:r>
            <a:r>
              <a:rPr lang="ru-RU" dirty="0"/>
              <a:t> </a:t>
            </a:r>
            <a:r>
              <a:rPr lang="ru-RU" dirty="0" err="1"/>
              <a:t>невисокі</a:t>
            </a:r>
            <a:r>
              <a:rPr lang="ru-RU" dirty="0"/>
              <a:t> </a:t>
            </a:r>
            <a:r>
              <a:rPr lang="ru-RU" dirty="0" err="1"/>
              <a:t>пагорби</a:t>
            </a:r>
            <a:r>
              <a:rPr lang="ru-RU" dirty="0"/>
              <a:t>. На півночі є </a:t>
            </a:r>
            <a:r>
              <a:rPr lang="ru-RU" dirty="0" err="1"/>
              <a:t>невисокий</a:t>
            </a:r>
            <a:r>
              <a:rPr lang="ru-RU" dirty="0"/>
              <a:t> </a:t>
            </a:r>
            <a:r>
              <a:rPr lang="ru-RU" dirty="0" err="1"/>
              <a:t>гірський</a:t>
            </a:r>
            <a:r>
              <a:rPr lang="ru-RU" dirty="0"/>
              <a:t> хребет — </a:t>
            </a:r>
            <a:r>
              <a:rPr lang="ru-RU" dirty="0" err="1"/>
              <a:t>Пеніни</a:t>
            </a:r>
            <a:r>
              <a:rPr lang="ru-RU" dirty="0"/>
              <a:t>. Англія має </a:t>
            </a:r>
            <a:r>
              <a:rPr lang="ru-RU" dirty="0" err="1"/>
              <a:t>густу</a:t>
            </a:r>
            <a:r>
              <a:rPr lang="ru-RU" dirty="0"/>
              <a:t> </a:t>
            </a:r>
            <a:r>
              <a:rPr lang="ru-RU" dirty="0" err="1"/>
              <a:t>сітку</a:t>
            </a:r>
            <a:r>
              <a:rPr lang="ru-RU" dirty="0"/>
              <a:t> річок.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DSC01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0125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667000" y="2286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ШОТЛАНДІЯ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75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157163" y="946150"/>
            <a:ext cx="8878887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 algn="just" eaLnBrk="0" hangingPunct="0"/>
            <a:r>
              <a:rPr lang="en-US" b="1" dirty="0"/>
              <a:t>Шотландія</a:t>
            </a:r>
            <a:r>
              <a:rPr lang="en-US" dirty="0"/>
              <a:t> </a:t>
            </a:r>
            <a:r>
              <a:rPr lang="uk-UA" dirty="0"/>
              <a:t>(</a:t>
            </a:r>
            <a:r>
              <a:rPr lang="en-US" dirty="0"/>
              <a:t>англ. </a:t>
            </a:r>
            <a:r>
              <a:rPr lang="ru-RU" i="1" dirty="0"/>
              <a:t>Scotland</a:t>
            </a:r>
            <a:r>
              <a:rPr lang="en-US" dirty="0"/>
              <a:t> ) — країна, частина </a:t>
            </a:r>
            <a:r>
              <a:rPr lang="en-US" dirty="0" err="1"/>
              <a:t>Об'єднаного</a:t>
            </a:r>
            <a:r>
              <a:rPr lang="en-US" dirty="0"/>
              <a:t> </a:t>
            </a:r>
            <a:r>
              <a:rPr lang="en-US" dirty="0" err="1"/>
              <a:t>Королівства</a:t>
            </a:r>
            <a:r>
              <a:rPr lang="en-US" dirty="0"/>
              <a:t>, </a:t>
            </a:r>
            <a:r>
              <a:rPr lang="en-US" dirty="0" err="1"/>
              <a:t>колись</a:t>
            </a:r>
            <a:r>
              <a:rPr lang="en-US" dirty="0"/>
              <a:t> </a:t>
            </a:r>
            <a:r>
              <a:rPr lang="en-US" dirty="0" err="1"/>
              <a:t>незалежна</a:t>
            </a:r>
            <a:r>
              <a:rPr lang="en-US" dirty="0"/>
              <a:t> </a:t>
            </a:r>
            <a:r>
              <a:rPr lang="en-US" dirty="0" err="1"/>
              <a:t>держава</a:t>
            </a:r>
            <a:r>
              <a:rPr lang="en-US" dirty="0"/>
              <a:t>. </a:t>
            </a:r>
            <a:r>
              <a:rPr lang="en-US" dirty="0" err="1"/>
              <a:t>Займає</a:t>
            </a:r>
            <a:r>
              <a:rPr lang="en-US" dirty="0"/>
              <a:t> </a:t>
            </a:r>
            <a:r>
              <a:rPr lang="en-US" dirty="0" err="1"/>
              <a:t>північну</a:t>
            </a:r>
            <a:r>
              <a:rPr lang="en-US" dirty="0"/>
              <a:t> </a:t>
            </a:r>
            <a:r>
              <a:rPr lang="en-US" dirty="0" err="1"/>
              <a:t>частину</a:t>
            </a:r>
            <a:r>
              <a:rPr lang="en-US" dirty="0"/>
              <a:t> </a:t>
            </a:r>
            <a:r>
              <a:rPr lang="en-US" dirty="0" err="1"/>
              <a:t>Великої</a:t>
            </a:r>
            <a:r>
              <a:rPr lang="en-US" dirty="0"/>
              <a:t> </a:t>
            </a:r>
            <a:r>
              <a:rPr lang="en-US" dirty="0" err="1"/>
              <a:t>Британії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півдні</a:t>
            </a:r>
            <a:r>
              <a:rPr lang="en-US" dirty="0"/>
              <a:t> </a:t>
            </a:r>
            <a:r>
              <a:rPr lang="en-US" dirty="0" err="1"/>
              <a:t>межує</a:t>
            </a:r>
            <a:r>
              <a:rPr lang="en-US" dirty="0"/>
              <a:t> з </a:t>
            </a:r>
            <a:r>
              <a:rPr lang="en-US" dirty="0" err="1"/>
              <a:t>Англією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сході</a:t>
            </a:r>
            <a:r>
              <a:rPr lang="en-US" dirty="0"/>
              <a:t> її </a:t>
            </a:r>
            <a:r>
              <a:rPr lang="en-US" dirty="0" err="1"/>
              <a:t>береги</a:t>
            </a:r>
            <a:r>
              <a:rPr lang="en-US" dirty="0"/>
              <a:t> </a:t>
            </a:r>
            <a:r>
              <a:rPr lang="en-US" dirty="0" err="1"/>
              <a:t>омиває</a:t>
            </a:r>
            <a:r>
              <a:rPr lang="en-US" dirty="0"/>
              <a:t> </a:t>
            </a:r>
            <a:r>
              <a:rPr lang="en-US" dirty="0" err="1"/>
              <a:t>Північне</a:t>
            </a:r>
            <a:r>
              <a:rPr lang="en-US" dirty="0"/>
              <a:t> </a:t>
            </a:r>
            <a:r>
              <a:rPr lang="en-US" dirty="0" err="1"/>
              <a:t>море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півночі і </a:t>
            </a:r>
            <a:r>
              <a:rPr lang="en-US" dirty="0" err="1"/>
              <a:t>заході</a:t>
            </a:r>
            <a:r>
              <a:rPr lang="en-US" dirty="0"/>
              <a:t> </a:t>
            </a:r>
            <a:r>
              <a:rPr lang="en-US" dirty="0" err="1"/>
              <a:t>Атлантичний</a:t>
            </a:r>
            <a:r>
              <a:rPr lang="en-US" dirty="0"/>
              <a:t> </a:t>
            </a:r>
            <a:r>
              <a:rPr lang="en-US" dirty="0" err="1"/>
              <a:t>океан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південному</a:t>
            </a:r>
            <a:r>
              <a:rPr lang="en-US" dirty="0"/>
              <a:t> </a:t>
            </a:r>
            <a:r>
              <a:rPr lang="en-US" dirty="0" err="1"/>
              <a:t>заході</a:t>
            </a:r>
            <a:r>
              <a:rPr lang="en-US" dirty="0"/>
              <a:t> — Північна </a:t>
            </a:r>
            <a:r>
              <a:rPr lang="en-US" dirty="0" err="1"/>
              <a:t>протока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Ірландське</a:t>
            </a:r>
            <a:r>
              <a:rPr lang="en-US" dirty="0"/>
              <a:t> </a:t>
            </a:r>
            <a:r>
              <a:rPr lang="en-US" dirty="0" err="1"/>
              <a:t>море</a:t>
            </a:r>
            <a:r>
              <a:rPr lang="en-US" dirty="0"/>
              <a:t>. </a:t>
            </a:r>
            <a:r>
              <a:rPr lang="en-US" dirty="0" err="1"/>
              <a:t>Окрім</a:t>
            </a:r>
            <a:r>
              <a:rPr lang="en-US" dirty="0"/>
              <a:t> </a:t>
            </a:r>
            <a:r>
              <a:rPr lang="en-US" dirty="0" err="1"/>
              <a:t>того</a:t>
            </a:r>
            <a:r>
              <a:rPr lang="en-US" dirty="0"/>
              <a:t>, </a:t>
            </a:r>
            <a:r>
              <a:rPr lang="en-US" dirty="0" err="1"/>
              <a:t>Шотландія</a:t>
            </a:r>
            <a:r>
              <a:rPr lang="en-US" dirty="0"/>
              <a:t> складається ще </a:t>
            </a:r>
            <a:r>
              <a:rPr lang="en-US" dirty="0" err="1"/>
              <a:t>із</a:t>
            </a:r>
            <a:r>
              <a:rPr lang="en-US" dirty="0"/>
              <a:t> </a:t>
            </a:r>
            <a:r>
              <a:rPr lang="en-US" dirty="0" err="1"/>
              <a:t>близька</a:t>
            </a:r>
            <a:r>
              <a:rPr lang="en-US" dirty="0"/>
              <a:t> 790 </a:t>
            </a:r>
            <a:r>
              <a:rPr lang="en-US" dirty="0" err="1"/>
              <a:t>островів</a:t>
            </a:r>
            <a:r>
              <a:rPr lang="en-US" dirty="0"/>
              <a:t>, серед яких </a:t>
            </a:r>
            <a:r>
              <a:rPr lang="en-US" dirty="0" err="1"/>
              <a:t>архіпелаги</a:t>
            </a:r>
            <a:r>
              <a:rPr lang="en-US" dirty="0"/>
              <a:t> </a:t>
            </a:r>
            <a:r>
              <a:rPr lang="en-US" dirty="0" err="1"/>
              <a:t>Шетландські</a:t>
            </a:r>
            <a:r>
              <a:rPr lang="en-US" dirty="0"/>
              <a:t>, </a:t>
            </a:r>
            <a:r>
              <a:rPr lang="en-US" dirty="0" err="1"/>
              <a:t>Оркнейські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Гебридські</a:t>
            </a:r>
            <a:r>
              <a:rPr lang="en-US" dirty="0"/>
              <a:t> </a:t>
            </a:r>
            <a:r>
              <a:rPr lang="en-US" dirty="0" err="1"/>
              <a:t>острови</a:t>
            </a:r>
            <a:r>
              <a:rPr lang="en-US" dirty="0"/>
              <a:t>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67000" y="2286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ШОТЛАНДІЯ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563" y="2700338"/>
            <a:ext cx="885348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b="1" dirty="0"/>
              <a:t>Найбільші </a:t>
            </a:r>
            <a:r>
              <a:rPr lang="ru-RU" b="1" dirty="0" err="1"/>
              <a:t>міста</a:t>
            </a:r>
            <a:r>
              <a:rPr lang="ru-RU" dirty="0"/>
              <a:t>: Глазго, </a:t>
            </a:r>
            <a:r>
              <a:rPr lang="ru-RU" dirty="0" err="1"/>
              <a:t>Данді</a:t>
            </a:r>
            <a:r>
              <a:rPr lang="ru-RU" dirty="0"/>
              <a:t>, </a:t>
            </a:r>
            <a:r>
              <a:rPr lang="ru-RU" dirty="0" err="1"/>
              <a:t>Абердін</a:t>
            </a:r>
            <a:r>
              <a:rPr lang="ru-RU" dirty="0"/>
              <a:t>.</a:t>
            </a:r>
          </a:p>
          <a:p>
            <a:pPr algn="just">
              <a:defRPr/>
            </a:pPr>
            <a:r>
              <a:rPr lang="ru-RU" dirty="0" err="1"/>
              <a:t>Шотландія</a:t>
            </a:r>
            <a:r>
              <a:rPr lang="ru-RU" dirty="0"/>
              <a:t> складається з таких </a:t>
            </a:r>
            <a:r>
              <a:rPr lang="ru-RU" dirty="0" err="1"/>
              <a:t>частин</a:t>
            </a:r>
            <a:r>
              <a:rPr lang="ru-RU" dirty="0"/>
              <a:t>: </a:t>
            </a:r>
            <a:r>
              <a:rPr lang="ru-RU" b="1" dirty="0" err="1"/>
              <a:t>Хайлендс</a:t>
            </a:r>
            <a:r>
              <a:rPr lang="ru-RU" dirty="0"/>
              <a:t> (Верховина) на півночі (разом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Грампіанськими</a:t>
            </a:r>
            <a:r>
              <a:rPr lang="ru-RU" dirty="0"/>
              <a:t> горами); у центрі — </a:t>
            </a:r>
            <a:r>
              <a:rPr lang="ru-RU" b="1" dirty="0" err="1"/>
              <a:t>Лоулендс</a:t>
            </a:r>
            <a:r>
              <a:rPr lang="ru-RU" dirty="0"/>
              <a:t> (</a:t>
            </a:r>
            <a:r>
              <a:rPr lang="ru-RU" dirty="0" err="1"/>
              <a:t>Низовина</a:t>
            </a:r>
            <a:r>
              <a:rPr lang="ru-RU" dirty="0"/>
              <a:t>; </a:t>
            </a:r>
            <a:r>
              <a:rPr lang="ru-RU" dirty="0" err="1"/>
              <a:t>включно</a:t>
            </a:r>
            <a:r>
              <a:rPr lang="ru-RU" dirty="0"/>
              <a:t> з долинами річок Клайд та Форт), де </a:t>
            </a:r>
            <a:r>
              <a:rPr lang="ru-RU" dirty="0" err="1"/>
              <a:t>мешкає</a:t>
            </a:r>
            <a:r>
              <a:rPr lang="ru-RU" dirty="0"/>
              <a:t> </a:t>
            </a:r>
            <a:r>
              <a:rPr lang="ru-RU" dirty="0" err="1"/>
              <a:t>основна</a:t>
            </a:r>
            <a:r>
              <a:rPr lang="ru-RU" dirty="0"/>
              <a:t> частина </a:t>
            </a:r>
            <a:r>
              <a:rPr lang="ru-RU" dirty="0" err="1"/>
              <a:t>населення</a:t>
            </a:r>
            <a:r>
              <a:rPr lang="ru-RU" dirty="0"/>
              <a:t> і знаходиться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промислова</a:t>
            </a:r>
            <a:r>
              <a:rPr lang="ru-RU" dirty="0"/>
              <a:t> зона; </a:t>
            </a:r>
            <a:r>
              <a:rPr lang="ru-RU" b="1" dirty="0" err="1"/>
              <a:t>Південні</a:t>
            </a:r>
            <a:r>
              <a:rPr lang="ru-RU" b="1" dirty="0"/>
              <a:t> </a:t>
            </a:r>
            <a:r>
              <a:rPr lang="ru-RU" b="1" dirty="0" err="1"/>
              <a:t>Аплендс</a:t>
            </a:r>
            <a:r>
              <a:rPr lang="ru-RU" dirty="0"/>
              <a:t> та </a:t>
            </a:r>
            <a:r>
              <a:rPr lang="ru-RU" b="1" dirty="0" err="1"/>
              <a:t>острови</a:t>
            </a:r>
            <a:r>
              <a:rPr lang="ru-RU" dirty="0"/>
              <a:t> (</a:t>
            </a:r>
            <a:r>
              <a:rPr lang="ru-RU" dirty="0" err="1"/>
              <a:t>Оркнейські</a:t>
            </a:r>
            <a:r>
              <a:rPr lang="ru-RU" dirty="0"/>
              <a:t>, </a:t>
            </a:r>
            <a:r>
              <a:rPr lang="ru-RU" dirty="0" err="1"/>
              <a:t>Шетландські</a:t>
            </a:r>
            <a:r>
              <a:rPr lang="ru-RU" dirty="0"/>
              <a:t> і </a:t>
            </a:r>
            <a:r>
              <a:rPr lang="ru-RU" dirty="0" err="1"/>
              <a:t>Західні</a:t>
            </a:r>
            <a:r>
              <a:rPr lang="ru-RU" dirty="0"/>
              <a:t>).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" grpId="0" autoUpdateAnimBg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514600" y="152400"/>
            <a:ext cx="395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УЕЛЬС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4211" name="Picture 3" descr="welsh scen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6985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4600" y="152400"/>
            <a:ext cx="395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УЕЛЬС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22225" y="1245037"/>
            <a:ext cx="881062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 algn="just" eaLnBrk="0" hangingPunct="0"/>
            <a:r>
              <a:rPr lang="en-US" b="1" dirty="0"/>
              <a:t>У</a:t>
            </a:r>
            <a:r>
              <a:rPr lang="uk-UA" b="1" dirty="0"/>
              <a:t>е</a:t>
            </a:r>
            <a:r>
              <a:rPr lang="en-US" b="1" dirty="0" err="1"/>
              <a:t>льс</a:t>
            </a:r>
            <a:r>
              <a:rPr lang="en-US" dirty="0"/>
              <a:t> (</a:t>
            </a:r>
            <a:r>
              <a:rPr lang="en-US" sz="900" dirty="0"/>
              <a:t> </a:t>
            </a:r>
            <a:r>
              <a:rPr lang="en-US" sz="1700" dirty="0" err="1"/>
              <a:t>англ</a:t>
            </a:r>
            <a:r>
              <a:rPr lang="en-US" sz="1700" dirty="0"/>
              <a:t>. </a:t>
            </a:r>
            <a:r>
              <a:rPr lang="ru-RU" sz="1700" i="1" dirty="0" err="1"/>
              <a:t>Wales</a:t>
            </a:r>
            <a:r>
              <a:rPr lang="en-US" sz="1700" dirty="0"/>
              <a:t> </a:t>
            </a:r>
            <a:r>
              <a:rPr lang="en-US" sz="1600" dirty="0"/>
              <a:t>)</a:t>
            </a:r>
            <a:r>
              <a:rPr lang="en-US" sz="900" dirty="0"/>
              <a:t> — </a:t>
            </a:r>
            <a:r>
              <a:rPr lang="en-US" sz="1600" dirty="0" err="1"/>
              <a:t>одна</a:t>
            </a:r>
            <a:r>
              <a:rPr lang="en-US" sz="900" dirty="0"/>
              <a:t> </a:t>
            </a:r>
            <a:r>
              <a:rPr lang="en-US" sz="1600" dirty="0"/>
              <a:t>з </a:t>
            </a:r>
            <a:r>
              <a:rPr lang="en-US" sz="1600" dirty="0" err="1"/>
              <a:t>чотирьох</a:t>
            </a:r>
            <a:r>
              <a:rPr lang="en-US" sz="1600" dirty="0"/>
              <a:t> </a:t>
            </a:r>
            <a:r>
              <a:rPr lang="en-US" sz="1600" dirty="0" err="1"/>
              <a:t>складов</a:t>
            </a:r>
            <a:r>
              <a:rPr lang="uk-UA" sz="1600" dirty="0"/>
              <a:t>и</a:t>
            </a:r>
            <a:r>
              <a:rPr lang="en-US" sz="1600" dirty="0"/>
              <a:t>х</a:t>
            </a:r>
            <a:r>
              <a:rPr lang="en-US" sz="900" dirty="0"/>
              <a:t> </a:t>
            </a:r>
            <a:r>
              <a:rPr lang="en-US" sz="1600" dirty="0" err="1"/>
              <a:t>Сполученого</a:t>
            </a:r>
            <a:r>
              <a:rPr lang="en-US" sz="1600" dirty="0"/>
              <a:t> </a:t>
            </a:r>
            <a:r>
              <a:rPr lang="en-US" sz="1600" dirty="0" err="1"/>
              <a:t>Королівства</a:t>
            </a:r>
            <a:r>
              <a:rPr lang="en-US" sz="1600" dirty="0"/>
              <a:t>. </a:t>
            </a:r>
            <a:r>
              <a:rPr lang="en-US" sz="1600" dirty="0" err="1"/>
              <a:t>Розташований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південному</a:t>
            </a:r>
            <a:r>
              <a:rPr lang="en-US" sz="1600" dirty="0"/>
              <a:t> </a:t>
            </a:r>
            <a:r>
              <a:rPr lang="en-US" sz="1600" dirty="0" err="1"/>
              <a:t>заході</a:t>
            </a:r>
            <a:r>
              <a:rPr lang="en-US" sz="1600" dirty="0"/>
              <a:t> </a:t>
            </a:r>
            <a:r>
              <a:rPr lang="en-US" sz="1600" dirty="0" err="1"/>
              <a:t>острова</a:t>
            </a:r>
            <a:r>
              <a:rPr lang="en-US" sz="1600" dirty="0"/>
              <a:t> </a:t>
            </a:r>
            <a:r>
              <a:rPr lang="en-US" sz="1600" dirty="0" err="1"/>
              <a:t>Велика</a:t>
            </a:r>
            <a:r>
              <a:rPr lang="en-US" sz="1600" dirty="0"/>
              <a:t> </a:t>
            </a:r>
            <a:r>
              <a:rPr lang="en-US" sz="1600" dirty="0" err="1"/>
              <a:t>Британія</a:t>
            </a:r>
            <a:r>
              <a:rPr lang="en-US" sz="1600" dirty="0"/>
              <a:t>. </a:t>
            </a:r>
            <a:r>
              <a:rPr lang="en-US" sz="1600" b="1" dirty="0"/>
              <a:t>Столиця </a:t>
            </a:r>
            <a:r>
              <a:rPr lang="en-US" sz="1600" dirty="0"/>
              <a:t>— </a:t>
            </a:r>
            <a:r>
              <a:rPr lang="en-US" sz="1600" dirty="0" err="1"/>
              <a:t>місто</a:t>
            </a:r>
            <a:r>
              <a:rPr lang="en-US" sz="1600" dirty="0"/>
              <a:t> </a:t>
            </a:r>
            <a:r>
              <a:rPr lang="en-US" sz="1600" dirty="0" err="1"/>
              <a:t>Кардіфф</a:t>
            </a:r>
            <a:r>
              <a:rPr lang="en-US" sz="1600" dirty="0"/>
              <a:t>.</a:t>
            </a:r>
            <a:endParaRPr lang="ru-RU" sz="1600" dirty="0"/>
          </a:p>
          <a:p>
            <a:pPr indent="457200" algn="just" eaLnBrk="0" hangingPunct="0"/>
            <a:r>
              <a:rPr lang="ru-RU" sz="1600" dirty="0" err="1"/>
              <a:t>Уельс</a:t>
            </a:r>
            <a:r>
              <a:rPr lang="ru-RU" sz="1600" dirty="0"/>
              <a:t> </a:t>
            </a:r>
            <a:r>
              <a:rPr lang="ru-RU" sz="1600" dirty="0" err="1"/>
              <a:t>розташований</a:t>
            </a:r>
            <a:r>
              <a:rPr lang="ru-RU" sz="1600" dirty="0"/>
              <a:t> на </a:t>
            </a:r>
            <a:r>
              <a:rPr lang="ru-RU" sz="1600" dirty="0" err="1"/>
              <a:t>південному</a:t>
            </a:r>
            <a:r>
              <a:rPr lang="ru-RU" sz="1600" dirty="0"/>
              <a:t> </a:t>
            </a:r>
            <a:r>
              <a:rPr lang="ru-RU" sz="1600" dirty="0" err="1"/>
              <a:t>заході</a:t>
            </a:r>
            <a:r>
              <a:rPr lang="ru-RU" sz="1600" dirty="0"/>
              <a:t> </a:t>
            </a:r>
            <a:r>
              <a:rPr lang="ru-RU" sz="1600" dirty="0" err="1"/>
              <a:t>Великобританії</a:t>
            </a:r>
            <a:r>
              <a:rPr lang="ru-RU" sz="1600" dirty="0"/>
              <a:t>, на </a:t>
            </a:r>
            <a:r>
              <a:rPr lang="ru-RU" sz="1600" dirty="0" err="1"/>
              <a:t>сході</a:t>
            </a:r>
            <a:r>
              <a:rPr lang="ru-RU" sz="1600" dirty="0"/>
              <a:t> </a:t>
            </a:r>
            <a:r>
              <a:rPr lang="ru-RU" sz="1600" dirty="0" err="1"/>
              <a:t>межує</a:t>
            </a:r>
            <a:r>
              <a:rPr lang="ru-RU" sz="1600" dirty="0"/>
              <a:t> з </a:t>
            </a:r>
            <a:r>
              <a:rPr lang="ru-RU" sz="1600" dirty="0" err="1"/>
              <a:t>Англією</a:t>
            </a:r>
            <a:r>
              <a:rPr lang="ru-RU" sz="1600" dirty="0"/>
              <a:t>, з </a:t>
            </a:r>
            <a:r>
              <a:rPr lang="ru-RU" sz="1600" dirty="0" err="1"/>
              <a:t>трьох</a:t>
            </a:r>
            <a:r>
              <a:rPr lang="ru-RU" sz="1600" dirty="0"/>
              <a:t> </a:t>
            </a:r>
            <a:r>
              <a:rPr lang="ru-RU" sz="1600" dirty="0" err="1"/>
              <a:t>сторін</a:t>
            </a:r>
            <a:r>
              <a:rPr lang="ru-RU" sz="1600" dirty="0"/>
              <a:t> </a:t>
            </a:r>
            <a:r>
              <a:rPr lang="ru-RU" sz="1600" dirty="0" err="1"/>
              <a:t>оточений</a:t>
            </a:r>
            <a:r>
              <a:rPr lang="ru-RU" sz="1600" dirty="0"/>
              <a:t> морем: на </a:t>
            </a:r>
            <a:r>
              <a:rPr lang="ru-RU" sz="1600" dirty="0" err="1"/>
              <a:t>півдні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Бристольський</a:t>
            </a:r>
            <a:r>
              <a:rPr lang="ru-RU" sz="1600" dirty="0"/>
              <a:t> канал (гирло </a:t>
            </a:r>
            <a:r>
              <a:rPr lang="ru-RU" sz="1600" dirty="0" err="1"/>
              <a:t>річки</a:t>
            </a:r>
            <a:r>
              <a:rPr lang="ru-RU" sz="1600" dirty="0"/>
              <a:t> </a:t>
            </a:r>
            <a:r>
              <a:rPr lang="ru-RU" sz="1600" dirty="0" err="1"/>
              <a:t>Северн</a:t>
            </a:r>
            <a:r>
              <a:rPr lang="ru-RU" sz="1600" dirty="0"/>
              <a:t>), на </a:t>
            </a:r>
            <a:r>
              <a:rPr lang="ru-RU" sz="1600" dirty="0" err="1"/>
              <a:t>південно-заході</a:t>
            </a:r>
            <a:r>
              <a:rPr lang="ru-RU" sz="1600" dirty="0"/>
              <a:t> — протока Святого Георга, на півночі й </a:t>
            </a:r>
            <a:r>
              <a:rPr lang="ru-RU" sz="1600" dirty="0" err="1"/>
              <a:t>заході</a:t>
            </a:r>
            <a:r>
              <a:rPr lang="ru-RU" sz="1600" dirty="0"/>
              <a:t> — </a:t>
            </a:r>
            <a:r>
              <a:rPr lang="ru-RU" sz="1600" dirty="0" err="1"/>
              <a:t>Ірландське</a:t>
            </a:r>
            <a:r>
              <a:rPr lang="ru-RU" sz="1600" dirty="0"/>
              <a:t> море, на </a:t>
            </a:r>
            <a:r>
              <a:rPr lang="ru-RU" sz="1600" dirty="0" err="1"/>
              <a:t>північному</a:t>
            </a:r>
            <a:r>
              <a:rPr lang="ru-RU" sz="1600" dirty="0"/>
              <a:t> </a:t>
            </a:r>
            <a:r>
              <a:rPr lang="ru-RU" sz="1600" dirty="0" err="1"/>
              <a:t>сході</a:t>
            </a:r>
            <a:r>
              <a:rPr lang="ru-RU" sz="1600" dirty="0"/>
              <a:t> — гирло </a:t>
            </a:r>
            <a:r>
              <a:rPr lang="ru-RU" sz="1600" dirty="0" err="1"/>
              <a:t>річки</a:t>
            </a:r>
            <a:r>
              <a:rPr lang="ru-RU" sz="1600" dirty="0"/>
              <a:t> </a:t>
            </a:r>
            <a:r>
              <a:rPr lang="ru-RU" sz="1600" dirty="0" err="1"/>
              <a:t>Ді</a:t>
            </a:r>
            <a:r>
              <a:rPr lang="ru-RU" sz="1600" dirty="0"/>
              <a:t>.</a:t>
            </a:r>
          </a:p>
          <a:p>
            <a:pPr indent="457200" algn="just" eaLnBrk="0" hangingPunct="0"/>
            <a:r>
              <a:rPr lang="ru-RU" sz="1600" dirty="0" err="1"/>
              <a:t>Більшу</a:t>
            </a:r>
            <a:r>
              <a:rPr lang="ru-RU" sz="1600" dirty="0"/>
              <a:t> </a:t>
            </a:r>
            <a:r>
              <a:rPr lang="ru-RU" sz="1600" dirty="0" err="1"/>
              <a:t>частину</a:t>
            </a:r>
            <a:r>
              <a:rPr lang="ru-RU" sz="1600" dirty="0"/>
              <a:t> </a:t>
            </a:r>
            <a:r>
              <a:rPr lang="ru-RU" sz="1600" dirty="0" err="1"/>
              <a:t>Уельсу</a:t>
            </a:r>
            <a:r>
              <a:rPr lang="ru-RU" sz="1600" dirty="0"/>
              <a:t> </a:t>
            </a:r>
            <a:r>
              <a:rPr lang="ru-RU" sz="1600" dirty="0" err="1"/>
              <a:t>займають</a:t>
            </a:r>
            <a:r>
              <a:rPr lang="ru-RU" sz="1600" dirty="0"/>
              <a:t> гори, особливо на півночі й у центрі. Вони </a:t>
            </a:r>
            <a:r>
              <a:rPr lang="ru-RU" sz="1600" dirty="0" err="1"/>
              <a:t>утворилися</a:t>
            </a:r>
            <a:r>
              <a:rPr lang="ru-RU" sz="1600" dirty="0"/>
              <a:t> під час </a:t>
            </a:r>
            <a:r>
              <a:rPr lang="ru-RU" sz="1600" dirty="0" err="1"/>
              <a:t>останнього</a:t>
            </a:r>
            <a:r>
              <a:rPr lang="ru-RU" sz="1600" dirty="0"/>
              <a:t> </a:t>
            </a:r>
            <a:r>
              <a:rPr lang="ru-RU" sz="1600" dirty="0" err="1"/>
              <a:t>льодовикого</a:t>
            </a:r>
            <a:r>
              <a:rPr lang="ru-RU" sz="1600" dirty="0"/>
              <a:t> </a:t>
            </a:r>
            <a:r>
              <a:rPr lang="ru-RU" sz="1600" dirty="0" err="1"/>
              <a:t>періоду</a:t>
            </a:r>
            <a:r>
              <a:rPr lang="ru-RU" sz="1600" dirty="0"/>
              <a:t>. </a:t>
            </a:r>
            <a:r>
              <a:rPr lang="ru-RU" sz="1600" dirty="0" err="1"/>
              <a:t>Найвищі</a:t>
            </a:r>
            <a:r>
              <a:rPr lang="ru-RU" sz="1600" dirty="0"/>
              <a:t> гори — в </a:t>
            </a:r>
            <a:r>
              <a:rPr lang="ru-RU" sz="1600" dirty="0" err="1"/>
              <a:t>Сноудонії</a:t>
            </a:r>
            <a:r>
              <a:rPr lang="ru-RU" sz="1600" dirty="0"/>
              <a:t> (</a:t>
            </a:r>
            <a:r>
              <a:rPr lang="en-US" sz="1600" i="1" dirty="0" err="1"/>
              <a:t>Yr</a:t>
            </a:r>
            <a:r>
              <a:rPr lang="en-US" sz="1600" i="1" dirty="0"/>
              <a:t> </a:t>
            </a:r>
            <a:r>
              <a:rPr lang="en-US" sz="1600" i="1" dirty="0" err="1"/>
              <a:t>Eryri</a:t>
            </a:r>
            <a:r>
              <a:rPr lang="en-US" sz="1600" dirty="0"/>
              <a:t>), </a:t>
            </a:r>
            <a:r>
              <a:rPr lang="ru-RU" sz="1600" dirty="0"/>
              <a:t>гора </a:t>
            </a:r>
            <a:r>
              <a:rPr lang="ru-RU" sz="1600" dirty="0" err="1"/>
              <a:t>Сноудон</a:t>
            </a:r>
            <a:r>
              <a:rPr lang="ru-RU" sz="1600" dirty="0"/>
              <a:t> (</a:t>
            </a:r>
            <a:r>
              <a:rPr lang="en-US" sz="1600" i="1" dirty="0" err="1"/>
              <a:t>Yr</a:t>
            </a:r>
            <a:r>
              <a:rPr lang="en-US" sz="1600" i="1" dirty="0"/>
              <a:t> </a:t>
            </a:r>
            <a:r>
              <a:rPr lang="en-US" sz="1600" i="1" dirty="0" err="1"/>
              <a:t>Wyddfa</a:t>
            </a:r>
            <a:r>
              <a:rPr lang="en-US" sz="1600" dirty="0"/>
              <a:t>, 1085 </a:t>
            </a:r>
            <a:r>
              <a:rPr lang="ru-RU" sz="1600" dirty="0"/>
              <a:t>м над </a:t>
            </a:r>
            <a:r>
              <a:rPr lang="ru-RU" sz="1600" dirty="0" err="1"/>
              <a:t>рівнем</a:t>
            </a:r>
            <a:r>
              <a:rPr lang="ru-RU" sz="1600" dirty="0"/>
              <a:t> моря) — </a:t>
            </a:r>
            <a:r>
              <a:rPr lang="ru-RU" sz="1600" dirty="0" err="1"/>
              <a:t>найвища</a:t>
            </a:r>
            <a:r>
              <a:rPr lang="ru-RU" sz="1600" dirty="0"/>
              <a:t> точка </a:t>
            </a:r>
            <a:r>
              <a:rPr lang="ru-RU" sz="1600" dirty="0" err="1"/>
              <a:t>Уельсу</a:t>
            </a:r>
            <a:r>
              <a:rPr lang="ru-RU" sz="1600" dirty="0"/>
              <a:t>. </a:t>
            </a:r>
            <a:r>
              <a:rPr lang="ru-RU" sz="1600" dirty="0" err="1"/>
              <a:t>Гірський</a:t>
            </a:r>
            <a:r>
              <a:rPr lang="ru-RU" sz="1600" dirty="0"/>
              <a:t> </a:t>
            </a:r>
            <a:r>
              <a:rPr lang="ru-RU" sz="1600" dirty="0" err="1"/>
              <a:t>масив</a:t>
            </a:r>
            <a:r>
              <a:rPr lang="ru-RU" sz="1600" dirty="0"/>
              <a:t> у центрі </a:t>
            </a:r>
            <a:r>
              <a:rPr lang="ru-RU" sz="1600" dirty="0" err="1"/>
              <a:t>Уельсу</a:t>
            </a:r>
            <a:r>
              <a:rPr lang="ru-RU" sz="1600" dirty="0"/>
              <a:t> </a:t>
            </a:r>
            <a:r>
              <a:rPr lang="ru-RU" sz="1600" dirty="0" err="1"/>
              <a:t>називається</a:t>
            </a:r>
            <a:r>
              <a:rPr lang="ru-RU" sz="1600" dirty="0"/>
              <a:t> </a:t>
            </a:r>
            <a:r>
              <a:rPr lang="ru-RU" sz="1600" dirty="0" err="1"/>
              <a:t>Кембрійськими</a:t>
            </a:r>
            <a:r>
              <a:rPr lang="ru-RU" sz="1600" dirty="0"/>
              <a:t> горами. </a:t>
            </a:r>
            <a:r>
              <a:rPr lang="ru-RU" sz="1600" dirty="0" err="1"/>
              <a:t>Кембрійскі</a:t>
            </a:r>
            <a:r>
              <a:rPr lang="ru-RU" sz="1600" dirty="0"/>
              <a:t> гори дали свою </a:t>
            </a:r>
            <a:r>
              <a:rPr lang="ru-RU" sz="1600" dirty="0" err="1"/>
              <a:t>назву</a:t>
            </a:r>
            <a:r>
              <a:rPr lang="ru-RU" sz="1600" dirty="0"/>
              <a:t> одному з </a:t>
            </a:r>
            <a:r>
              <a:rPr lang="ru-RU" sz="1600" dirty="0" err="1"/>
              <a:t>періодів</a:t>
            </a:r>
            <a:r>
              <a:rPr lang="ru-RU" sz="1600" dirty="0"/>
              <a:t> палеозоя — </a:t>
            </a:r>
            <a:r>
              <a:rPr lang="ru-RU" sz="1600" dirty="0" err="1"/>
              <a:t>кембрію</a:t>
            </a:r>
            <a:r>
              <a:rPr lang="ru-RU" sz="1600" dirty="0"/>
              <a:t>. На </a:t>
            </a:r>
            <a:r>
              <a:rPr lang="ru-RU" sz="1600" dirty="0" err="1"/>
              <a:t>півдні</a:t>
            </a:r>
            <a:r>
              <a:rPr lang="ru-RU" sz="1600" dirty="0"/>
              <a:t> </a:t>
            </a:r>
            <a:r>
              <a:rPr lang="ru-RU" sz="1600" dirty="0" err="1"/>
              <a:t>розташовані</a:t>
            </a:r>
            <a:r>
              <a:rPr lang="ru-RU" sz="1600" dirty="0"/>
              <a:t> гори </a:t>
            </a:r>
            <a:r>
              <a:rPr lang="ru-RU" sz="1600" dirty="0" err="1"/>
              <a:t>Брекон-Біконз</a:t>
            </a:r>
            <a:r>
              <a:rPr lang="ru-RU" sz="1600" dirty="0"/>
              <a:t> (</a:t>
            </a:r>
            <a:r>
              <a:rPr lang="en-US" sz="1600" i="1" dirty="0" err="1"/>
              <a:t>Bannau</a:t>
            </a:r>
            <a:r>
              <a:rPr lang="en-US" sz="1600" i="1" dirty="0"/>
              <a:t> </a:t>
            </a:r>
            <a:r>
              <a:rPr lang="en-US" sz="1600" i="1" dirty="0" err="1"/>
              <a:t>Brycheiniog</a:t>
            </a:r>
            <a:r>
              <a:rPr lang="en-US" sz="1600" dirty="0"/>
              <a:t>), </a:t>
            </a:r>
            <a:r>
              <a:rPr lang="ru-RU" sz="1600" dirty="0"/>
              <a:t>вони </a:t>
            </a:r>
            <a:r>
              <a:rPr lang="ru-RU" sz="1600" dirty="0" err="1"/>
              <a:t>молоді</a:t>
            </a:r>
            <a:r>
              <a:rPr lang="ru-RU" sz="1600" dirty="0"/>
              <a:t> </a:t>
            </a:r>
            <a:r>
              <a:rPr lang="ru-RU" sz="1600" dirty="0" err="1"/>
              <a:t>порівнянно</a:t>
            </a:r>
            <a:r>
              <a:rPr lang="ru-RU" sz="1600" dirty="0"/>
              <a:t> з </a:t>
            </a:r>
            <a:r>
              <a:rPr lang="ru-RU" sz="1600" dirty="0" err="1"/>
              <a:t>Камбрійскими</a:t>
            </a:r>
            <a:r>
              <a:rPr lang="ru-RU" sz="1600" dirty="0"/>
              <a:t> й мають </a:t>
            </a:r>
            <a:r>
              <a:rPr lang="ru-RU" sz="1600" dirty="0" err="1"/>
              <a:t>значні</a:t>
            </a:r>
            <a:r>
              <a:rPr lang="ru-RU" sz="1600" dirty="0"/>
              <a:t> запаси </a:t>
            </a:r>
            <a:r>
              <a:rPr lang="ru-RU" sz="1600" dirty="0" err="1"/>
              <a:t>вугілля</a:t>
            </a:r>
            <a:r>
              <a:rPr lang="ru-RU" sz="1600" dirty="0"/>
              <a:t>.</a:t>
            </a:r>
          </a:p>
          <a:p>
            <a:pPr indent="457200" algn="just" eaLnBrk="0" hangingPunct="0"/>
            <a:r>
              <a:rPr lang="ru-RU" sz="1600" dirty="0" err="1"/>
              <a:t>Сучасний</a:t>
            </a:r>
            <a:r>
              <a:rPr lang="ru-RU" sz="1600" dirty="0"/>
              <a:t> кордон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Англією</a:t>
            </a:r>
            <a:r>
              <a:rPr lang="ru-RU" sz="1600" dirty="0"/>
              <a:t> й </a:t>
            </a:r>
            <a:r>
              <a:rPr lang="ru-RU" sz="1600" dirty="0" err="1"/>
              <a:t>Уельсом</a:t>
            </a:r>
            <a:r>
              <a:rPr lang="ru-RU" sz="1600" dirty="0"/>
              <a:t> </a:t>
            </a:r>
            <a:r>
              <a:rPr lang="ru-RU" sz="1600" dirty="0" err="1"/>
              <a:t>досить</a:t>
            </a:r>
            <a:r>
              <a:rPr lang="ru-RU" sz="1600" dirty="0"/>
              <a:t> </a:t>
            </a:r>
            <a:r>
              <a:rPr lang="ru-RU" sz="1600" dirty="0" err="1"/>
              <a:t>довільний</a:t>
            </a:r>
            <a:r>
              <a:rPr lang="ru-RU" sz="1600" dirty="0"/>
              <a:t>: </a:t>
            </a:r>
            <a:r>
              <a:rPr lang="ru-RU" sz="1600" dirty="0" err="1"/>
              <a:t>загалом</a:t>
            </a:r>
            <a:r>
              <a:rPr lang="ru-RU" sz="1600" dirty="0"/>
              <a:t> він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встановлений</a:t>
            </a:r>
            <a:r>
              <a:rPr lang="ru-RU" sz="1600" dirty="0"/>
              <a:t> у </a:t>
            </a:r>
            <a:r>
              <a:rPr lang="en-US" sz="1600" dirty="0"/>
              <a:t>XVI </a:t>
            </a:r>
            <a:r>
              <a:rPr lang="ru-RU" sz="1600" dirty="0" err="1"/>
              <a:t>століття</a:t>
            </a:r>
            <a:r>
              <a:rPr lang="ru-RU" sz="1600" dirty="0"/>
              <a:t>, на основі меж </a:t>
            </a:r>
            <a:r>
              <a:rPr lang="ru-RU" sz="1600" dirty="0" err="1"/>
              <a:t>феодальних</a:t>
            </a:r>
            <a:r>
              <a:rPr lang="ru-RU" sz="1600" dirty="0"/>
              <a:t> </a:t>
            </a:r>
            <a:r>
              <a:rPr lang="ru-RU" sz="1600" dirty="0" err="1"/>
              <a:t>володінь</a:t>
            </a:r>
            <a:r>
              <a:rPr lang="ru-RU" sz="1600" dirty="0"/>
              <a:t>. Протягом </a:t>
            </a:r>
            <a:r>
              <a:rPr lang="ru-RU" sz="1600" dirty="0" err="1"/>
              <a:t>близько</a:t>
            </a:r>
            <a:r>
              <a:rPr lang="ru-RU" sz="1600" dirty="0"/>
              <a:t> 64 </a:t>
            </a:r>
            <a:r>
              <a:rPr lang="ru-RU" sz="1600" dirty="0" err="1"/>
              <a:t>кілометрів</a:t>
            </a:r>
            <a:r>
              <a:rPr lang="ru-RU" sz="1600" dirty="0"/>
              <a:t> він </a:t>
            </a:r>
            <a:r>
              <a:rPr lang="ru-RU" sz="1600" dirty="0" err="1"/>
              <a:t>досить</a:t>
            </a:r>
            <a:r>
              <a:rPr lang="ru-RU" sz="1600" dirty="0"/>
              <a:t> точно проходить валом </a:t>
            </a:r>
            <a:r>
              <a:rPr lang="ru-RU" sz="1600" dirty="0" err="1"/>
              <a:t>Офи</a:t>
            </a:r>
            <a:r>
              <a:rPr lang="ru-RU" sz="1600" dirty="0"/>
              <a:t>. </a:t>
            </a:r>
            <a:r>
              <a:rPr lang="ru-RU" sz="1600" dirty="0" err="1"/>
              <a:t>Однак</a:t>
            </a:r>
            <a:r>
              <a:rPr lang="ru-RU" sz="1600" dirty="0"/>
              <a:t>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іде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вигадливо</a:t>
            </a:r>
            <a:r>
              <a:rPr lang="ru-RU" sz="1600" dirty="0"/>
              <a:t>: 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поділяє</a:t>
            </a:r>
            <a:r>
              <a:rPr lang="ru-RU" sz="1600" dirty="0"/>
              <a:t> село </a:t>
            </a:r>
            <a:r>
              <a:rPr lang="ru-RU" sz="1600" dirty="0" err="1"/>
              <a:t>Найтон</a:t>
            </a:r>
            <a:r>
              <a:rPr lang="ru-RU" sz="1600" dirty="0"/>
              <a:t> в </a:t>
            </a:r>
            <a:r>
              <a:rPr lang="ru-RU" sz="1600" dirty="0" err="1"/>
              <a:t>Поуїсі</a:t>
            </a:r>
            <a:r>
              <a:rPr lang="ru-RU" sz="1600" dirty="0"/>
              <a:t> та його </a:t>
            </a:r>
            <a:r>
              <a:rPr lang="ru-RU" sz="1600" dirty="0" err="1"/>
              <a:t>залізничну</a:t>
            </a:r>
            <a:r>
              <a:rPr lang="ru-RU" sz="1600" dirty="0"/>
              <a:t> </a:t>
            </a:r>
            <a:r>
              <a:rPr lang="ru-RU" sz="1600" dirty="0" err="1"/>
              <a:t>станцію</a:t>
            </a:r>
            <a:r>
              <a:rPr lang="ru-RU" sz="1600" dirty="0"/>
              <a:t>, </a:t>
            </a:r>
            <a:r>
              <a:rPr lang="ru-RU" sz="1600" dirty="0" err="1"/>
              <a:t>робить</a:t>
            </a:r>
            <a:r>
              <a:rPr lang="ru-RU" sz="1600" dirty="0"/>
              <a:t> село </a:t>
            </a:r>
            <a:r>
              <a:rPr lang="ru-RU" sz="1600" dirty="0" err="1"/>
              <a:t>Чорч-Стоук</a:t>
            </a:r>
            <a:r>
              <a:rPr lang="ru-RU" sz="1600" dirty="0"/>
              <a:t> </a:t>
            </a:r>
            <a:r>
              <a:rPr lang="ru-RU" sz="1600" dirty="0" err="1"/>
              <a:t>фактично</a:t>
            </a:r>
            <a:r>
              <a:rPr lang="ru-RU" sz="1600" dirty="0"/>
              <a:t> </a:t>
            </a:r>
            <a:r>
              <a:rPr lang="ru-RU" sz="1600" dirty="0" err="1"/>
              <a:t>уельским</a:t>
            </a:r>
            <a:r>
              <a:rPr lang="ru-RU" sz="1600" dirty="0"/>
              <a:t> анклавом в </a:t>
            </a:r>
            <a:r>
              <a:rPr lang="ru-RU" sz="1600" dirty="0" err="1"/>
              <a:t>Англії</a:t>
            </a:r>
            <a:r>
              <a:rPr lang="ru-RU" sz="1600" dirty="0"/>
              <a:t> й проходить </a:t>
            </a:r>
            <a:r>
              <a:rPr lang="ru-RU" sz="1600" dirty="0" err="1"/>
              <a:t>прямісінько</a:t>
            </a:r>
            <a:r>
              <a:rPr lang="ru-RU" sz="1600" dirty="0"/>
              <a:t> через село </a:t>
            </a:r>
            <a:r>
              <a:rPr lang="ru-RU" sz="1600" dirty="0" err="1"/>
              <a:t>Лланімінех</a:t>
            </a:r>
            <a:r>
              <a:rPr lang="ru-RU" sz="1600" dirty="0"/>
              <a:t> 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64" name="Picture 2" descr="http://upload.wikimedia.org/wikipedia/commons/thumb/2/21/Speaker_Icon.svg/13px-Speaker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-30163"/>
            <a:ext cx="123825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 descr="http://upload.wikimedia.org/wikipedia/commons/thumb/2/21/Speaker_Icon.svg/13px-Speaker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-30163"/>
            <a:ext cx="123825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09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133600" y="1524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ПІВНІЧНА</a:t>
            </a:r>
            <a:r>
              <a:rPr lang="ru-RU" sz="3200" b="1" dirty="0" smtClean="0">
                <a:solidFill>
                  <a:srgbClr val="006600"/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ІРЛАНДІЯ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5235" name="Picture 3" descr="Northern Ireland Giants_Cause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65175"/>
            <a:ext cx="4408488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33600" y="1524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ПІВНІЧНА</a:t>
            </a:r>
            <a:r>
              <a:rPr lang="ru-RU" sz="3200" b="1" dirty="0" smtClean="0">
                <a:solidFill>
                  <a:srgbClr val="006600"/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ІРЛАНДІЯ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341206" y="765175"/>
            <a:ext cx="85693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/>
            <a:r>
              <a:rPr lang="vi-VN" b="1" dirty="0"/>
              <a:t>Північна Ірландія</a:t>
            </a:r>
            <a:r>
              <a:rPr lang="vi-VN" dirty="0"/>
              <a:t> (</a:t>
            </a:r>
            <a:r>
              <a:rPr lang="ru-RU" dirty="0"/>
              <a:t>англ. </a:t>
            </a:r>
            <a:r>
              <a:rPr lang="en-US" i="1" dirty="0"/>
              <a:t>Northern Ireland</a:t>
            </a:r>
            <a:r>
              <a:rPr lang="en-US" dirty="0"/>
              <a:t>, </a:t>
            </a:r>
            <a:r>
              <a:rPr lang="vi-VN" dirty="0"/>
              <a:t>ірл.</a:t>
            </a:r>
            <a:r>
              <a:rPr lang="en-US" dirty="0"/>
              <a:t>) — </a:t>
            </a:r>
            <a:r>
              <a:rPr lang="vi-VN" dirty="0"/>
              <a:t>одна з чотирьох частин Сполученого королівства Великої Британії та Північної Ірландії. Межує з Республікою Ірландія в межах острова Ірландія. </a:t>
            </a:r>
            <a:endParaRPr lang="uk-UA" dirty="0"/>
          </a:p>
          <a:p>
            <a:pPr indent="457200" algn="just"/>
            <a:r>
              <a:rPr lang="vi-VN" b="1" dirty="0"/>
              <a:t>Столиця</a:t>
            </a:r>
            <a:r>
              <a:rPr lang="vi-VN" dirty="0"/>
              <a:t> і найбільше місто — Белфаст. В адміністративному відношенні поділена (з 1975) на 6 графств</a:t>
            </a:r>
            <a:r>
              <a:rPr lang="uk-UA" dirty="0"/>
              <a:t>.</a:t>
            </a:r>
          </a:p>
          <a:p>
            <a:pPr indent="457200" algn="just"/>
            <a:r>
              <a:rPr lang="ru-RU" dirty="0" err="1"/>
              <a:t>Адміністративно</a:t>
            </a:r>
            <a:r>
              <a:rPr lang="ru-RU" dirty="0"/>
              <a:t> Північна </a:t>
            </a:r>
            <a:r>
              <a:rPr lang="ru-RU" dirty="0" err="1"/>
              <a:t>Ірландія</a:t>
            </a:r>
            <a:r>
              <a:rPr lang="ru-RU" dirty="0"/>
              <a:t> </a:t>
            </a:r>
            <a:r>
              <a:rPr lang="ru-RU" dirty="0" err="1"/>
              <a:t>розділена</a:t>
            </a:r>
            <a:r>
              <a:rPr lang="ru-RU" dirty="0"/>
              <a:t> на 6 графств та 26 </a:t>
            </a:r>
            <a:r>
              <a:rPr lang="ru-RU" dirty="0" err="1"/>
              <a:t>районів</a:t>
            </a:r>
            <a:r>
              <a:rPr lang="ru-RU" dirty="0"/>
              <a:t>. 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Ірландія</a:t>
            </a:r>
            <a:r>
              <a:rPr lang="ru-RU" dirty="0"/>
              <a:t> </a:t>
            </a:r>
            <a:r>
              <a:rPr lang="ru-RU" dirty="0" err="1"/>
              <a:t>ділиться</a:t>
            </a:r>
            <a:r>
              <a:rPr lang="ru-RU" dirty="0"/>
              <a:t> на 4 </a:t>
            </a:r>
            <a:r>
              <a:rPr lang="ru-RU" dirty="0" err="1"/>
              <a:t>історичні</a:t>
            </a:r>
            <a:r>
              <a:rPr lang="ru-RU" dirty="0"/>
              <a:t> області — Ольстер, </a:t>
            </a:r>
            <a:r>
              <a:rPr lang="ru-RU" dirty="0" err="1"/>
              <a:t>Коннахт</a:t>
            </a:r>
            <a:r>
              <a:rPr lang="ru-RU" dirty="0"/>
              <a:t>, </a:t>
            </a:r>
            <a:r>
              <a:rPr lang="ru-RU" dirty="0" err="1"/>
              <a:t>Манстер</a:t>
            </a:r>
            <a:r>
              <a:rPr lang="ru-RU" dirty="0"/>
              <a:t> і </a:t>
            </a:r>
            <a:r>
              <a:rPr lang="ru-RU" dirty="0" err="1"/>
              <a:t>Ленстер</a:t>
            </a:r>
            <a:r>
              <a:rPr lang="ru-RU" dirty="0"/>
              <a:t>. Всі </a:t>
            </a:r>
            <a:r>
              <a:rPr lang="ru-RU" dirty="0" err="1"/>
              <a:t>шість</a:t>
            </a:r>
            <a:r>
              <a:rPr lang="ru-RU" dirty="0"/>
              <a:t> графств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Ірландії</a:t>
            </a:r>
            <a:r>
              <a:rPr lang="ru-RU" dirty="0"/>
              <a:t> </a:t>
            </a:r>
            <a:r>
              <a:rPr lang="ru-RU" dirty="0" err="1"/>
              <a:t>Антрім</a:t>
            </a:r>
            <a:r>
              <a:rPr lang="ru-RU" dirty="0"/>
              <a:t>, </a:t>
            </a:r>
            <a:r>
              <a:rPr lang="ru-RU" dirty="0" err="1"/>
              <a:t>Арма</a:t>
            </a:r>
            <a:r>
              <a:rPr lang="ru-RU" dirty="0"/>
              <a:t>, Даун, </a:t>
            </a:r>
            <a:r>
              <a:rPr lang="ru-RU" dirty="0" err="1"/>
              <a:t>Лондондеррі</a:t>
            </a:r>
            <a:r>
              <a:rPr lang="ru-RU" dirty="0"/>
              <a:t>, </a:t>
            </a:r>
            <a:r>
              <a:rPr lang="ru-RU" dirty="0" err="1"/>
              <a:t>Тайрон</a:t>
            </a:r>
            <a:r>
              <a:rPr lang="ru-RU" dirty="0"/>
              <a:t> і </a:t>
            </a:r>
            <a:r>
              <a:rPr lang="ru-RU" dirty="0" err="1"/>
              <a:t>Фермана</a:t>
            </a:r>
            <a:r>
              <a:rPr lang="ru-RU" dirty="0"/>
              <a:t>,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провінції</a:t>
            </a:r>
            <a:r>
              <a:rPr lang="ru-RU" dirty="0"/>
              <a:t> </a:t>
            </a:r>
            <a:r>
              <a:rPr lang="ru-RU" i="1" dirty="0"/>
              <a:t>Ольстер</a:t>
            </a:r>
            <a:r>
              <a:rPr lang="ru-RU" dirty="0"/>
              <a:t>. Крім того до Ольстеру також </a:t>
            </a:r>
            <a:r>
              <a:rPr lang="ru-RU" dirty="0" err="1"/>
              <a:t>входять</a:t>
            </a:r>
            <a:r>
              <a:rPr lang="ru-RU" dirty="0"/>
              <a:t> три графства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Ірландія</a:t>
            </a:r>
            <a:r>
              <a:rPr lang="ru-RU" dirty="0"/>
              <a:t> — </a:t>
            </a:r>
            <a:r>
              <a:rPr lang="ru-RU" dirty="0" err="1"/>
              <a:t>Донегол</a:t>
            </a:r>
            <a:r>
              <a:rPr lang="ru-RU" dirty="0"/>
              <a:t>, </a:t>
            </a:r>
            <a:r>
              <a:rPr lang="ru-RU" dirty="0" err="1"/>
              <a:t>Монахан</a:t>
            </a:r>
            <a:r>
              <a:rPr lang="ru-RU" dirty="0"/>
              <a:t> і </a:t>
            </a:r>
            <a:r>
              <a:rPr lang="ru-RU" dirty="0" err="1"/>
              <a:t>Каван</a:t>
            </a:r>
            <a:r>
              <a:rPr lang="ru-RU" dirty="0"/>
              <a:t>.</a:t>
            </a:r>
          </a:p>
          <a:p>
            <a:pPr indent="457200" algn="just"/>
            <a:endParaRPr lang="ru-RU" dirty="0"/>
          </a:p>
        </p:txBody>
      </p:sp>
      <p:pic>
        <p:nvPicPr>
          <p:cNvPr id="43012" name="Picture 3" descr="C:\Users\Администратор\Desktop\severnaya-irlandia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076700"/>
            <a:ext cx="3684588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C:\Users\Администратор\Desktop\Northern-Ireland-Monu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438467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письменники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Великобританії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035" name="Прямоугольник 1"/>
          <p:cNvSpPr>
            <a:spLocks noChangeArrowheads="1"/>
          </p:cNvSpPr>
          <p:nvPr/>
        </p:nvSpPr>
        <p:spPr bwMode="auto">
          <a:xfrm>
            <a:off x="636588" y="5913438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(22.01.1788-19.05. 1824) </a:t>
            </a:r>
          </a:p>
        </p:txBody>
      </p:sp>
      <p:pic>
        <p:nvPicPr>
          <p:cNvPr id="44036" name="Picture 2" descr="C:\Users\Администратор\Desktop\220px-George_Gordon_Byron,_6th_Baron_Byron_by_Richard_Westall_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6004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5338" y="5430838"/>
            <a:ext cx="27098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Джордж  Байрон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40338" y="5430838"/>
            <a:ext cx="29892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Артур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Конан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Дойл</a:t>
            </a: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039" name="Прямоугольник 4"/>
          <p:cNvSpPr>
            <a:spLocks noChangeArrowheads="1"/>
          </p:cNvSpPr>
          <p:nvPr/>
        </p:nvSpPr>
        <p:spPr bwMode="auto">
          <a:xfrm>
            <a:off x="5300663" y="5943600"/>
            <a:ext cx="266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(22.05.1859- 7.07.1930)</a:t>
            </a:r>
          </a:p>
        </p:txBody>
      </p:sp>
      <p:pic>
        <p:nvPicPr>
          <p:cNvPr id="44040" name="Picture 3" descr="C:\Users\Администратор\Desktop\ac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8050"/>
            <a:ext cx="373221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Flag_of_the_United_King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005013"/>
            <a:ext cx="70215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63713" y="655638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ПРАПОР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ВЕЛИКОБРИТАНІЇ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письменники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Великобританії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59" name="Прямоугольник 1"/>
          <p:cNvSpPr>
            <a:spLocks noChangeArrowheads="1"/>
          </p:cNvSpPr>
          <p:nvPr/>
        </p:nvSpPr>
        <p:spPr bwMode="auto">
          <a:xfrm>
            <a:off x="1066800" y="6021388"/>
            <a:ext cx="307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(15.09.1890 — 12.01.1976)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1313" y="5373688"/>
            <a:ext cx="19812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Агата Крісті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5061" name="Picture 2" descr="C:\Users\Администратор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041400"/>
            <a:ext cx="32258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Прямоугольник 3"/>
          <p:cNvSpPr>
            <a:spLocks noChangeArrowheads="1"/>
          </p:cNvSpPr>
          <p:nvPr/>
        </p:nvSpPr>
        <p:spPr bwMode="auto">
          <a:xfrm>
            <a:off x="5795963" y="5419725"/>
            <a:ext cx="2386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Вальтер Скотт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3" name="Прямоугольник 4"/>
          <p:cNvSpPr>
            <a:spLocks noChangeArrowheads="1"/>
          </p:cNvSpPr>
          <p:nvPr/>
        </p:nvSpPr>
        <p:spPr bwMode="auto">
          <a:xfrm>
            <a:off x="5364163" y="6021388"/>
            <a:ext cx="300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(15.08.1771 — 21.09.1832)</a:t>
            </a:r>
          </a:p>
        </p:txBody>
      </p:sp>
      <p:pic>
        <p:nvPicPr>
          <p:cNvPr id="45064" name="Picture 4" descr="C:\Users\Администратор\Desktop\5541ae2b382c8884d3d1d0e04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1092200"/>
            <a:ext cx="26797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письменники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Великобританії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0450" y="4968875"/>
            <a:ext cx="23241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Оскар Уайльд</a:t>
            </a:r>
          </a:p>
        </p:txBody>
      </p:sp>
      <p:pic>
        <p:nvPicPr>
          <p:cNvPr id="46084" name="Picture 2" descr="C:\Users\Администратор\Desktop\200px-Oscar_Wil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857250"/>
            <a:ext cx="276225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Прямоугольник 3"/>
          <p:cNvSpPr>
            <a:spLocks noChangeArrowheads="1"/>
          </p:cNvSpPr>
          <p:nvPr/>
        </p:nvSpPr>
        <p:spPr bwMode="auto">
          <a:xfrm>
            <a:off x="763588" y="5661025"/>
            <a:ext cx="291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(16.10.1854-30.11.1900)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4525" y="4906963"/>
            <a:ext cx="264160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Роберт Бернс</a:t>
            </a:r>
          </a:p>
        </p:txBody>
      </p:sp>
      <p:sp>
        <p:nvSpPr>
          <p:cNvPr id="46087" name="Прямоугольник 5"/>
          <p:cNvSpPr>
            <a:spLocks noChangeArrowheads="1"/>
          </p:cNvSpPr>
          <p:nvPr/>
        </p:nvSpPr>
        <p:spPr bwMode="auto">
          <a:xfrm>
            <a:off x="5500688" y="5661025"/>
            <a:ext cx="286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(20.01.1759—21.07.1796 </a:t>
            </a:r>
          </a:p>
        </p:txBody>
      </p:sp>
      <p:pic>
        <p:nvPicPr>
          <p:cNvPr id="46088" name="Picture 4" descr="C:\Users\Администратор\Desktop\220px-Robert_Burns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58850"/>
            <a:ext cx="350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письменники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Великобританії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1379" name="Picture 3" descr="Shakespe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684" b="22375"/>
          <a:stretch>
            <a:fillRect/>
          </a:stretch>
        </p:blipFill>
        <p:spPr bwMode="auto">
          <a:xfrm>
            <a:off x="304800" y="914400"/>
            <a:ext cx="40370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04800" y="5105400"/>
            <a:ext cx="396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Уільям</a:t>
            </a:r>
            <a:r>
              <a:rPr lang="ru-RU" sz="2400" b="1" dirty="0">
                <a:solidFill>
                  <a:schemeClr val="folHlink"/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Шекспір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GB" b="1" dirty="0"/>
              <a:t>(26.04.1564 – 23.04.1616</a:t>
            </a:r>
            <a:r>
              <a:rPr lang="ru-RU" b="1" dirty="0"/>
              <a:t>)</a:t>
            </a:r>
            <a:endParaRPr lang="en-US" b="1" dirty="0"/>
          </a:p>
        </p:txBody>
      </p:sp>
      <p:pic>
        <p:nvPicPr>
          <p:cNvPr id="101381" name="Picture 5" descr="Charles Dicke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0973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4724400" y="5105400"/>
            <a:ext cx="4114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Чарльз</a:t>
            </a:r>
            <a:r>
              <a:rPr lang="ru-RU" sz="2400" b="1" dirty="0">
                <a:solidFill>
                  <a:schemeClr val="folHlink"/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Діккенс</a:t>
            </a:r>
            <a:r>
              <a:rPr lang="en-GB" b="1" dirty="0"/>
              <a:t> </a:t>
            </a:r>
            <a:endParaRPr lang="ru-RU" b="1" dirty="0"/>
          </a:p>
          <a:p>
            <a:pPr algn="ctr">
              <a:defRPr/>
            </a:pPr>
            <a:r>
              <a:rPr lang="en-GB" b="1" dirty="0"/>
              <a:t>(07.02.1812 – 09.06.1870)</a:t>
            </a:r>
            <a:endParaRPr lang="en-US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80" grpId="0" autoUpdateAnimBg="0"/>
      <p:bldP spid="10138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композитори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Великобританії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457200" y="5791200"/>
            <a:ext cx="36004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Сер Едвард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Ельгар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/>
              <a:t>(02.06.1857 – 23.02.1934)</a:t>
            </a:r>
            <a:endParaRPr lang="en-US" b="1" dirty="0" smtClean="0"/>
          </a:p>
        </p:txBody>
      </p:sp>
      <p:pic>
        <p:nvPicPr>
          <p:cNvPr id="103428" name="Picture 4" descr="edward elg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4242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5" descr="britt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143000"/>
            <a:ext cx="3216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5029200" y="5867400"/>
            <a:ext cx="3505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Бенджамін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Бріттен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/>
              <a:t>(22.11.1913 – 04.12.1976) </a:t>
            </a:r>
            <a:endParaRPr lang="en-US" b="1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32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2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67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175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27" grpId="0" autoUpdateAnimBg="0"/>
      <p:bldP spid="10343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художники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Великобританії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7924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Томас Гейнсборо                             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ru-RU" b="1" dirty="0" smtClean="0"/>
              <a:t>(14 .05. 1727 – 2.08.1788)</a:t>
            </a:r>
            <a:endParaRPr lang="en-US" b="1" dirty="0" smtClean="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0" y="6461125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Автопортрет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5477" name="Picture 5" descr="Thomas_Gainsborough_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348288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  <p:bldP spid="105475" grpId="0" autoUpdateAnimBg="0"/>
      <p:bldP spid="10547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Thomas_Gainsborough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6767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800600" y="1905000"/>
            <a:ext cx="4117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000" b="1"/>
              <a:t>Ранкова прогу</a:t>
            </a:r>
            <a:r>
              <a:rPr lang="en-US" sz="2000" b="1"/>
              <a:t>л</a:t>
            </a:r>
            <a:r>
              <a:rPr lang="uk-UA" sz="2000" b="1"/>
              <a:t>ян</a:t>
            </a:r>
            <a:r>
              <a:rPr lang="en-US" sz="2000" b="1"/>
              <a:t>ка </a:t>
            </a:r>
            <a:r>
              <a:rPr lang="ru-RU" sz="2000" b="1"/>
              <a:t>             </a:t>
            </a:r>
            <a:r>
              <a:rPr lang="en-US" sz="2000" b="1"/>
              <a:t>(Портрет У. Х</a:t>
            </a:r>
            <a:r>
              <a:rPr lang="uk-UA" sz="2000" b="1"/>
              <a:t>е</a:t>
            </a:r>
            <a:r>
              <a:rPr lang="en-US" sz="2000" b="1"/>
              <a:t>ллета </a:t>
            </a:r>
            <a:r>
              <a:rPr lang="uk-UA" sz="2000" b="1"/>
              <a:t>з</a:t>
            </a:r>
            <a:r>
              <a:rPr lang="en-US" sz="2000" b="1"/>
              <a:t> </a:t>
            </a:r>
            <a:r>
              <a:rPr lang="uk-UA" sz="2000" b="1"/>
              <a:t>дружиною</a:t>
            </a:r>
            <a:r>
              <a:rPr lang="en-US" sz="2000" b="1"/>
              <a:t>) 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5562600" y="12954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Томас Гейнсборо</a:t>
            </a:r>
            <a:endParaRPr lang="en-US" sz="2400" b="1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художники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Великобританії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Thomas_Gainsborough_the blue bo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1433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609600" y="1524000"/>
            <a:ext cx="280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000" b="1"/>
              <a:t>Блакитний хлопчик</a:t>
            </a:r>
            <a:endParaRPr lang="en-US" sz="2000" b="1"/>
          </a:p>
        </p:txBody>
      </p: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685800" y="9906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Томас</a:t>
            </a:r>
            <a:r>
              <a:rPr lang="ru-RU" sz="2400" b="1">
                <a:solidFill>
                  <a:srgbClr val="006600"/>
                </a:solidFill>
              </a:rPr>
              <a:t> </a:t>
            </a:r>
            <a:r>
              <a:rPr lang="ru-RU" sz="2400" b="1"/>
              <a:t>Гейнсборо</a:t>
            </a:r>
            <a:endParaRPr lang="en-US" sz="2400" b="1"/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художники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Великобританії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utoUpdateAnimBg="0"/>
      <p:bldP spid="10753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ConstableSelfPortr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17988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39481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Джон Констебль</a:t>
            </a:r>
            <a:r>
              <a:rPr lang="ru-RU" b="1"/>
              <a:t>                         (11.06.1776 – 31.03. 1837) </a:t>
            </a:r>
            <a:endParaRPr lang="en-US" b="1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133600" y="62484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/>
              <a:t>Автопортрет</a:t>
            </a:r>
            <a:endParaRPr lang="en-US" sz="2000" b="1"/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художники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Великобританії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utoUpdateAnimBg="0"/>
      <p:bldP spid="109574" grpId="0" autoUpdateAnimBg="0"/>
      <p:bldP spid="10957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 descr="Constables_The_Hay_W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5438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981200" y="6477000"/>
            <a:ext cx="5111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Упряжка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для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сіна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endParaRPr lang="en-US" sz="2000" b="1" dirty="0" smtClean="0">
              <a:solidFill>
                <a:srgbClr val="006600"/>
              </a:solidFill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3276600" y="6019800"/>
            <a:ext cx="2686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Джон</a:t>
            </a:r>
            <a:r>
              <a:rPr lang="ru-RU" sz="2400" b="1" dirty="0">
                <a:solidFill>
                  <a:srgbClr val="006600"/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Констебль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художники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Великобританії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utoUpdateAnimBg="0"/>
      <p:bldP spid="12186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447800" y="6400800"/>
            <a:ext cx="640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/>
              <a:t>Замок Солсбері  із  єпископального саду</a:t>
            </a:r>
            <a:r>
              <a:rPr lang="en-US" sz="2000" b="1"/>
              <a:t> </a:t>
            </a:r>
          </a:p>
        </p:txBody>
      </p:sp>
      <p:pic>
        <p:nvPicPr>
          <p:cNvPr id="111623" name="Picture 7" descr="Constables-Salisbury_Cathedral_from_the_Bi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0104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9"/>
          <p:cNvSpPr>
            <a:spLocks noChangeArrowheads="1"/>
          </p:cNvSpPr>
          <p:nvPr/>
        </p:nvSpPr>
        <p:spPr bwMode="auto">
          <a:xfrm>
            <a:off x="3200400" y="6019800"/>
            <a:ext cx="2686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Джон Констебль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sz="2800" b="1" dirty="0" smtClean="0">
                <a:solidFill>
                  <a:srgbClr val="006600"/>
                </a:solidFill>
              </a:rPr>
              <a:t>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художники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Великобританії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utoUpdateAnimBg="0"/>
      <p:bldP spid="1116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051050" y="806450"/>
            <a:ext cx="4824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КОРОЛІВСКИЙ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ГЕРБ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9941" name="Picture 5" descr="UK_Royal_Coat_of_Ar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3382963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9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5942013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Офіціальна церква Англії – християнська Англіканська церква. </a:t>
            </a:r>
            <a:r>
              <a:rPr lang="en-US" b="1"/>
              <a:t>Г</a:t>
            </a:r>
            <a:r>
              <a:rPr lang="uk-UA" b="1"/>
              <a:t>олов</a:t>
            </a:r>
            <a:r>
              <a:rPr lang="en-US" b="1"/>
              <a:t>о</a:t>
            </a:r>
            <a:r>
              <a:rPr lang="uk-UA" b="1"/>
              <a:t>ю</a:t>
            </a:r>
            <a:r>
              <a:rPr lang="en-US" b="1"/>
              <a:t> англ</a:t>
            </a:r>
            <a:r>
              <a:rPr lang="uk-UA" b="1"/>
              <a:t>і</a:t>
            </a:r>
            <a:r>
              <a:rPr lang="en-US" b="1"/>
              <a:t>канс</a:t>
            </a:r>
            <a:r>
              <a:rPr lang="uk-UA" b="1"/>
              <a:t>ь</a:t>
            </a:r>
            <a:r>
              <a:rPr lang="en-US" b="1"/>
              <a:t>ко</a:t>
            </a:r>
            <a:r>
              <a:rPr lang="uk-UA" b="1"/>
              <a:t>ї </a:t>
            </a:r>
            <a:r>
              <a:rPr lang="en-US" b="1"/>
              <a:t> церкви </a:t>
            </a:r>
            <a:r>
              <a:rPr lang="uk-UA" b="1"/>
              <a:t>є</a:t>
            </a:r>
            <a:r>
              <a:rPr lang="en-US" b="1"/>
              <a:t> корол</a:t>
            </a:r>
            <a:r>
              <a:rPr lang="ru-RU" b="1"/>
              <a:t>ева</a:t>
            </a:r>
            <a:r>
              <a:rPr lang="en-US" b="1"/>
              <a:t>. </a:t>
            </a:r>
            <a:r>
              <a:rPr lang="ru-RU" b="1"/>
              <a:t>Головний священник</a:t>
            </a:r>
            <a:r>
              <a:rPr lang="en-US" b="1"/>
              <a:t> </a:t>
            </a:r>
            <a:r>
              <a:rPr lang="ru-RU" b="1"/>
              <a:t>- архієпископ Кентеберійський</a:t>
            </a:r>
            <a:r>
              <a:rPr lang="en-US" b="1"/>
              <a:t>. </a:t>
            </a:r>
            <a:endParaRPr lang="ru-RU" b="1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85800"/>
            <a:ext cx="6910388" cy="5183188"/>
            <a:chOff x="0" y="432"/>
            <a:chExt cx="4353" cy="3265"/>
          </a:xfrm>
        </p:grpSpPr>
        <p:pic>
          <p:nvPicPr>
            <p:cNvPr id="55304" name="Picture 3" descr="Canterbury_Cathedr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4353" cy="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Rectangle 4"/>
            <p:cNvSpPr>
              <a:spLocks noChangeArrowheads="1"/>
            </p:cNvSpPr>
            <p:nvPr/>
          </p:nvSpPr>
          <p:spPr bwMode="auto">
            <a:xfrm>
              <a:off x="2160" y="480"/>
              <a:ext cx="196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Кентеберійський собор – одне із найбільш старих і найбільш відомих християнських будівль у  Великобританії.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72200" y="1600200"/>
            <a:ext cx="2971800" cy="3571875"/>
            <a:chOff x="3888" y="1008"/>
            <a:chExt cx="1872" cy="2250"/>
          </a:xfrm>
        </p:grpSpPr>
        <p:pic>
          <p:nvPicPr>
            <p:cNvPr id="55302" name="Picture 5" descr="Rowan william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" y="1008"/>
              <a:ext cx="1868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3" name="Rectangle 6"/>
            <p:cNvSpPr>
              <a:spLocks noChangeArrowheads="1"/>
            </p:cNvSpPr>
            <p:nvPr/>
          </p:nvSpPr>
          <p:spPr bwMode="auto">
            <a:xfrm>
              <a:off x="3888" y="2928"/>
              <a:ext cx="18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chemeClr val="bg1"/>
                  </a:solidFill>
                </a:rPr>
                <a:t>Роуен Вільямс – Лорд Архієпископ Кентеберійський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2347913" y="152400"/>
            <a:ext cx="4494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РЕЛІГІЯ В ВЕЛИКОБРИТАНІЇ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7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Англіканскі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собори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</p:txBody>
      </p:sp>
      <p:pic>
        <p:nvPicPr>
          <p:cNvPr id="115716" name="Picture 4" descr="York_Minster_West_Wind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355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YorkMinster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482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 descr="York-minster-ins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3602038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990600" y="6248400"/>
            <a:ext cx="705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Кафедральний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собор Йорка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9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453px-Westmin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23963"/>
            <a:ext cx="362743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4" descr="Westminster_abbey_w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61791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828675" y="6232525"/>
            <a:ext cx="705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Вестмінстерське</a:t>
            </a:r>
            <a:r>
              <a:rPr lang="ru-RU" sz="2000" b="1" dirty="0" smtClean="0">
                <a:solidFill>
                  <a:srgbClr val="0066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абатство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Англіканскі</a:t>
            </a:r>
            <a:r>
              <a:rPr lang="ru-RU" sz="2800" b="1" dirty="0" smtClean="0">
                <a:solidFill>
                  <a:srgbClr val="006600"/>
                </a:solidFill>
              </a:rPr>
              <a:t> 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собори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25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2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utoUpdateAnimBg="0"/>
      <p:bldP spid="11776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Hereford_Cathed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5900"/>
            <a:ext cx="2868613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 descr="Hereford_Cathedral_Interi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29543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2339975" y="6308725"/>
            <a:ext cx="467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Кафедральний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собор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Херефорда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Англіканскі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собори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utoUpdateAnimBg="0"/>
      <p:bldP spid="11879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611188" y="2492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Дякую за увагу!!!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Elizabeth_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28775"/>
            <a:ext cx="26336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248400" y="530066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1200" b="1" dirty="0" smtClean="0"/>
              <a:t>Коронація</a:t>
            </a:r>
            <a:r>
              <a:rPr lang="ru-RU" sz="1200" b="1" dirty="0" smtClean="0"/>
              <a:t> </a:t>
            </a:r>
            <a:r>
              <a:rPr lang="ru-RU" sz="1200" b="1" dirty="0" err="1"/>
              <a:t>Єлизавети</a:t>
            </a:r>
            <a:r>
              <a:rPr lang="ru-RU" sz="1200" b="1" dirty="0"/>
              <a:t> </a:t>
            </a:r>
            <a:r>
              <a:rPr lang="en-GB" sz="1200" b="1" dirty="0"/>
              <a:t>II</a:t>
            </a:r>
            <a:r>
              <a:rPr lang="ru-RU" sz="1200" b="1" dirty="0"/>
              <a:t> в 1953  </a:t>
            </a:r>
            <a:r>
              <a:rPr lang="ru-RU" sz="1200" b="1" dirty="0" err="1"/>
              <a:t>році</a:t>
            </a:r>
            <a:r>
              <a:rPr lang="ru-RU" sz="1200" b="1" dirty="0"/>
              <a:t>.</a:t>
            </a:r>
            <a:endParaRPr lang="en-US" sz="1200" b="1" dirty="0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258888" y="292100"/>
            <a:ext cx="697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Голова</a:t>
            </a:r>
            <a:r>
              <a:rPr lang="ru-RU" sz="2400" b="1" dirty="0">
                <a:solidFill>
                  <a:srgbClr val="006600"/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держави</a:t>
            </a:r>
            <a:r>
              <a:rPr lang="ru-RU" sz="2400" b="1" dirty="0">
                <a:solidFill>
                  <a:srgbClr val="006600"/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2400" b="1" dirty="0">
                <a:solidFill>
                  <a:srgbClr val="006600"/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королева</a:t>
            </a:r>
            <a:r>
              <a:rPr lang="ru-RU" sz="2400" b="1" dirty="0">
                <a:solidFill>
                  <a:srgbClr val="006600"/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Єлизавета</a:t>
            </a:r>
            <a:r>
              <a:rPr lang="ru-RU" sz="2400" b="1" dirty="0">
                <a:solidFill>
                  <a:srgbClr val="006600"/>
                </a:solidFill>
              </a:rPr>
              <a:t>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II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36" name="Picture 16" descr="Queen wed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2638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Elizabeth_II_80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60575"/>
            <a:ext cx="2701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203575" y="5805488"/>
            <a:ext cx="288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/>
              <a:t>Королева  Єлизавета </a:t>
            </a:r>
            <a:r>
              <a:rPr lang="en-GB" sz="1200" b="1"/>
              <a:t>II </a:t>
            </a:r>
            <a:r>
              <a:rPr lang="ru-RU" sz="1200" b="1"/>
              <a:t>на своє 80-річчя</a:t>
            </a:r>
            <a:r>
              <a:rPr lang="en-GB" sz="1200" b="1"/>
              <a:t> </a:t>
            </a:r>
            <a:r>
              <a:rPr lang="ru-RU" sz="1200" b="1"/>
              <a:t>в 2006 році. </a:t>
            </a:r>
            <a:endParaRPr lang="en-US" sz="1200" b="1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95288" y="5300663"/>
            <a:ext cx="2592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/>
              <a:t>Весілля  принцеси  Єлизавети і  графа  Единбургського в 1947  році.</a:t>
            </a:r>
            <a:endParaRPr lang="en-US" sz="1200" b="1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5" grpId="0"/>
      <p:bldP spid="5131" grpId="0"/>
      <p:bldP spid="51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8600" y="228600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Столиця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Великобританії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rgbClr val="006600"/>
                </a:solidFill>
              </a:rPr>
              <a:t>  </a:t>
            </a:r>
            <a:r>
              <a:rPr lang="ru-RU" sz="2400" b="1" dirty="0" smtClean="0">
                <a:solidFill>
                  <a:srgbClr val="006600"/>
                </a:solidFill>
              </a:rPr>
              <a:t>- </a:t>
            </a:r>
            <a:endParaRPr lang="en-US" sz="2400" b="1" dirty="0" smtClean="0">
              <a:solidFill>
                <a:srgbClr val="006600"/>
              </a:solidFill>
            </a:endParaRPr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3708400" y="6021388"/>
            <a:ext cx="4392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pic>
        <p:nvPicPr>
          <p:cNvPr id="7182" name="Picture 14" descr="London_Sky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36838"/>
            <a:ext cx="496887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953000" y="152400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ЛОНДОН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572000" y="1219200"/>
            <a:ext cx="4283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/>
              <a:t>Ось так він </a:t>
            </a:r>
            <a:r>
              <a:rPr lang="ru-RU" b="1" dirty="0" err="1"/>
              <a:t>виглядає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космосу.</a:t>
            </a:r>
            <a:endParaRPr lang="en-US" b="1" dirty="0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>
            <a:off x="3657600" y="1371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28600" y="4508500"/>
            <a:ext cx="2830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/>
              <a:t>А  ось так</a:t>
            </a:r>
            <a:r>
              <a:rPr lang="en-GB" b="1" dirty="0"/>
              <a:t> -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берегу </a:t>
            </a:r>
            <a:r>
              <a:rPr lang="ru-RU" b="1" dirty="0" err="1"/>
              <a:t>річки</a:t>
            </a:r>
            <a:r>
              <a:rPr lang="ru-RU" b="1" dirty="0"/>
              <a:t> </a:t>
            </a:r>
            <a:r>
              <a:rPr lang="ru-RU" b="1" dirty="0" err="1"/>
              <a:t>Темзи</a:t>
            </a:r>
            <a:r>
              <a:rPr lang="en-GB" b="1" dirty="0"/>
              <a:t>. </a:t>
            </a:r>
            <a:endParaRPr lang="en-US" b="1" dirty="0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2514600" y="495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94" name="Picture 26" descr="F:\ELENA\west_470x321_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1337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3" grpId="0"/>
      <p:bldP spid="7186" grpId="0"/>
      <p:bldP spid="7187" grpId="0" animBg="1"/>
      <p:bldP spid="7189" grpId="0"/>
      <p:bldP spid="71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ou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14356"/>
            <a:ext cx="8153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ВИЗНАЧНІ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МІСЦЯ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Велико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ї Британії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81000" y="621665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Вестмінстерський замок </a:t>
            </a:r>
            <a:r>
              <a:rPr lang="ru-RU" dirty="0" err="1"/>
              <a:t>із</a:t>
            </a:r>
            <a:r>
              <a:rPr lang="ru-RU" dirty="0"/>
              <a:t> знаменитою  </a:t>
            </a:r>
            <a:r>
              <a:rPr lang="ru-RU" dirty="0" err="1"/>
              <a:t>годинниковою</a:t>
            </a:r>
            <a:r>
              <a:rPr lang="ru-RU" dirty="0"/>
              <a:t>  башнею «</a:t>
            </a:r>
            <a:r>
              <a:rPr lang="ru-RU" dirty="0" err="1"/>
              <a:t>Біг</a:t>
            </a:r>
            <a:r>
              <a:rPr lang="ru-RU" dirty="0"/>
              <a:t> Бен». Тут  </a:t>
            </a:r>
            <a:r>
              <a:rPr lang="ru-RU" dirty="0" err="1"/>
              <a:t>засідає</a:t>
            </a:r>
            <a:r>
              <a:rPr lang="ru-RU" dirty="0"/>
              <a:t> парламент </a:t>
            </a:r>
            <a:r>
              <a:rPr lang="ru-RU" dirty="0" err="1"/>
              <a:t>Сполученого</a:t>
            </a:r>
            <a:r>
              <a:rPr lang="ru-RU" dirty="0"/>
              <a:t> </a:t>
            </a:r>
            <a:r>
              <a:rPr lang="ru-RU" dirty="0" err="1"/>
              <a:t>Королівства</a:t>
            </a:r>
            <a:r>
              <a:rPr lang="ru-RU" dirty="0"/>
              <a:t>. 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Tower_of_Lond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5500"/>
            <a:ext cx="64008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629400" y="838200"/>
            <a:ext cx="23209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 err="1"/>
              <a:t>Лондонський</a:t>
            </a:r>
            <a:r>
              <a:rPr lang="ru-RU" dirty="0"/>
              <a:t> </a:t>
            </a:r>
            <a:r>
              <a:rPr lang="ru-RU" dirty="0" err="1"/>
              <a:t>Тауер</a:t>
            </a:r>
            <a:r>
              <a:rPr lang="ru-RU" dirty="0"/>
              <a:t> -  </a:t>
            </a:r>
            <a:r>
              <a:rPr lang="ru-RU" dirty="0" err="1"/>
              <a:t>королівська</a:t>
            </a:r>
            <a:r>
              <a:rPr lang="ru-RU" dirty="0"/>
              <a:t> </a:t>
            </a:r>
            <a:r>
              <a:rPr lang="ru-RU" dirty="0" err="1"/>
              <a:t>фортеця</a:t>
            </a:r>
            <a:r>
              <a:rPr lang="ru-RU" dirty="0"/>
              <a:t>, </a:t>
            </a:r>
            <a:r>
              <a:rPr lang="ru-RU" dirty="0" err="1"/>
              <a:t>побудована</a:t>
            </a:r>
            <a:r>
              <a:rPr lang="ru-RU" dirty="0"/>
              <a:t> в 11 </a:t>
            </a:r>
            <a:r>
              <a:rPr lang="ru-RU" dirty="0" err="1"/>
              <a:t>столітті</a:t>
            </a:r>
            <a:r>
              <a:rPr lang="ru-RU" dirty="0"/>
              <a:t>. </a:t>
            </a:r>
            <a:endParaRPr lang="en-US" dirty="0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ВИЗНАЧНІ  МІСЦЯ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ЛОНДОНА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utoUpdateAnimBg="0"/>
      <p:bldP spid="47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T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9248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7561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 err="1"/>
              <a:t>Тауерський</a:t>
            </a:r>
            <a:r>
              <a:rPr lang="ru-RU" dirty="0"/>
              <a:t> </a:t>
            </a:r>
            <a:r>
              <a:rPr lang="ru-RU" dirty="0" err="1"/>
              <a:t>міст</a:t>
            </a:r>
            <a:endParaRPr lang="en-US" dirty="0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1750" y="27463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ВИЗНАЧНІ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МІСЦЯ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ЛОНДОНА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5555</TotalTime>
  <Words>1083</Words>
  <Application>Microsoft Office PowerPoint</Application>
  <PresentationFormat>Экран (4:3)</PresentationFormat>
  <Paragraphs>156</Paragraphs>
  <Slides>44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Default Design</vt:lpstr>
      <vt:lpstr>Великобританія  (Сполучене Королівство Великобританії та Північної Ірландії)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 (United Kingdom of Great Britain and Northern Ireland)   Великобритания  (Соединенное Королевство Великобритании и Северной Ирландии)</dc:title>
  <dc:creator>Robert Brundrett</dc:creator>
  <cp:lastModifiedBy>Super</cp:lastModifiedBy>
  <cp:revision>83</cp:revision>
  <dcterms:created xsi:type="dcterms:W3CDTF">2006-06-16T09:51:58Z</dcterms:created>
  <dcterms:modified xsi:type="dcterms:W3CDTF">2013-02-21T18:02:26Z</dcterms:modified>
</cp:coreProperties>
</file>