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786058"/>
            <a:ext cx="80297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Республіка Польща</a:t>
            </a:r>
            <a:endParaRPr lang="uk-UA" sz="72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557214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latin typeface="Candara" pitchFamily="34" charset="0"/>
              </a:rPr>
              <a:t>Підготувала </a:t>
            </a:r>
          </a:p>
          <a:p>
            <a:pPr algn="r"/>
            <a:r>
              <a:rPr lang="uk-UA" sz="2000" dirty="0" smtClean="0">
                <a:latin typeface="Candara" pitchFamily="34" charset="0"/>
              </a:rPr>
              <a:t>учениця 10-А класу</a:t>
            </a:r>
          </a:p>
          <a:p>
            <a:pPr algn="r"/>
            <a:r>
              <a:rPr lang="uk-UA" sz="2000" dirty="0" err="1" smtClean="0">
                <a:latin typeface="Candara" pitchFamily="34" charset="0"/>
              </a:rPr>
              <a:t>Кошина</a:t>
            </a:r>
            <a:r>
              <a:rPr lang="uk-UA" sz="2000" dirty="0" smtClean="0">
                <a:latin typeface="Candara" pitchFamily="34" charset="0"/>
              </a:rPr>
              <a:t> Анна</a:t>
            </a:r>
            <a:endParaRPr lang="uk-UA" sz="20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3504" y="1500174"/>
            <a:ext cx="4000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Поверхня Польщі переважно </a:t>
            </a:r>
            <a:r>
              <a:rPr lang="uk-UA" sz="2400" b="1" dirty="0" smtClean="0">
                <a:latin typeface="Candara" pitchFamily="34" charset="0"/>
              </a:rPr>
              <a:t>рівнинна</a:t>
            </a:r>
            <a:r>
              <a:rPr lang="uk-UA" sz="2400" dirty="0" smtClean="0">
                <a:latin typeface="Candara" pitchFamily="34" charset="0"/>
              </a:rPr>
              <a:t>. </a:t>
            </a:r>
            <a:r>
              <a:rPr lang="uk-UA" sz="2400" dirty="0" err="1" smtClean="0">
                <a:latin typeface="Candara" pitchFamily="34" charset="0"/>
              </a:rPr>
              <a:t>Пів-нічна</a:t>
            </a:r>
            <a:r>
              <a:rPr lang="uk-UA" sz="2400" dirty="0" smtClean="0">
                <a:latin typeface="Candara" pitchFamily="34" charset="0"/>
              </a:rPr>
              <a:t> і центральна частини країни  </a:t>
            </a:r>
            <a:r>
              <a:rPr lang="uk-UA" sz="2400" b="1" dirty="0" smtClean="0">
                <a:latin typeface="Candara" pitchFamily="34" charset="0"/>
              </a:rPr>
              <a:t>(80 % території) </a:t>
            </a:r>
            <a:r>
              <a:rPr lang="uk-UA" sz="2400" dirty="0" smtClean="0">
                <a:latin typeface="Candara" pitchFamily="34" charset="0"/>
              </a:rPr>
              <a:t>зайняті Польською </a:t>
            </a:r>
            <a:r>
              <a:rPr lang="uk-UA" sz="2400" dirty="0" err="1" smtClean="0">
                <a:latin typeface="Candara" pitchFamily="34" charset="0"/>
              </a:rPr>
              <a:t>рівни-ною</a:t>
            </a:r>
            <a:r>
              <a:rPr lang="uk-UA" sz="2400" dirty="0" smtClean="0">
                <a:latin typeface="Candara" pitchFamily="34" charset="0"/>
              </a:rPr>
              <a:t>. У південній частині Сілезька, Малопольська і Люблінська височини поступово переходять у </a:t>
            </a:r>
            <a:r>
              <a:rPr lang="uk-UA" sz="2400" b="1" dirty="0" smtClean="0">
                <a:latin typeface="Candara" pitchFamily="34" charset="0"/>
              </a:rPr>
              <a:t>передгір'я Західних Карпат і </a:t>
            </a:r>
            <a:r>
              <a:rPr lang="uk-UA" sz="2400" b="1" dirty="0" err="1" smtClean="0">
                <a:latin typeface="Candara" pitchFamily="34" charset="0"/>
              </a:rPr>
              <a:t>Судетських</a:t>
            </a:r>
            <a:r>
              <a:rPr lang="uk-UA" sz="2400" b="1" dirty="0" smtClean="0">
                <a:latin typeface="Candara" pitchFamily="34" charset="0"/>
              </a:rPr>
              <a:t> гір.</a:t>
            </a:r>
            <a:r>
              <a:rPr lang="uk-UA" sz="2400" dirty="0" smtClean="0">
                <a:latin typeface="Candara" pitchFamily="34" charset="0"/>
              </a:rPr>
              <a:t> У горах багато перевалів із залізничними та автомобільними дорогами.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47" y="1714488"/>
            <a:ext cx="4907519" cy="4786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6285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Природні умови. Рельєф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ndara" pitchFamily="34" charset="0"/>
              </a:rPr>
              <a:t>	Польща розташована в зоні </a:t>
            </a:r>
            <a:r>
              <a:rPr lang="uk-UA" sz="2000" b="1" dirty="0" smtClean="0">
                <a:latin typeface="Candara" pitchFamily="34" charset="0"/>
              </a:rPr>
              <a:t>помірного клімату </a:t>
            </a:r>
            <a:r>
              <a:rPr lang="uk-UA" sz="2000" dirty="0" smtClean="0">
                <a:latin typeface="Candara" pitchFamily="34" charset="0"/>
              </a:rPr>
              <a:t>теплий перехід. У верхній частині </a:t>
            </a:r>
            <a:r>
              <a:rPr lang="uk-UA" sz="2000" dirty="0" err="1" smtClean="0">
                <a:latin typeface="Candara" pitchFamily="34" charset="0"/>
              </a:rPr>
              <a:t>Судетів</a:t>
            </a:r>
            <a:r>
              <a:rPr lang="uk-UA" sz="2000" dirty="0" smtClean="0">
                <a:latin typeface="Candara" pitchFamily="34" charset="0"/>
              </a:rPr>
              <a:t> та Карпат спостерігаються </a:t>
            </a:r>
            <a:r>
              <a:rPr lang="uk-UA" sz="2000" b="1" dirty="0" smtClean="0">
                <a:latin typeface="Candara" pitchFamily="34" charset="0"/>
              </a:rPr>
              <a:t>ознаки гірського клімату</a:t>
            </a:r>
            <a:r>
              <a:rPr lang="uk-UA" sz="2000" dirty="0" smtClean="0">
                <a:latin typeface="Candara" pitchFamily="34" charset="0"/>
              </a:rPr>
              <a:t>. Влітку середня температура становить </a:t>
            </a:r>
            <a:r>
              <a:rPr lang="uk-UA" sz="2000" b="1" dirty="0" smtClean="0">
                <a:latin typeface="Candara" pitchFamily="34" charset="0"/>
              </a:rPr>
              <a:t>+17 °С </a:t>
            </a:r>
            <a:r>
              <a:rPr lang="uk-UA" sz="2000" dirty="0" smtClean="0">
                <a:latin typeface="Candara" pitchFamily="34" charset="0"/>
              </a:rPr>
              <a:t>на узбережжі до </a:t>
            </a:r>
            <a:r>
              <a:rPr lang="uk-UA" sz="2000" b="1" dirty="0" smtClean="0">
                <a:latin typeface="Candara" pitchFamily="34" charset="0"/>
              </a:rPr>
              <a:t>19,3 °С</a:t>
            </a:r>
            <a:r>
              <a:rPr lang="uk-UA" sz="2000" dirty="0" smtClean="0">
                <a:latin typeface="Candara" pitchFamily="34" charset="0"/>
              </a:rPr>
              <a:t>. У зиму, приблизно від </a:t>
            </a:r>
            <a:r>
              <a:rPr lang="uk-UA" sz="2000" b="1" dirty="0" smtClean="0">
                <a:latin typeface="Candara" pitchFamily="34" charset="0"/>
              </a:rPr>
              <a:t>0 °С </a:t>
            </a:r>
            <a:r>
              <a:rPr lang="uk-UA" sz="2000" dirty="0" smtClean="0">
                <a:latin typeface="Candara" pitchFamily="34" charset="0"/>
              </a:rPr>
              <a:t>та нижче </a:t>
            </a:r>
            <a:r>
              <a:rPr lang="uk-UA" sz="2000" b="1" dirty="0" smtClean="0">
                <a:latin typeface="Candara" pitchFamily="34" charset="0"/>
              </a:rPr>
              <a:t>−5 °С. Середньорічна температура </a:t>
            </a:r>
            <a:r>
              <a:rPr lang="uk-UA" sz="2000" dirty="0" smtClean="0">
                <a:latin typeface="Candara" pitchFamily="34" charset="0"/>
              </a:rPr>
              <a:t>коливається від </a:t>
            </a:r>
          </a:p>
          <a:p>
            <a:r>
              <a:rPr lang="uk-UA" sz="2000" b="1" dirty="0" smtClean="0">
                <a:latin typeface="Candara" pitchFamily="34" charset="0"/>
              </a:rPr>
              <a:t>9 °С до 6 °С</a:t>
            </a:r>
            <a:r>
              <a:rPr lang="uk-UA" sz="2000" dirty="0" smtClean="0">
                <a:latin typeface="Candara" pitchFamily="34" charset="0"/>
              </a:rPr>
              <a:t>.</a:t>
            </a:r>
          </a:p>
          <a:p>
            <a:r>
              <a:rPr lang="uk-UA" sz="2000" dirty="0" smtClean="0">
                <a:latin typeface="Candara" pitchFamily="34" charset="0"/>
              </a:rPr>
              <a:t>	Річна кількість опадів становить близько </a:t>
            </a:r>
            <a:r>
              <a:rPr lang="uk-UA" sz="2000" b="1" dirty="0" smtClean="0">
                <a:latin typeface="Candara" pitchFamily="34" charset="0"/>
              </a:rPr>
              <a:t>600 мм</a:t>
            </a:r>
            <a:r>
              <a:rPr lang="uk-UA" sz="2000" dirty="0" smtClean="0">
                <a:latin typeface="Candara" pitchFamily="34" charset="0"/>
              </a:rPr>
              <a:t>. Число днів зі сніговим покривом змінюється і збільшується в міру пересування на схід країни.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6367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Природні умови. Клімат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49" y="3643314"/>
            <a:ext cx="4527427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708" y="3643314"/>
            <a:ext cx="4033010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Мінеральні ресурси в країні досить різноманітні: </a:t>
            </a:r>
          </a:p>
          <a:p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кам'яне вугілля  (</a:t>
            </a:r>
            <a:r>
              <a:rPr lang="uk-UA" sz="2400" dirty="0" err="1" smtClean="0">
                <a:latin typeface="Candara" pitchFamily="34" charset="0"/>
              </a:rPr>
              <a:t>Верхньосілезький</a:t>
            </a:r>
            <a:r>
              <a:rPr lang="uk-UA" sz="2400" dirty="0" smtClean="0">
                <a:latin typeface="Candara" pitchFamily="34" charset="0"/>
              </a:rPr>
              <a:t> басейн)</a:t>
            </a:r>
          </a:p>
          <a:p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буре вугілля (</a:t>
            </a:r>
            <a:r>
              <a:rPr lang="uk-UA" sz="2400" dirty="0" err="1" smtClean="0">
                <a:latin typeface="Candara" pitchFamily="34" charset="0"/>
              </a:rPr>
              <a:t>Белхатув</a:t>
            </a:r>
            <a:r>
              <a:rPr lang="uk-UA" sz="2400" dirty="0" smtClean="0">
                <a:latin typeface="Candara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незначні запаси нафти і газу (південний схід країни)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мідні руди (</a:t>
            </a:r>
            <a:r>
              <a:rPr lang="uk-UA" sz="2400" dirty="0" err="1" smtClean="0">
                <a:latin typeface="Candara" pitchFamily="34" charset="0"/>
              </a:rPr>
              <a:t>Болеславец</a:t>
            </a:r>
            <a:r>
              <a:rPr lang="uk-UA" sz="2400" dirty="0" smtClean="0">
                <a:latin typeface="Candara" pitchFamily="34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поліметалічні руди (Малопольська височина)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>
              <a:latin typeface="Candar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калійна сіль (</a:t>
            </a:r>
            <a:r>
              <a:rPr lang="uk-UA" sz="2400" dirty="0" err="1" smtClean="0">
                <a:latin typeface="Candara" pitchFamily="34" charset="0"/>
              </a:rPr>
              <a:t>Іновролав</a:t>
            </a:r>
            <a:r>
              <a:rPr lang="uk-UA" sz="2400" dirty="0" smtClean="0">
                <a:latin typeface="Candara" pitchFamily="34" charset="0"/>
              </a:rPr>
              <a:t>) і сірка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5073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Мінеральні ресурси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214554"/>
            <a:ext cx="428628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928934"/>
            <a:ext cx="428628" cy="42862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рапеция 8"/>
          <p:cNvSpPr/>
          <p:nvPr/>
        </p:nvSpPr>
        <p:spPr>
          <a:xfrm>
            <a:off x="7786710" y="3500438"/>
            <a:ext cx="357190" cy="500066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8286776" y="3500438"/>
            <a:ext cx="357190" cy="500066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429132"/>
            <a:ext cx="785818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6" name="Группа 25"/>
          <p:cNvGrpSpPr/>
          <p:nvPr/>
        </p:nvGrpSpPr>
        <p:grpSpPr>
          <a:xfrm>
            <a:off x="7000892" y="5000636"/>
            <a:ext cx="642942" cy="642942"/>
            <a:chOff x="6000760" y="4357694"/>
            <a:chExt cx="642942" cy="642942"/>
          </a:xfrm>
        </p:grpSpPr>
        <p:sp>
          <p:nvSpPr>
            <p:cNvPr id="12" name="Овал 11"/>
            <p:cNvSpPr/>
            <p:nvPr/>
          </p:nvSpPr>
          <p:spPr>
            <a:xfrm>
              <a:off x="6000760" y="4357694"/>
              <a:ext cx="642942" cy="642942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7491151" flipV="1">
              <a:off x="6250526" y="4639189"/>
              <a:ext cx="357724" cy="27320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6143102" y="4429132"/>
              <a:ext cx="357724" cy="27320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3498069" flipV="1">
              <a:off x="6044983" y="4640981"/>
              <a:ext cx="357724" cy="273207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143636" y="4357694"/>
              <a:ext cx="357190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Овал 23"/>
            <p:cNvSpPr/>
            <p:nvPr/>
          </p:nvSpPr>
          <p:spPr>
            <a:xfrm rot="18692090">
              <a:off x="6429257" y="4789688"/>
              <a:ext cx="250441" cy="1123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Овал 24"/>
            <p:cNvSpPr/>
            <p:nvPr/>
          </p:nvSpPr>
          <p:spPr>
            <a:xfrm rot="2825284">
              <a:off x="6001950" y="4814482"/>
              <a:ext cx="250441" cy="1123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929322" y="5786454"/>
            <a:ext cx="571504" cy="571504"/>
            <a:chOff x="3500430" y="5000636"/>
            <a:chExt cx="571504" cy="571504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3500430" y="5000636"/>
              <a:ext cx="571504" cy="571504"/>
            </a:xfrm>
            <a:prstGeom prst="triangl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угольный треугольник 27"/>
            <p:cNvSpPr/>
            <p:nvPr/>
          </p:nvSpPr>
          <p:spPr>
            <a:xfrm flipH="1">
              <a:off x="3500430" y="5000636"/>
              <a:ext cx="285752" cy="571504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72066" y="5786454"/>
            <a:ext cx="573092" cy="571504"/>
            <a:chOff x="4643438" y="5000636"/>
            <a:chExt cx="573092" cy="57150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43438" y="5143512"/>
              <a:ext cx="428628" cy="428628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араллелограмм 33"/>
            <p:cNvSpPr/>
            <p:nvPr/>
          </p:nvSpPr>
          <p:spPr>
            <a:xfrm>
              <a:off x="4643438" y="5000636"/>
              <a:ext cx="571504" cy="142876"/>
            </a:xfrm>
            <a:prstGeom prst="parallelogram">
              <a:avLst>
                <a:gd name="adj" fmla="val 8691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5001422" y="5214156"/>
              <a:ext cx="42862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5072066" y="5429264"/>
              <a:ext cx="142876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2918"/>
            <a:ext cx="4450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Водні ресурси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95021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Територія країни характеризується густою річковою мережею. </a:t>
            </a:r>
            <a:r>
              <a:rPr lang="uk-UA" sz="2400" b="1" dirty="0" smtClean="0">
                <a:latin typeface="Candara" pitchFamily="34" charset="0"/>
              </a:rPr>
              <a:t>Вісла та Одра </a:t>
            </a:r>
            <a:r>
              <a:rPr lang="uk-UA" sz="2400" dirty="0" smtClean="0">
                <a:latin typeface="Candara" pitchFamily="34" charset="0"/>
              </a:rPr>
              <a:t>— головні річки країни, на їх басейни припадає 9/10 усієї площі.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Найдовші річки країни: </a:t>
            </a:r>
            <a:r>
              <a:rPr lang="uk-UA" sz="2400" dirty="0" smtClean="0">
                <a:latin typeface="Candara" pitchFamily="34" charset="0"/>
              </a:rPr>
              <a:t>Вісла (1030 км), Одер (854 км).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Значні ріки країни: </a:t>
            </a:r>
            <a:r>
              <a:rPr lang="uk-UA" sz="2400" dirty="0" smtClean="0">
                <a:latin typeface="Candara" pitchFamily="34" charset="0"/>
              </a:rPr>
              <a:t>Варта (808 км, притока Одри), Західний Буг (772 км), </a:t>
            </a:r>
            <a:r>
              <a:rPr lang="uk-UA" sz="2400" dirty="0" err="1" smtClean="0">
                <a:latin typeface="Candara" pitchFamily="34" charset="0"/>
              </a:rPr>
              <a:t>Сян</a:t>
            </a:r>
            <a:r>
              <a:rPr lang="uk-UA" sz="2400" dirty="0" smtClean="0">
                <a:latin typeface="Candara" pitchFamily="34" charset="0"/>
              </a:rPr>
              <a:t> (443 км, притока Вісли). </a:t>
            </a:r>
          </a:p>
          <a:p>
            <a:r>
              <a:rPr lang="uk-UA" sz="2400" dirty="0" smtClean="0">
                <a:latin typeface="Candara" pitchFamily="34" charset="0"/>
              </a:rPr>
              <a:t>	У країні є  також багато озер і боліт </a:t>
            </a:r>
            <a:r>
              <a:rPr lang="ru-RU" sz="2400" dirty="0" smtClean="0">
                <a:latin typeface="Candara" pitchFamily="34" charset="0"/>
              </a:rPr>
              <a:t>.</a:t>
            </a:r>
            <a:endParaRPr lang="uk-UA" sz="2400" dirty="0" smtClean="0">
              <a:latin typeface="Candar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333891" cy="39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5715008" y="5857892"/>
            <a:ext cx="2868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Candara" pitchFamily="34" charset="0"/>
              </a:rPr>
              <a:t>Річкова система Польщі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643050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В умовах помірного клімату тут </a:t>
            </a:r>
            <a:r>
              <a:rPr lang="uk-UA" sz="2400" dirty="0" err="1" smtClean="0">
                <a:latin typeface="Candara" pitchFamily="34" charset="0"/>
              </a:rPr>
              <a:t>сфор-мувалися</a:t>
            </a:r>
            <a:r>
              <a:rPr lang="uk-UA" sz="2400" dirty="0" smtClean="0">
                <a:latin typeface="Candara" pitchFamily="34" charset="0"/>
              </a:rPr>
              <a:t> досить родючі </a:t>
            </a:r>
            <a:r>
              <a:rPr lang="uk-UA" sz="2400" b="1" dirty="0" smtClean="0">
                <a:latin typeface="Candara" pitchFamily="34" charset="0"/>
              </a:rPr>
              <a:t>сірі лісові ґрунти</a:t>
            </a:r>
            <a:r>
              <a:rPr lang="uk-UA" sz="2400" dirty="0" smtClean="0">
                <a:latin typeface="Candara" pitchFamily="34" charset="0"/>
              </a:rPr>
              <a:t>. </a:t>
            </a:r>
          </a:p>
          <a:p>
            <a:r>
              <a:rPr lang="uk-UA" sz="2400" b="1" dirty="0" smtClean="0">
                <a:latin typeface="Candara" pitchFamily="34" charset="0"/>
              </a:rPr>
              <a:t>Лісами</a:t>
            </a:r>
            <a:r>
              <a:rPr lang="uk-UA" sz="2400" dirty="0" smtClean="0">
                <a:latin typeface="Candara" pitchFamily="34" charset="0"/>
              </a:rPr>
              <a:t> покрито майже </a:t>
            </a:r>
            <a:r>
              <a:rPr lang="uk-UA" sz="2400" b="1" dirty="0" smtClean="0">
                <a:latin typeface="Candara" pitchFamily="34" charset="0"/>
              </a:rPr>
              <a:t>30 % </a:t>
            </a:r>
            <a:r>
              <a:rPr lang="uk-UA" sz="2400" dirty="0" smtClean="0">
                <a:latin typeface="Candara" pitchFamily="34" charset="0"/>
              </a:rPr>
              <a:t>території.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550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Земельні ресурси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52596"/>
            <a:ext cx="2733675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618355" y="6457914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Candara" pitchFamily="34" charset="0"/>
              </a:rPr>
              <a:t>Сірі лісові ґрунти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5227200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6457914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Candara" pitchFamily="34" charset="0"/>
              </a:rPr>
              <a:t>Кривий ліс у Польщі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643050"/>
            <a:ext cx="9429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  Кількість населення Республіки Польща становить </a:t>
            </a:r>
            <a:r>
              <a:rPr lang="uk-UA" sz="2400" b="1" dirty="0" smtClean="0">
                <a:latin typeface="Candara" pitchFamily="34" charset="0"/>
              </a:rPr>
              <a:t>38,2 млн. осіб</a:t>
            </a:r>
            <a:r>
              <a:rPr lang="uk-UA" sz="2400" dirty="0" smtClean="0">
                <a:latin typeface="Candara" pitchFamily="34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29 місце у світі (0,7% населення Землі);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8 місце у Європі (5,3% населення континенту).</a:t>
            </a:r>
          </a:p>
          <a:p>
            <a:r>
              <a:rPr lang="uk-UA" sz="2400" b="1" dirty="0" smtClean="0">
                <a:latin typeface="Candara" pitchFamily="34" charset="0"/>
              </a:rPr>
              <a:t>  Перший тип відтворення населення: </a:t>
            </a:r>
            <a:r>
              <a:rPr lang="uk-UA" sz="2400" dirty="0" smtClean="0">
                <a:latin typeface="Candara" pitchFamily="34" charset="0"/>
              </a:rPr>
              <a:t>низька народжуваність і низька смертність (незначним додатним приростом населення: 3-5 на 1000 осіб) </a:t>
            </a:r>
          </a:p>
          <a:p>
            <a:r>
              <a:rPr lang="uk-UA" sz="2400" b="1" dirty="0" smtClean="0">
                <a:latin typeface="Candara" pitchFamily="34" charset="0"/>
              </a:rPr>
              <a:t>  Середня тривалість життя: </a:t>
            </a:r>
            <a:r>
              <a:rPr lang="uk-UA" sz="2400" dirty="0" smtClean="0">
                <a:latin typeface="Candara" pitchFamily="34" charset="0"/>
              </a:rPr>
              <a:t>72 роки</a:t>
            </a:r>
            <a:r>
              <a:rPr lang="ru-RU" sz="2400" dirty="0" smtClean="0">
                <a:latin typeface="Candara" pitchFamily="34" charset="0"/>
              </a:rPr>
              <a:t> </a:t>
            </a:r>
          </a:p>
          <a:p>
            <a:r>
              <a:rPr lang="ru-RU" sz="2400" dirty="0" smtClean="0">
                <a:latin typeface="Candara" pitchFamily="34" charset="0"/>
              </a:rPr>
              <a:t>(</a:t>
            </a:r>
            <a:r>
              <a:rPr lang="uk-UA" sz="2400" dirty="0" smtClean="0">
                <a:latin typeface="Candara" pitchFamily="34" charset="0"/>
              </a:rPr>
              <a:t>чоловіки - 68,9 р., жінки - 77,3 р.</a:t>
            </a:r>
            <a:r>
              <a:rPr lang="ru-RU" sz="2400" dirty="0" smtClean="0">
                <a:latin typeface="Candara" pitchFamily="34" charset="0"/>
              </a:rPr>
              <a:t>).</a:t>
            </a:r>
            <a:endParaRPr lang="uk-UA" sz="2400" dirty="0" smtClean="0">
              <a:latin typeface="Candara" pitchFamily="34" charset="0"/>
            </a:endParaRPr>
          </a:p>
          <a:p>
            <a:r>
              <a:rPr lang="uk-UA" sz="2400" dirty="0" smtClean="0">
                <a:latin typeface="Candara" pitchFamily="34" charset="0"/>
              </a:rPr>
              <a:t>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Населення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4090506" cy="271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788298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	Державна демографічна політика Польщі спрямована на підтримку багатодітних сімей, збільшення народжуваності.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6430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ndara" pitchFamily="34" charset="0"/>
              </a:rPr>
              <a:t>	Польща — </a:t>
            </a:r>
            <a:r>
              <a:rPr lang="uk-UA" sz="2000" b="1" dirty="0" err="1" smtClean="0">
                <a:latin typeface="Candara" pitchFamily="34" charset="0"/>
              </a:rPr>
              <a:t>однонаціональна</a:t>
            </a:r>
            <a:r>
              <a:rPr lang="uk-UA" sz="2000" b="1" dirty="0" smtClean="0">
                <a:latin typeface="Candara" pitchFamily="34" charset="0"/>
              </a:rPr>
              <a:t> </a:t>
            </a:r>
            <a:r>
              <a:rPr lang="uk-UA" sz="2000" dirty="0" smtClean="0">
                <a:latin typeface="Candara" pitchFamily="34" charset="0"/>
              </a:rPr>
              <a:t>країна (поляки становлять 98 %), серед національних меншин найбільше німців, українців і білорусів. Проживають також литовці, цигани, євреї, словаки та інші. </a:t>
            </a:r>
          </a:p>
          <a:p>
            <a:r>
              <a:rPr lang="uk-UA" sz="2000" dirty="0" smtClean="0">
                <a:latin typeface="Candara" pitchFamily="34" charset="0"/>
              </a:rPr>
              <a:t>	Польська мова належить до </a:t>
            </a:r>
            <a:r>
              <a:rPr lang="uk-UA" sz="2000" b="1" dirty="0" smtClean="0">
                <a:latin typeface="Candara" pitchFamily="34" charset="0"/>
              </a:rPr>
              <a:t>західнослов'янської </a:t>
            </a:r>
            <a:r>
              <a:rPr lang="uk-UA" sz="2000" dirty="0" smtClean="0">
                <a:latin typeface="Candara" pitchFamily="34" charset="0"/>
              </a:rPr>
              <a:t>групи </a:t>
            </a:r>
            <a:r>
              <a:rPr lang="uk-UA" sz="2000" b="1" dirty="0" err="1" smtClean="0">
                <a:latin typeface="Candara" pitchFamily="34" charset="0"/>
              </a:rPr>
              <a:t>індоєвро-пейської</a:t>
            </a:r>
            <a:r>
              <a:rPr lang="uk-UA" sz="2000" b="1" dirty="0" smtClean="0">
                <a:latin typeface="Candara" pitchFamily="34" charset="0"/>
              </a:rPr>
              <a:t> </a:t>
            </a:r>
            <a:r>
              <a:rPr lang="uk-UA" sz="2000" dirty="0" smtClean="0">
                <a:latin typeface="Candara" pitchFamily="34" charset="0"/>
              </a:rPr>
              <a:t>мовної сім'ї.  	</a:t>
            </a:r>
          </a:p>
          <a:p>
            <a:r>
              <a:rPr lang="uk-UA" sz="2000" dirty="0" smtClean="0">
                <a:latin typeface="Candara" pitchFamily="34" charset="0"/>
              </a:rPr>
              <a:t>	Переважна більшість мешканців Польщі є </a:t>
            </a:r>
            <a:r>
              <a:rPr lang="uk-UA" sz="2000" b="1" dirty="0" smtClean="0">
                <a:latin typeface="Candara" pitchFamily="34" charset="0"/>
              </a:rPr>
              <a:t>католиками</a:t>
            </a:r>
            <a:r>
              <a:rPr lang="uk-UA" sz="2000" dirty="0" smtClean="0">
                <a:latin typeface="Candara" pitchFamily="34" charset="0"/>
              </a:rPr>
              <a:t>. У східних </a:t>
            </a:r>
            <a:r>
              <a:rPr lang="uk-UA" sz="2000" dirty="0" err="1" smtClean="0">
                <a:latin typeface="Candara" pitchFamily="34" charset="0"/>
              </a:rPr>
              <a:t>райо-нах</a:t>
            </a:r>
            <a:r>
              <a:rPr lang="uk-UA" sz="2000" dirty="0" smtClean="0">
                <a:latin typeface="Candara" pitchFamily="34" charset="0"/>
              </a:rPr>
              <a:t>, де проживають українці та росіяни, поширене православ'я.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Населення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7"/>
            <a:ext cx="3857652" cy="2928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13" y="3857628"/>
            <a:ext cx="4294087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57161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Середня густота населення</a:t>
            </a:r>
            <a:r>
              <a:rPr lang="uk-UA" sz="2400" dirty="0" smtClean="0">
                <a:latin typeface="Candara" pitchFamily="34" charset="0"/>
              </a:rPr>
              <a:t>: 120 осіб на 1 км2. 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Найвища середня густота населення </a:t>
            </a:r>
            <a:r>
              <a:rPr lang="uk-UA" sz="2400" dirty="0" smtClean="0">
                <a:latin typeface="Candara" pitchFamily="34" charset="0"/>
              </a:rPr>
              <a:t>у промислових районах на півдні країни (Сілезія - понад 200 осіб на 1 км2), найменша – у північно-східних районах (70-60 осіб на 1 км2).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Населення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286259" cy="321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307181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  <a:latin typeface="Candara" pitchFamily="34" charset="0"/>
              </a:rPr>
              <a:t>	Рівень урбанізації: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 понад 60 %  є досить високим і постійно зростає. Високою питомою вагою міського населення виділяються промислові райони Сілезії.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	</a:t>
            </a:r>
            <a:r>
              <a:rPr lang="uk-UA" sz="2400" b="1" dirty="0" smtClean="0">
                <a:solidFill>
                  <a:prstClr val="black"/>
                </a:solidFill>
                <a:latin typeface="Candara" pitchFamily="34" charset="0"/>
              </a:rPr>
              <a:t>Найбільші міста: 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Лодзь, Краків, Вроцлав, Познань, </a:t>
            </a:r>
            <a:r>
              <a:rPr lang="uk-UA" sz="2400" dirty="0" err="1" smtClean="0">
                <a:solidFill>
                  <a:prstClr val="black"/>
                </a:solidFill>
                <a:latin typeface="Candara" pitchFamily="34" charset="0"/>
              </a:rPr>
              <a:t>Гданьськ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uk-UA" sz="2400" dirty="0" err="1" smtClean="0">
                <a:solidFill>
                  <a:prstClr val="black"/>
                </a:solidFill>
                <a:latin typeface="Candara" pitchFamily="34" charset="0"/>
              </a:rPr>
              <a:t>Щецін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uk-UA" sz="2400" dirty="0" err="1" smtClean="0">
                <a:solidFill>
                  <a:prstClr val="black"/>
                </a:solidFill>
                <a:latin typeface="Candara" pitchFamily="34" charset="0"/>
              </a:rPr>
              <a:t>Бидгощ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, Люблін, </a:t>
            </a:r>
            <a:r>
              <a:rPr lang="uk-UA" sz="2400" dirty="0" err="1" smtClean="0">
                <a:solidFill>
                  <a:prstClr val="black"/>
                </a:solidFill>
                <a:latin typeface="Candara" pitchFamily="34" charset="0"/>
              </a:rPr>
              <a:t>Катовіце</a:t>
            </a:r>
            <a:r>
              <a:rPr lang="uk-UA" sz="24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643050"/>
            <a:ext cx="50720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Польща — </a:t>
            </a:r>
            <a:r>
              <a:rPr lang="uk-UA" sz="2400" b="1" dirty="0" smtClean="0">
                <a:latin typeface="Candara" pitchFamily="34" charset="0"/>
              </a:rPr>
              <a:t>індустріально-аграрна</a:t>
            </a:r>
            <a:r>
              <a:rPr lang="uk-UA" sz="2400" dirty="0" smtClean="0">
                <a:latin typeface="Candara" pitchFamily="34" charset="0"/>
              </a:rPr>
              <a:t> країна.</a:t>
            </a:r>
          </a:p>
          <a:p>
            <a:r>
              <a:rPr lang="uk-UA" sz="2400" dirty="0" smtClean="0">
                <a:latin typeface="Candara" pitchFamily="34" charset="0"/>
              </a:rPr>
              <a:t>	В кінці 1991 р. у Польщі була прийнята </a:t>
            </a:r>
            <a:r>
              <a:rPr lang="uk-UA" sz="2400" b="1" dirty="0" smtClean="0">
                <a:latin typeface="Candara" pitchFamily="34" charset="0"/>
              </a:rPr>
              <a:t>програма реорганізації економіки: </a:t>
            </a:r>
            <a:r>
              <a:rPr lang="uk-UA" sz="2400" dirty="0" smtClean="0">
                <a:latin typeface="Candara" pitchFamily="34" charset="0"/>
              </a:rPr>
              <a:t>здійснення приватизації, зміцнення фінансової системи, залучення іноземних інвестицій. Польща першою з країн Центральної Європи подолала економічний спад. З 2004 р. Польща увійшла до Європейського союзу.</a:t>
            </a:r>
          </a:p>
          <a:p>
            <a:r>
              <a:rPr lang="uk-UA" sz="2400" dirty="0" smtClean="0">
                <a:latin typeface="Candara" pitchFamily="34" charset="0"/>
              </a:rPr>
              <a:t>	Промисловість Польщі є основною галуззю господарства</a:t>
            </a:r>
            <a:r>
              <a:rPr lang="ru-RU" sz="2400" dirty="0" smtClean="0">
                <a:latin typeface="Candara" pitchFamily="34" charset="0"/>
              </a:rPr>
              <a:t>.</a:t>
            </a:r>
            <a:r>
              <a:rPr lang="uk-UA" sz="2400" dirty="0" smtClean="0">
                <a:latin typeface="Candara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45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Господарство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47720"/>
            <a:ext cx="3714776" cy="5745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4287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Паливно-енергетичний комплекс забезпечений </a:t>
            </a:r>
            <a:r>
              <a:rPr lang="uk-UA" sz="2400" b="1" dirty="0" smtClean="0">
                <a:latin typeface="Candara" pitchFamily="34" charset="0"/>
              </a:rPr>
              <a:t>власним вугіллям</a:t>
            </a:r>
            <a:r>
              <a:rPr lang="uk-UA" sz="2400" dirty="0" smtClean="0">
                <a:latin typeface="Candara" pitchFamily="34" charset="0"/>
              </a:rPr>
              <a:t>, а </a:t>
            </a:r>
            <a:r>
              <a:rPr lang="uk-UA" sz="2400" b="1" dirty="0" smtClean="0">
                <a:latin typeface="Candara" pitchFamily="34" charset="0"/>
              </a:rPr>
              <a:t>нафта і газ імпортуються </a:t>
            </a:r>
            <a:r>
              <a:rPr lang="uk-UA" sz="2400" dirty="0" smtClean="0">
                <a:latin typeface="Candara" pitchFamily="34" charset="0"/>
              </a:rPr>
              <a:t>з Близького Сходу, Росії, Норвегії. </a:t>
            </a:r>
          </a:p>
          <a:p>
            <a:r>
              <a:rPr lang="uk-UA" sz="2400" dirty="0" smtClean="0">
                <a:latin typeface="Candara" pitchFamily="34" charset="0"/>
              </a:rPr>
              <a:t>	Добре розвинута мережа </a:t>
            </a:r>
            <a:r>
              <a:rPr lang="uk-UA" sz="2400" b="1" dirty="0" smtClean="0">
                <a:latin typeface="Candara" pitchFamily="34" charset="0"/>
              </a:rPr>
              <a:t>ТЕС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8712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Паливно-енергетичний комплекс 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063388"/>
            <a:ext cx="4214842" cy="3580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91" y="3049336"/>
            <a:ext cx="4300309" cy="3594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67056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Загальні відомості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714487"/>
          <a:ext cx="8001056" cy="47863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17052"/>
                <a:gridCol w="5084004"/>
              </a:tblGrid>
              <a:tr h="455660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Площа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312 683 кв. км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660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Державний лад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Президентська республіка</a:t>
                      </a: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599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Населення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38,200 млн. осіб (на 2011 р.)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599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Столиця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Варшава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52034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Адміністративний поділ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Унітарна держава має 16 воєводств</a:t>
                      </a:r>
                      <a:r>
                        <a:rPr lang="de-DE" sz="2000" b="0" dirty="0" smtClean="0">
                          <a:latin typeface="Candara" pitchFamily="34" charset="0"/>
                        </a:rPr>
                        <a:t>. </a:t>
                      </a:r>
                      <a:r>
                        <a:rPr lang="uk-UA" sz="2000" b="0" dirty="0" smtClean="0">
                          <a:latin typeface="Candara" pitchFamily="34" charset="0"/>
                        </a:rPr>
                        <a:t>Воєводства поділяються на 308 повітів</a:t>
                      </a:r>
                      <a:r>
                        <a:rPr lang="de-DE" sz="2000" b="0" dirty="0" smtClean="0">
                          <a:latin typeface="Candara" pitchFamily="34" charset="0"/>
                        </a:rPr>
                        <a:t>, </a:t>
                      </a:r>
                      <a:r>
                        <a:rPr lang="uk-UA" sz="2000" b="0" dirty="0" smtClean="0">
                          <a:latin typeface="Candara" pitchFamily="34" charset="0"/>
                        </a:rPr>
                        <a:t>які розділені на 2489 </a:t>
                      </a:r>
                      <a:r>
                        <a:rPr lang="uk-UA" sz="2000" b="0" dirty="0" err="1" smtClean="0">
                          <a:latin typeface="Candara" pitchFamily="34" charset="0"/>
                        </a:rPr>
                        <a:t>гмінів</a:t>
                      </a:r>
                      <a:r>
                        <a:rPr lang="de-DE" sz="2000" b="0" dirty="0" smtClean="0">
                          <a:latin typeface="Candara" pitchFamily="34" charset="0"/>
                        </a:rPr>
                        <a:t>, </a:t>
                      </a:r>
                      <a:r>
                        <a:rPr lang="uk-UA" sz="2000" b="0" dirty="0" smtClean="0">
                          <a:latin typeface="Candara" pitchFamily="34" charset="0"/>
                        </a:rPr>
                        <a:t>включаючи 65 міст, що мають статус міських повітів.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599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Грошова одиниця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Злотий = 100 грошам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599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Офіційна мова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Польська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599">
                <a:tc>
                  <a:txBody>
                    <a:bodyPr/>
                    <a:lstStyle/>
                    <a:p>
                      <a:pPr algn="r"/>
                      <a:r>
                        <a:rPr lang="uk-UA" sz="2000" b="1" dirty="0" smtClean="0">
                          <a:latin typeface="Candara" pitchFamily="34" charset="0"/>
                        </a:rPr>
                        <a:t>Релігія</a:t>
                      </a:r>
                      <a:endParaRPr lang="uk-UA" sz="20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Candara" pitchFamily="34" charset="0"/>
                        </a:rPr>
                        <a:t>Католицизм</a:t>
                      </a:r>
                      <a:endParaRPr lang="uk-UA" sz="2000" b="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50017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u="sng" dirty="0" smtClean="0">
                <a:latin typeface="Candara" pitchFamily="34" charset="0"/>
              </a:rPr>
              <a:t>Чорна металургія </a:t>
            </a:r>
            <a:r>
              <a:rPr lang="uk-UA" sz="2400" dirty="0" smtClean="0">
                <a:latin typeface="Candara" pitchFamily="34" charset="0"/>
              </a:rPr>
              <a:t>базується на власній та імпортній руді. </a:t>
            </a:r>
          </a:p>
          <a:p>
            <a:r>
              <a:rPr lang="uk-UA" sz="2400" dirty="0" smtClean="0">
                <a:latin typeface="Candara" pitchFamily="34" charset="0"/>
              </a:rPr>
              <a:t>	Центри чорної металургії розташовані здебільшого у </a:t>
            </a:r>
            <a:r>
              <a:rPr lang="uk-UA" sz="2400" dirty="0" err="1" smtClean="0">
                <a:latin typeface="Candara" pitchFamily="34" charset="0"/>
              </a:rPr>
              <a:t>Верхньосілезькій</a:t>
            </a:r>
            <a:r>
              <a:rPr lang="uk-UA" sz="2400" dirty="0" smtClean="0">
                <a:latin typeface="Candara" pitchFamily="34" charset="0"/>
              </a:rPr>
              <a:t> агломерації. Найбільші центри з виплавки сталі - </a:t>
            </a:r>
            <a:r>
              <a:rPr lang="uk-UA" sz="2400" dirty="0" err="1" smtClean="0">
                <a:latin typeface="Candara" pitchFamily="34" charset="0"/>
              </a:rPr>
              <a:t>Катовіце</a:t>
            </a:r>
            <a:r>
              <a:rPr lang="uk-UA" sz="2400" dirty="0" smtClean="0">
                <a:latin typeface="Candara" pitchFamily="34" charset="0"/>
              </a:rPr>
              <a:t>, Стальова-Воля.  </a:t>
            </a:r>
          </a:p>
          <a:p>
            <a:r>
              <a:rPr lang="uk-UA" sz="2400" dirty="0" smtClean="0">
                <a:latin typeface="Candara" pitchFamily="34" charset="0"/>
              </a:rPr>
              <a:t>	З галузей </a:t>
            </a:r>
            <a:r>
              <a:rPr lang="uk-UA" sz="2400" b="1" u="sng" dirty="0" smtClean="0">
                <a:latin typeface="Candara" pitchFamily="34" charset="0"/>
              </a:rPr>
              <a:t>кольорової металургії </a:t>
            </a:r>
            <a:r>
              <a:rPr lang="uk-UA" sz="2400" dirty="0" smtClean="0">
                <a:latin typeface="Candara" pitchFamily="34" charset="0"/>
              </a:rPr>
              <a:t>розвиваються виплавка міді (</a:t>
            </a:r>
            <a:r>
              <a:rPr lang="uk-UA" sz="2400" dirty="0" err="1" smtClean="0">
                <a:latin typeface="Candara" pitchFamily="34" charset="0"/>
              </a:rPr>
              <a:t>Ґлоґув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err="1" smtClean="0">
                <a:latin typeface="Candara" pitchFamily="34" charset="0"/>
              </a:rPr>
              <a:t>Леґниця</a:t>
            </a:r>
            <a:r>
              <a:rPr lang="uk-UA" sz="2400" dirty="0" smtClean="0">
                <a:latin typeface="Candara" pitchFamily="34" charset="0"/>
              </a:rPr>
              <a:t>), цинку, свинцю та алюмінію (</a:t>
            </a:r>
            <a:r>
              <a:rPr lang="uk-UA" sz="2400" dirty="0" err="1" smtClean="0">
                <a:latin typeface="Candara" pitchFamily="34" charset="0"/>
              </a:rPr>
              <a:t>Конін</a:t>
            </a:r>
            <a:r>
              <a:rPr lang="uk-UA" sz="2400" dirty="0" smtClean="0">
                <a:latin typeface="Candara" pitchFamily="34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400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Металургія 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000528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02740"/>
            <a:ext cx="4357718" cy="291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500174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Машинобудування спеціалізується на </a:t>
            </a:r>
            <a:r>
              <a:rPr lang="uk-UA" sz="2400" dirty="0" err="1" smtClean="0">
                <a:latin typeface="Candara" pitchFamily="34" charset="0"/>
              </a:rPr>
              <a:t>автомобіле-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err="1" smtClean="0">
                <a:latin typeface="Candara" pitchFamily="34" charset="0"/>
              </a:rPr>
              <a:t>судно-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err="1" smtClean="0">
                <a:latin typeface="Candara" pitchFamily="34" charset="0"/>
              </a:rPr>
              <a:t>локомотиво-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err="1" smtClean="0">
                <a:latin typeface="Candara" pitchFamily="34" charset="0"/>
              </a:rPr>
              <a:t>вагоно-</a:t>
            </a:r>
            <a:r>
              <a:rPr lang="uk-UA" sz="2400" dirty="0" smtClean="0">
                <a:latin typeface="Candara" pitchFamily="34" charset="0"/>
              </a:rPr>
              <a:t>, тракторобудуванні, точному машинобудуванні, виробництві верстатів і обладнання. 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Основні центри</a:t>
            </a:r>
            <a:r>
              <a:rPr lang="uk-UA" sz="2400" dirty="0" smtClean="0">
                <a:latin typeface="Candara" pitchFamily="34" charset="0"/>
              </a:rPr>
              <a:t>: Варшава, Люблін, Ґданськ, Вроцлав, Лодзь, Познань, </a:t>
            </a:r>
            <a:r>
              <a:rPr lang="uk-UA" sz="2400" dirty="0" err="1" smtClean="0">
                <a:latin typeface="Candara" pitchFamily="34" charset="0"/>
              </a:rPr>
              <a:t>Зелена-Ґура</a:t>
            </a:r>
            <a:r>
              <a:rPr lang="uk-UA" sz="2400" dirty="0" smtClean="0">
                <a:latin typeface="Candara" pitchFamily="34" charset="0"/>
              </a:rPr>
              <a:t>, </a:t>
            </a:r>
            <a:r>
              <a:rPr lang="uk-UA" sz="2400" dirty="0" err="1" smtClean="0">
                <a:latin typeface="Candara" pitchFamily="34" charset="0"/>
              </a:rPr>
              <a:t>Бельсько-Бяла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599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Машинобудування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429001"/>
            <a:ext cx="4160510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3500438"/>
            <a:ext cx="4392000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571612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З галузей хімічної промисловості розвивається виробництво мінеральних добрив, кислот, соди, продукції побутової хімії, фармацевтична, косметична та парфумерна (широковідомою є торгова марка «Пані </a:t>
            </a:r>
            <a:r>
              <a:rPr lang="uk-UA" sz="2400" dirty="0" err="1" smtClean="0">
                <a:latin typeface="Candara" pitchFamily="34" charset="0"/>
              </a:rPr>
              <a:t>Валев</a:t>
            </a:r>
            <a:r>
              <a:rPr lang="de-DE" sz="2400" dirty="0" smtClean="0">
                <a:latin typeface="Candara" pitchFamily="34" charset="0"/>
              </a:rPr>
              <a:t>c</a:t>
            </a:r>
            <a:r>
              <a:rPr lang="uk-UA" sz="2400" dirty="0" err="1" smtClean="0">
                <a:latin typeface="Candara" pitchFamily="34" charset="0"/>
              </a:rPr>
              <a:t>ька</a:t>
            </a:r>
            <a:r>
              <a:rPr lang="uk-UA" sz="2400" dirty="0" smtClean="0">
                <a:latin typeface="Candara" pitchFamily="34" charset="0"/>
              </a:rPr>
              <a:t>»). </a:t>
            </a:r>
          </a:p>
          <a:p>
            <a:r>
              <a:rPr lang="uk-UA" sz="2400" dirty="0" smtClean="0">
                <a:latin typeface="Candara" pitchFamily="34" charset="0"/>
              </a:rPr>
              <a:t>	</a:t>
            </a:r>
            <a:r>
              <a:rPr lang="uk-UA" sz="2400" b="1" dirty="0" smtClean="0">
                <a:latin typeface="Candara" pitchFamily="34" charset="0"/>
              </a:rPr>
              <a:t>Основні центри:</a:t>
            </a:r>
            <a:r>
              <a:rPr lang="uk-UA" sz="2400" dirty="0" smtClean="0">
                <a:latin typeface="Candara" pitchFamily="34" charset="0"/>
              </a:rPr>
              <a:t>Варшава, Лодзь, </a:t>
            </a:r>
            <a:r>
              <a:rPr lang="uk-UA" sz="2400" dirty="0" err="1" smtClean="0">
                <a:latin typeface="Candara" pitchFamily="34" charset="0"/>
              </a:rPr>
              <a:t>Іновроцлав</a:t>
            </a:r>
            <a:r>
              <a:rPr lang="uk-UA" sz="2400" dirty="0" smtClean="0">
                <a:latin typeface="Candara" pitchFamily="34" charset="0"/>
              </a:rPr>
              <a:t>. Підприємства органічної хімії тяжіють до </a:t>
            </a:r>
            <a:r>
              <a:rPr lang="uk-UA" sz="2400" dirty="0" err="1" smtClean="0">
                <a:latin typeface="Candara" pitchFamily="34" charset="0"/>
              </a:rPr>
              <a:t>нафто-</a:t>
            </a:r>
            <a:r>
              <a:rPr lang="uk-UA" sz="2400" dirty="0" smtClean="0">
                <a:latin typeface="Candara" pitchFamily="34" charset="0"/>
              </a:rPr>
              <a:t> і газопроводів, морських портів (Щецин, Ґданськ).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7329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Хімічна промисловість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3286148" cy="2464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56239"/>
            <a:ext cx="3857652" cy="2558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64305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Легка промисловість охоплює підприємства текстильної, вовняної, шкіряно-взуттєвої галузей (Лодзь, Люблін, Білосток). </a:t>
            </a:r>
          </a:p>
          <a:p>
            <a:r>
              <a:rPr lang="uk-UA" sz="2400" dirty="0" smtClean="0">
                <a:latin typeface="Candara" pitchFamily="34" charset="0"/>
              </a:rPr>
              <a:t>	Добре розвинута харчова промисловість за рахунок розгалуженої структури АПК.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Легка промисловість</a:t>
            </a:r>
            <a:endParaRPr lang="uk-UA" sz="5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4357718" cy="315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429157" cy="314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1428736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У сільському господарстві угіддя займають </a:t>
            </a:r>
            <a:r>
              <a:rPr lang="uk-UA" sz="2400" b="1" dirty="0" smtClean="0">
                <a:latin typeface="Candara" pitchFamily="34" charset="0"/>
              </a:rPr>
              <a:t>60 %</a:t>
            </a:r>
            <a:r>
              <a:rPr lang="uk-UA" sz="2400" dirty="0" smtClean="0">
                <a:latin typeface="Candara" pitchFamily="34" charset="0"/>
              </a:rPr>
              <a:t> території Польщі. </a:t>
            </a:r>
            <a:r>
              <a:rPr lang="uk-UA" sz="2400" b="1" dirty="0" smtClean="0">
                <a:latin typeface="Candara" pitchFamily="34" charset="0"/>
              </a:rPr>
              <a:t>Вирощують: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зернові (пшеницю, жито, ячмінь),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зернобобові (сою, кукурудзу),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технічні культури (соняшник, цукровий буряк),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різноманітні овочі і фрукти; </a:t>
            </a:r>
          </a:p>
          <a:p>
            <a:pPr lvl="1"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15% посівної площі зайнято під картоплею. 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" y="57148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Сільське господарство. Рослинництво</a:t>
            </a:r>
            <a:endParaRPr lang="uk-UA" sz="4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4"/>
            <a:ext cx="3690932" cy="2700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3571900" cy="267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" y="57148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Сільське господарство. Тваринництво</a:t>
            </a:r>
            <a:endParaRPr lang="uk-UA" sz="4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У тваринництві переважає </a:t>
            </a:r>
            <a:r>
              <a:rPr lang="uk-UA" sz="2400" b="1" dirty="0" smtClean="0">
                <a:latin typeface="Candara" pitchFamily="34" charset="0"/>
              </a:rPr>
              <a:t>свинарство</a:t>
            </a:r>
            <a:r>
              <a:rPr lang="uk-UA" sz="2400" dirty="0" smtClean="0">
                <a:latin typeface="Candara" pitchFamily="34" charset="0"/>
              </a:rPr>
              <a:t>. Розводять велику рогату худобу, овець, коней. Важливого значення набуло птахівництво. Вихід до моря створює умови для розвитку рибальства. Продукція АПК становить значну частину експорту Польщі. Експортуються м'ясо-молочні вироби, консерви, яйця, птиця, овочі, картопля.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247" y="3571876"/>
            <a:ext cx="4878471" cy="321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14776"/>
            <a:ext cx="3288876" cy="3071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" y="57148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Транспортна система</a:t>
            </a:r>
            <a:endParaRPr lang="uk-UA" sz="4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42" y="1750063"/>
            <a:ext cx="5143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	Транспорт має розгалужену мережу шляхів. На залізничний і автомобільний припадає основна частина </a:t>
            </a:r>
            <a:r>
              <a:rPr lang="uk-UA" sz="2400" dirty="0" err="1" smtClean="0">
                <a:latin typeface="Candara" pitchFamily="34" charset="0"/>
              </a:rPr>
              <a:t>пе-ревезень</a:t>
            </a:r>
            <a:r>
              <a:rPr lang="uk-UA" sz="2400" dirty="0" smtClean="0">
                <a:latin typeface="Candara" pitchFamily="34" charset="0"/>
              </a:rPr>
              <a:t> вантажів і пасажирів. У Польщі діють </a:t>
            </a:r>
            <a:r>
              <a:rPr lang="uk-UA" sz="2400" b="1" dirty="0" smtClean="0">
                <a:latin typeface="Candara" pitchFamily="34" charset="0"/>
              </a:rPr>
              <a:t>12</a:t>
            </a:r>
            <a:r>
              <a:rPr lang="uk-UA" sz="2400" dirty="0" smtClean="0">
                <a:latin typeface="Candara" pitchFamily="34" charset="0"/>
              </a:rPr>
              <a:t> аеропортів. Авіатранспорт набуває </a:t>
            </a:r>
            <a:r>
              <a:rPr lang="uk-UA" sz="2400" dirty="0" err="1" smtClean="0">
                <a:latin typeface="Candara" pitchFamily="34" charset="0"/>
              </a:rPr>
              <a:t>значу-щості</a:t>
            </a:r>
            <a:r>
              <a:rPr lang="uk-UA" sz="2400" dirty="0" smtClean="0">
                <a:latin typeface="Candara" pitchFamily="34" charset="0"/>
              </a:rPr>
              <a:t> в перевезеннях на великі відстані. Частка перевезень морським транспортом є </a:t>
            </a:r>
            <a:r>
              <a:rPr lang="uk-UA" sz="2400" dirty="0" err="1" smtClean="0">
                <a:latin typeface="Candara" pitchFamily="34" charset="0"/>
              </a:rPr>
              <a:t>до-сить</a:t>
            </a:r>
            <a:r>
              <a:rPr lang="uk-UA" sz="2400" dirty="0" smtClean="0">
                <a:latin typeface="Candara" pitchFamily="34" charset="0"/>
              </a:rPr>
              <a:t> вагомою. </a:t>
            </a:r>
            <a:r>
              <a:rPr lang="uk-UA" sz="2400" b="1" dirty="0" smtClean="0">
                <a:latin typeface="Candara" pitchFamily="34" charset="0"/>
              </a:rPr>
              <a:t>Великі морські порти:</a:t>
            </a:r>
            <a:r>
              <a:rPr lang="uk-UA" sz="2400" dirty="0" smtClean="0">
                <a:latin typeface="Candara" pitchFamily="34" charset="0"/>
              </a:rPr>
              <a:t> Ґданськ, </a:t>
            </a:r>
            <a:r>
              <a:rPr lang="uk-UA" sz="2400" dirty="0" err="1" smtClean="0">
                <a:latin typeface="Candara" pitchFamily="34" charset="0"/>
              </a:rPr>
              <a:t>Ґдиня</a:t>
            </a:r>
            <a:r>
              <a:rPr lang="uk-UA" sz="2400" dirty="0" smtClean="0">
                <a:latin typeface="Candara" pitchFamily="34" charset="0"/>
              </a:rPr>
              <a:t>, Щецин. Розвинуто річковий і трубопровідний транспорт.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1928802"/>
            <a:ext cx="4071934" cy="365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5857892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latin typeface="Candara" pitchFamily="34" charset="0"/>
              </a:rPr>
              <a:t>Карта доріг Польщі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" y="669177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Зовнішньоекономічні зв'язки</a:t>
            </a:r>
            <a:endParaRPr lang="uk-UA" sz="48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1928826" cy="189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0002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Штриховая стрелка вправо 10"/>
          <p:cNvSpPr/>
          <p:nvPr/>
        </p:nvSpPr>
        <p:spPr>
          <a:xfrm>
            <a:off x="2428860" y="2071678"/>
            <a:ext cx="4286280" cy="857256"/>
          </a:xfrm>
          <a:prstGeom prst="stripedRightArrow">
            <a:avLst>
              <a:gd name="adj1" fmla="val 31111"/>
              <a:gd name="adj2" fmla="val 8666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триховая стрелка вправо 11"/>
          <p:cNvSpPr/>
          <p:nvPr/>
        </p:nvSpPr>
        <p:spPr>
          <a:xfrm flipH="1">
            <a:off x="2357422" y="3429000"/>
            <a:ext cx="4286280" cy="857256"/>
          </a:xfrm>
          <a:prstGeom prst="stripedRightArrow">
            <a:avLst>
              <a:gd name="adj1" fmla="val 31111"/>
              <a:gd name="adj2" fmla="val 855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1428736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andara" pitchFamily="34" charset="0"/>
              </a:rPr>
              <a:t>Експорт: </a:t>
            </a:r>
            <a:r>
              <a:rPr lang="uk-UA" sz="2000" dirty="0" smtClean="0">
                <a:latin typeface="Candara" pitchFamily="34" charset="0"/>
              </a:rPr>
              <a:t>кам'яне вугілля, кокс, мідь, цинк, сірку, продукцію машинобудування, хімічної, легкої промисловості, АПК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000372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>
                <a:latin typeface="Candara" pitchFamily="34" charset="0"/>
              </a:rPr>
              <a:t>Імпорт: </a:t>
            </a:r>
            <a:r>
              <a:rPr lang="uk-UA" sz="2000" dirty="0" smtClean="0">
                <a:latin typeface="Candara" pitchFamily="34" charset="0"/>
              </a:rPr>
              <a:t>нафта, залізна руда, промислові товари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15108" y="3714752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Candara" pitchFamily="34" charset="0"/>
              </a:rPr>
              <a:t>країни Східної і Західної Європи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54967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ndara" pitchFamily="34" charset="0"/>
              </a:rPr>
              <a:t>	Товарооборот між Польщею і Україною становить близько 1 </a:t>
            </a:r>
            <a:r>
              <a:rPr lang="uk-UA" sz="2000" dirty="0" err="1" smtClean="0">
                <a:latin typeface="Candara" pitchFamily="34" charset="0"/>
              </a:rPr>
              <a:t>млрд</a:t>
            </a:r>
            <a:r>
              <a:rPr lang="uk-UA" sz="2000" dirty="0" smtClean="0">
                <a:latin typeface="Candara" pitchFamily="34" charset="0"/>
              </a:rPr>
              <a:t> доларів США. Польща більше експортує товарів до України, ніж імпортує з неї. </a:t>
            </a:r>
          </a:p>
          <a:p>
            <a:r>
              <a:rPr lang="uk-UA" sz="2000" dirty="0" smtClean="0">
                <a:latin typeface="Candara" pitchFamily="34" charset="0"/>
              </a:rPr>
              <a:t>	Польща відома як центр міжнародного туризму. </a:t>
            </a:r>
            <a:r>
              <a:rPr lang="uk-UA" sz="2000" b="1" dirty="0" smtClean="0">
                <a:latin typeface="Candara" pitchFamily="34" charset="0"/>
              </a:rPr>
              <a:t>Світовими курортами і центрами культурної спадщини</a:t>
            </a:r>
            <a:r>
              <a:rPr lang="uk-UA" sz="2000" dirty="0" smtClean="0">
                <a:latin typeface="Candara" pitchFamily="34" charset="0"/>
              </a:rPr>
              <a:t> є </a:t>
            </a:r>
            <a:r>
              <a:rPr lang="uk-UA" sz="2000" dirty="0" err="1" smtClean="0">
                <a:latin typeface="Candara" pitchFamily="34" charset="0"/>
              </a:rPr>
              <a:t>Сопот</a:t>
            </a:r>
            <a:r>
              <a:rPr lang="uk-UA" sz="2000" dirty="0" smtClean="0">
                <a:latin typeface="Candara" pitchFamily="34" charset="0"/>
              </a:rPr>
              <a:t>, </a:t>
            </a:r>
            <a:r>
              <a:rPr lang="uk-UA" sz="2000" dirty="0" err="1" smtClean="0">
                <a:latin typeface="Candara" pitchFamily="34" charset="0"/>
              </a:rPr>
              <a:t>Зелена-Ґура</a:t>
            </a:r>
            <a:r>
              <a:rPr lang="uk-UA" sz="2000" dirty="0" smtClean="0">
                <a:latin typeface="Candara" pitchFamily="34" charset="0"/>
              </a:rPr>
              <a:t>,  </a:t>
            </a:r>
            <a:r>
              <a:rPr lang="uk-UA" sz="2000" dirty="0" err="1" smtClean="0">
                <a:latin typeface="Candara" pitchFamily="34" charset="0"/>
              </a:rPr>
              <a:t>Бельсько-Бяла</a:t>
            </a:r>
            <a:r>
              <a:rPr lang="uk-UA" sz="2000" dirty="0" smtClean="0">
                <a:latin typeface="Candara" pitchFamily="34" charset="0"/>
              </a:rPr>
              <a:t>, Краків, Варшава, Ґданськ.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1. За державним ладом Польща – …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парламентська республіка;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президентська республіка;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конституційна монархія;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абсолютна монархія.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2. За адміністративним устроєм Польща розподіляється на … воєводств. 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40;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25;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4;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16.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14"/>
            <a:ext cx="6786610" cy="633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6357958"/>
            <a:ext cx="452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latin typeface="Candara" pitchFamily="34" charset="0"/>
              </a:rPr>
              <a:t>Адміністративний поділ Польщі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3. Польща розташована у … Європі. 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Східній;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Центральній;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Західній;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Південній.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4. Який рельєф становить більшу частину території Польщі?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рівнинний;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</a:t>
            </a:r>
            <a:r>
              <a:rPr lang="uk-UA" sz="2400" dirty="0" err="1" smtClean="0">
                <a:latin typeface="Candara" pitchFamily="34" charset="0"/>
              </a:rPr>
              <a:t>холмистий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</a:t>
            </a:r>
            <a:r>
              <a:rPr lang="uk-UA" sz="2400" dirty="0" err="1" smtClean="0">
                <a:latin typeface="Candara" pitchFamily="34" charset="0"/>
              </a:rPr>
              <a:t>гірний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водний.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5. У якому кліматичному поясі розташована Польща?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екваторіальному;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арктичному;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помірному;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субтропічному.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6. Яких мінеральних ресурсів НЕМАЄ в Польщі?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алюмінієві руди;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буре вугілля;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мідні руди;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нафта, газ.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7. Яка найдовша річка в Польщі?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Західний Буг;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Вісла;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</a:t>
            </a:r>
            <a:r>
              <a:rPr lang="uk-UA" sz="2400" dirty="0" err="1" smtClean="0">
                <a:latin typeface="Candara" pitchFamily="34" charset="0"/>
              </a:rPr>
              <a:t>Сян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Одер.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8. Яка частина території Польщі вкрита лісами?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5%;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30%;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20%;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15%.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9. За національним складом Польща є …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багатонаціональною;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</a:t>
            </a:r>
            <a:r>
              <a:rPr lang="uk-UA" sz="2400" dirty="0" err="1" smtClean="0">
                <a:latin typeface="Candara" pitchFamily="34" charset="0"/>
              </a:rPr>
              <a:t>однонаціональною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10. Рівень урбанізації Польщі…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дуже низький;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низький;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середній;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високий.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11. Який тип електростанцій найбільш розвинений у Польщі?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ГЕС;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АЕС;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ТЕС;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ПЕС.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Тести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4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12. Яка галузь найбільш поширена у тваринництві?</a:t>
            </a: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endParaRPr lang="uk-UA" sz="2400" dirty="0" smtClean="0">
              <a:latin typeface="Candara" pitchFamily="34" charset="0"/>
            </a:endParaRP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а) свинарство;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б) скотарство;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в) кролівництво;</a:t>
            </a:r>
          </a:p>
          <a:p>
            <a:pPr marL="457200" indent="-457200" algn="ctr"/>
            <a:r>
              <a:rPr lang="uk-UA" sz="2400" dirty="0" smtClean="0">
                <a:latin typeface="Candara" pitchFamily="34" charset="0"/>
              </a:rPr>
              <a:t>г) бджільництво. </a:t>
            </a: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  <a:p>
            <a:pPr marL="457200" indent="-457200"/>
            <a:endParaRPr lang="uk-UA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36" y="2643182"/>
            <a:ext cx="4731292" cy="2957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630132"/>
            <a:ext cx="4000528" cy="47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8239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Прапор та герб Польщі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413073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Відповіді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857365"/>
            <a:ext cx="5929354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б);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г);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б);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а);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в);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а);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б);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б);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б);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г);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в);</a:t>
            </a:r>
          </a:p>
          <a:p>
            <a:pPr marL="457200" indent="-457200" algn="ctr">
              <a:buAutoNum type="arabicPeriod"/>
            </a:pPr>
            <a:r>
              <a:rPr lang="uk-UA" sz="2400" dirty="0" smtClean="0">
                <a:latin typeface="Candara" pitchFamily="34" charset="0"/>
              </a:rPr>
              <a:t>а).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951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Економіко-географічне положення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1285860"/>
            <a:ext cx="69862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58016" y="1357298"/>
            <a:ext cx="23574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ndara" pitchFamily="34" charset="0"/>
              </a:rPr>
              <a:t>Центральна Європа </a:t>
            </a:r>
          </a:p>
          <a:p>
            <a:r>
              <a:rPr lang="uk-UA" b="1" dirty="0" smtClean="0">
                <a:latin typeface="Candara" pitchFamily="34" charset="0"/>
              </a:rPr>
              <a:t>Межує: </a:t>
            </a:r>
          </a:p>
          <a:p>
            <a:pPr>
              <a:buFont typeface="Arial" pitchFamily="34" charset="0"/>
              <a:buChar char="•"/>
            </a:pPr>
            <a:r>
              <a:rPr lang="uk-UA" u="sng" dirty="0" smtClean="0">
                <a:latin typeface="Candara" pitchFamily="34" charset="0"/>
              </a:rPr>
              <a:t> на північному сході:  </a:t>
            </a:r>
            <a:r>
              <a:rPr lang="uk-UA" dirty="0" smtClean="0">
                <a:latin typeface="Candara" pitchFamily="34" charset="0"/>
              </a:rPr>
              <a:t>з Росією (</a:t>
            </a:r>
            <a:r>
              <a:rPr lang="uk-UA" dirty="0" err="1" smtClean="0">
                <a:latin typeface="Candara" pitchFamily="34" charset="0"/>
              </a:rPr>
              <a:t>Калінін-градська</a:t>
            </a:r>
            <a:r>
              <a:rPr lang="uk-UA" dirty="0" smtClean="0">
                <a:latin typeface="Candara" pitchFamily="34" charset="0"/>
              </a:rPr>
              <a:t> область) та Литвою, </a:t>
            </a:r>
          </a:p>
          <a:p>
            <a:pPr>
              <a:buFont typeface="Arial" pitchFamily="34" charset="0"/>
              <a:buChar char="•"/>
            </a:pPr>
            <a:r>
              <a:rPr lang="uk-UA" u="sng" dirty="0" smtClean="0">
                <a:latin typeface="Candara" pitchFamily="34" charset="0"/>
              </a:rPr>
              <a:t> на сході:</a:t>
            </a:r>
            <a:r>
              <a:rPr lang="uk-UA" dirty="0" smtClean="0">
                <a:latin typeface="Candara" pitchFamily="34" charset="0"/>
              </a:rPr>
              <a:t> Білоруссю та Україною, </a:t>
            </a:r>
          </a:p>
          <a:p>
            <a:pPr>
              <a:buFont typeface="Arial" pitchFamily="34" charset="0"/>
              <a:buChar char="•"/>
            </a:pPr>
            <a:r>
              <a:rPr lang="uk-UA" u="sng" dirty="0" smtClean="0">
                <a:latin typeface="Candara" pitchFamily="34" charset="0"/>
              </a:rPr>
              <a:t> на півдні:</a:t>
            </a:r>
            <a:r>
              <a:rPr lang="uk-UA" dirty="0" smtClean="0">
                <a:latin typeface="Candara" pitchFamily="34" charset="0"/>
              </a:rPr>
              <a:t> з Чехією та Словаччиною, </a:t>
            </a:r>
          </a:p>
          <a:p>
            <a:pPr>
              <a:buFont typeface="Arial" pitchFamily="34" charset="0"/>
              <a:buChar char="•"/>
            </a:pPr>
            <a:r>
              <a:rPr lang="uk-UA" u="sng" dirty="0" smtClean="0">
                <a:latin typeface="Candara" pitchFamily="34" charset="0"/>
              </a:rPr>
              <a:t> на заході :</a:t>
            </a:r>
            <a:r>
              <a:rPr lang="uk-UA" dirty="0" smtClean="0">
                <a:latin typeface="Candara" pitchFamily="34" charset="0"/>
              </a:rPr>
              <a:t> з Німеччиною, </a:t>
            </a:r>
          </a:p>
          <a:p>
            <a:pPr>
              <a:buFont typeface="Arial" pitchFamily="34" charset="0"/>
              <a:buChar char="•"/>
            </a:pPr>
            <a:r>
              <a:rPr lang="uk-UA" u="sng" dirty="0" smtClean="0">
                <a:latin typeface="Candara" pitchFamily="34" charset="0"/>
              </a:rPr>
              <a:t> на півночі: </a:t>
            </a:r>
            <a:r>
              <a:rPr lang="uk-UA" dirty="0" err="1" smtClean="0">
                <a:latin typeface="Candara" pitchFamily="34" charset="0"/>
              </a:rPr>
              <a:t>омива-ється</a:t>
            </a:r>
            <a:r>
              <a:rPr lang="uk-UA" dirty="0" smtClean="0">
                <a:latin typeface="Candara" pitchFamily="34" charset="0"/>
              </a:rPr>
              <a:t> </a:t>
            </a:r>
            <a:r>
              <a:rPr lang="uk-UA" dirty="0" err="1" smtClean="0">
                <a:latin typeface="Candara" pitchFamily="34" charset="0"/>
              </a:rPr>
              <a:t>Балійським</a:t>
            </a:r>
            <a:r>
              <a:rPr lang="uk-UA" dirty="0" smtClean="0">
                <a:latin typeface="Candara" pitchFamily="34" charset="0"/>
              </a:rPr>
              <a:t> морем. </a:t>
            </a:r>
          </a:p>
          <a:p>
            <a:r>
              <a:rPr lang="uk-UA" u="sng" dirty="0" smtClean="0">
                <a:latin typeface="Candara" pitchFamily="34" charset="0"/>
              </a:rPr>
              <a:t>Загальна довжина державного кордону:</a:t>
            </a:r>
            <a:r>
              <a:rPr lang="uk-UA" dirty="0" smtClean="0">
                <a:latin typeface="Candara" pitchFamily="34" charset="0"/>
              </a:rPr>
              <a:t> 3496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951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Економіко-географічне положення</a:t>
            </a:r>
            <a:endParaRPr lang="uk-UA" sz="44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50" y="1500174"/>
            <a:ext cx="89297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andara" pitchFamily="34" charset="0"/>
              </a:rPr>
              <a:t>	Польща</a:t>
            </a:r>
            <a:r>
              <a:rPr lang="uk-UA" sz="2400" dirty="0" smtClean="0">
                <a:latin typeface="Candara" pitchFamily="34" charset="0"/>
              </a:rPr>
              <a:t> — країна Центральної Європи, яка має досить вигідне ЕГП. </a:t>
            </a:r>
          </a:p>
          <a:p>
            <a:endParaRPr lang="uk-UA" sz="2400" b="1" dirty="0" smtClean="0">
              <a:latin typeface="Candara" pitchFamily="34" charset="0"/>
            </a:endParaRPr>
          </a:p>
          <a:p>
            <a:r>
              <a:rPr lang="uk-UA" sz="2400" b="1" dirty="0" smtClean="0">
                <a:latin typeface="Candara" pitchFamily="34" charset="0"/>
              </a:rPr>
              <a:t>Основні переваги: </a:t>
            </a:r>
            <a:r>
              <a:rPr lang="uk-UA" sz="2400" dirty="0" smtClean="0">
                <a:latin typeface="Candara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широкий вихід до узбережжя Балтійського моря;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сусідство з державою "великої сімки" Німеччиною; 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сусідство з країнами-членами Євросоюзу (Словаччиною, Чехією та Литвою);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сухопутний кордон н сході із Росією (Калінінградська обл.), Білоруссю та Україною, з якими підтримуються тісні економічні і політичні зв'язки;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 smtClean="0">
                <a:latin typeface="Candara" pitchFamily="34" charset="0"/>
              </a:rPr>
              <a:t> через територію Польщі проходять міжнародного значення залізниці, автомагістралі, </a:t>
            </a:r>
            <a:r>
              <a:rPr lang="uk-UA" sz="2400" dirty="0" err="1" smtClean="0">
                <a:latin typeface="Candara" pitchFamily="34" charset="0"/>
              </a:rPr>
              <a:t>нафто-</a:t>
            </a:r>
            <a:r>
              <a:rPr lang="uk-UA" sz="2400" dirty="0" smtClean="0">
                <a:latin typeface="Candara" pitchFamily="34" charset="0"/>
              </a:rPr>
              <a:t> і газопроводи, які з'єднують Східну Європу із Західною.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1387"/>
            <a:ext cx="7358114" cy="6185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97038" y="6357958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latin typeface="Candara" pitchFamily="34" charset="0"/>
              </a:rPr>
              <a:t>Польща на карті Європи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1616223"/>
            <a:ext cx="50720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ndara" pitchFamily="34" charset="0"/>
              </a:rPr>
              <a:t>	Історія Польської держави, яка виникла наприкінці Х століття, багата на славні, історичні, а також драматичні події. </a:t>
            </a:r>
          </a:p>
          <a:p>
            <a:r>
              <a:rPr lang="uk-UA" sz="2000" dirty="0" smtClean="0">
                <a:latin typeface="Candara" pitchFamily="34" charset="0"/>
              </a:rPr>
              <a:t>	 Назва "Польща" походить від давньослов'янського племені Полян (від слова "поле"). Вони виявилися сильнішими і кмітливішими, ніж сусіди - </a:t>
            </a:r>
            <a:r>
              <a:rPr lang="uk-UA" sz="2000" dirty="0" err="1" smtClean="0">
                <a:latin typeface="Candara" pitchFamily="34" charset="0"/>
              </a:rPr>
              <a:t>Вісляни</a:t>
            </a:r>
            <a:r>
              <a:rPr lang="uk-UA" sz="2000" dirty="0" smtClean="0">
                <a:latin typeface="Candara" pitchFamily="34" charset="0"/>
              </a:rPr>
              <a:t>, </a:t>
            </a:r>
            <a:r>
              <a:rPr lang="uk-UA" sz="2000" dirty="0" err="1" smtClean="0">
                <a:latin typeface="Candara" pitchFamily="34" charset="0"/>
              </a:rPr>
              <a:t>Мазовшани</a:t>
            </a:r>
            <a:r>
              <a:rPr lang="uk-UA" sz="2000" dirty="0" smtClean="0">
                <a:latin typeface="Candara" pitchFamily="34" charset="0"/>
              </a:rPr>
              <a:t> і Поморяни, - і саме від них історики починають відлік польської державності.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63610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Історичний нарис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5072074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prstClr val="black"/>
                </a:solidFill>
                <a:latin typeface="Candara" pitchFamily="34" charset="0"/>
              </a:rPr>
              <a:t>	З 1025 року Польща стала королівством, з 1569 року вона називається Річ Посполита. </a:t>
            </a:r>
          </a:p>
          <a:p>
            <a:pPr lvl="0"/>
            <a:r>
              <a:rPr lang="uk-UA" sz="2000" dirty="0" smtClean="0">
                <a:solidFill>
                  <a:prstClr val="black"/>
                </a:solidFill>
                <a:latin typeface="Candara" pitchFamily="34" charset="0"/>
              </a:rPr>
              <a:t>	Могутня Річ Посполита через два століття зникла з політичної карти внаслідок трьох поділів Річ Посполитої (1772, 1793, 1795 роки), між Пруссією, Австрією і Росією.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3905721" cy="341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" y="1571612"/>
            <a:ext cx="9001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andara" pitchFamily="34" charset="0"/>
              </a:rPr>
              <a:t>	Після більше ніж столітнього іноземного панування незалежність Польщі було відновлено під кінець Першої світової війни. У серпні 1918 року радянський уряд скасував договори царського уряду про розподіл Польщі. Країну було проголошено республікою.</a:t>
            </a:r>
          </a:p>
          <a:p>
            <a:r>
              <a:rPr lang="uk-UA" sz="2000" dirty="0" smtClean="0">
                <a:latin typeface="Candara" pitchFamily="34" charset="0"/>
              </a:rPr>
              <a:t>	Внаслідок Другої світової війни Польща втратила близько 40 % національних досягнень і більш як 1/5 населення. У травні 1945 року Польщу повністю визволено. Після війни 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63610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Історичний нарис</a:t>
            </a:r>
            <a:endParaRPr lang="uk-UA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682" y="3643314"/>
            <a:ext cx="44454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3714752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prstClr val="black"/>
                </a:solidFill>
                <a:latin typeface="Candara" pitchFamily="34" charset="0"/>
              </a:rPr>
              <a:t>Польщі було проголошено будівництво соціалістичного ладу під керівництвом Польської об'єднаної робочої партії.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andara" pitchFamily="34" charset="0"/>
              </a:rPr>
              <a:t>	</a:t>
            </a:r>
            <a:r>
              <a:rPr lang="uk-UA" sz="2000" dirty="0" smtClean="0">
                <a:solidFill>
                  <a:prstClr val="black"/>
                </a:solidFill>
                <a:latin typeface="Candara" pitchFamily="34" charset="0"/>
              </a:rPr>
              <a:t>У 1998 році Польща розпочала переговори про приєднання до Європейського Союзу. У 1999 році вона стала членом НАТО. 1 травня 2004 р. країна вступила до Євросоюзу, а 21 грудня 2007 р. - в </a:t>
            </a:r>
            <a:r>
              <a:rPr lang="uk-UA" sz="2000" dirty="0" err="1" smtClean="0">
                <a:solidFill>
                  <a:prstClr val="black"/>
                </a:solidFill>
                <a:latin typeface="Candara" pitchFamily="34" charset="0"/>
              </a:rPr>
              <a:t>Шенгенську</a:t>
            </a:r>
            <a:r>
              <a:rPr lang="uk-UA" sz="2000" dirty="0" smtClean="0">
                <a:solidFill>
                  <a:prstClr val="black"/>
                </a:solidFill>
                <a:latin typeface="Candara" pitchFamily="34" charset="0"/>
              </a:rPr>
              <a:t> зону.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71166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311</TotalTime>
  <Words>714</Words>
  <Application>Microsoft Office PowerPoint</Application>
  <PresentationFormat>Экран (4:3)</PresentationFormat>
  <Paragraphs>247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10271166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User</cp:lastModifiedBy>
  <cp:revision>35</cp:revision>
  <dcterms:created xsi:type="dcterms:W3CDTF">2013-02-07T19:53:32Z</dcterms:created>
  <dcterms:modified xsi:type="dcterms:W3CDTF">2015-05-03T12:25:55Z</dcterms:modified>
</cp:coreProperties>
</file>