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EB632-AF65-4073-BF0B-0757CDC12B4D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BB5A-0B41-49E7-A842-E594A659E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C68CF30-067E-4B57-8BAB-15F1DFBFC1A3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B222187-4CC8-458E-8530-90E74B88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Загальна</a:t>
            </a:r>
            <a:r>
              <a:rPr lang="ru-RU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характеристика </a:t>
            </a:r>
            <a:r>
              <a:rPr lang="uk-UA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Європи</a:t>
            </a:r>
            <a:endParaRPr lang="ru-RU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572008"/>
            <a:ext cx="4071934" cy="1752600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Виконала </a:t>
            </a:r>
          </a:p>
          <a:p>
            <a:r>
              <a:rPr lang="uk-UA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учениця 10-А класу</a:t>
            </a:r>
          </a:p>
          <a:p>
            <a:r>
              <a:rPr lang="uk-UA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Данільченко Віталія</a:t>
            </a:r>
          </a:p>
          <a:p>
            <a:r>
              <a:rPr lang="uk-UA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Перевірила Лавренчук Т.С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Спеціалізована школа </a:t>
            </a:r>
            <a:r>
              <a:rPr lang="ru-RU" sz="1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№273 </a:t>
            </a:r>
            <a:r>
              <a:rPr lang="ru-RU" sz="1600" b="1" dirty="0" err="1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</a:t>
            </a:r>
            <a:r>
              <a:rPr lang="ru-RU" sz="1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1600" b="1" dirty="0" err="1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поглибленним</a:t>
            </a:r>
            <a:r>
              <a:rPr lang="ru-RU" sz="1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1600" b="1" dirty="0" err="1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вивченням</a:t>
            </a:r>
            <a:r>
              <a:rPr lang="ru-RU" sz="1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1600" b="1" dirty="0" err="1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укра</a:t>
            </a:r>
            <a:r>
              <a:rPr lang="uk-UA" sz="1600" b="1" dirty="0" err="1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їнської</a:t>
            </a:r>
            <a:r>
              <a:rPr lang="uk-UA" sz="1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мови та літератури</a:t>
            </a:r>
            <a:endParaRPr lang="ru-RU" sz="16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356"/>
            <a:ext cx="21431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Географія</a:t>
            </a:r>
            <a:endParaRPr lang="ru-RU" sz="16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2939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2012</a:t>
            </a:r>
            <a:endParaRPr lang="ru-RU" sz="1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85738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Релігія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2286016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переважає</a:t>
            </a:r>
            <a:r>
              <a:rPr lang="ru-RU" dirty="0" smtClean="0"/>
              <a:t> </a:t>
            </a:r>
            <a:r>
              <a:rPr lang="ru-RU" dirty="0" err="1" smtClean="0"/>
              <a:t>християнська</a:t>
            </a:r>
            <a:r>
              <a:rPr lang="ru-RU" dirty="0" smtClean="0"/>
              <a:t> </a:t>
            </a:r>
            <a:r>
              <a:rPr lang="ru-RU" dirty="0" err="1" smtClean="0"/>
              <a:t>релігія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людей належать до </a:t>
            </a:r>
            <a:r>
              <a:rPr lang="ru-RU" dirty="0" err="1" smtClean="0"/>
              <a:t>римо-католицької</a:t>
            </a:r>
            <a:r>
              <a:rPr lang="ru-RU" dirty="0" smtClean="0"/>
              <a:t> Церкви, центр </a:t>
            </a:r>
            <a:r>
              <a:rPr lang="ru-RU" dirty="0" err="1" smtClean="0"/>
              <a:t>якої</a:t>
            </a:r>
            <a:r>
              <a:rPr lang="ru-RU" dirty="0" smtClean="0"/>
              <a:t> у </a:t>
            </a:r>
            <a:r>
              <a:rPr lang="ru-RU" dirty="0" err="1" smtClean="0"/>
              <a:t>Ватикані</a:t>
            </a:r>
            <a:r>
              <a:rPr lang="ru-RU" dirty="0" smtClean="0"/>
              <a:t>. У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поширене</a:t>
            </a:r>
            <a:r>
              <a:rPr lang="ru-RU" dirty="0" smtClean="0"/>
              <a:t> </a:t>
            </a:r>
            <a:r>
              <a:rPr lang="ru-RU" dirty="0" err="1" smtClean="0"/>
              <a:t>протестанство</a:t>
            </a:r>
            <a:r>
              <a:rPr lang="ru-RU" dirty="0" smtClean="0"/>
              <a:t>, а в </a:t>
            </a:r>
            <a:r>
              <a:rPr lang="ru-RU" dirty="0" err="1" smtClean="0"/>
              <a:t>Східній</a:t>
            </a:r>
            <a:r>
              <a:rPr lang="ru-RU" dirty="0" smtClean="0"/>
              <a:t> та </a:t>
            </a:r>
            <a:r>
              <a:rPr lang="ru-RU" dirty="0" err="1" smtClean="0"/>
              <a:t>Південно-Східній</a:t>
            </a:r>
            <a:r>
              <a:rPr lang="ru-RU" dirty="0" smtClean="0"/>
              <a:t> - </a:t>
            </a:r>
            <a:r>
              <a:rPr lang="ru-RU" dirty="0" err="1" smtClean="0"/>
              <a:t>православ'я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3573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</a:t>
            </a: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міжнародні</a:t>
            </a: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об'єднання</a:t>
            </a: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32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Європі</a:t>
            </a: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931486"/>
          </a:xfrm>
        </p:spPr>
        <p:txBody>
          <a:bodyPr/>
          <a:lstStyle/>
          <a:p>
            <a:r>
              <a:rPr lang="ru-RU" sz="2400" dirty="0" err="1" smtClean="0"/>
              <a:t>Європейський</a:t>
            </a:r>
            <a:r>
              <a:rPr lang="ru-RU" sz="2400" dirty="0" smtClean="0"/>
              <a:t> союз</a:t>
            </a:r>
          </a:p>
          <a:p>
            <a:r>
              <a:rPr lang="ru-RU" sz="2400" dirty="0" smtClean="0"/>
              <a:t>Рада </a:t>
            </a:r>
            <a:r>
              <a:rPr lang="ru-RU" sz="2400" dirty="0" err="1" smtClean="0"/>
              <a:t>Європи</a:t>
            </a:r>
            <a:endParaRPr lang="ru-RU" sz="2400" dirty="0" smtClean="0"/>
          </a:p>
          <a:p>
            <a:r>
              <a:rPr lang="ru-RU" sz="2400" dirty="0" smtClean="0"/>
              <a:t>НАТО</a:t>
            </a:r>
          </a:p>
          <a:p>
            <a:r>
              <a:rPr lang="ru-RU" sz="2400" dirty="0" smtClean="0"/>
              <a:t>ОБСЄ</a:t>
            </a:r>
          </a:p>
          <a:p>
            <a:r>
              <a:rPr lang="ru-RU" sz="2400" dirty="0" err="1" smtClean="0"/>
              <a:t>Співдружність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незалежних</a:t>
            </a:r>
            <a:r>
              <a:rPr lang="ru-RU" sz="2400" dirty="0" smtClean="0"/>
              <a:t> держав</a:t>
            </a:r>
          </a:p>
          <a:p>
            <a:r>
              <a:rPr lang="ru-RU" sz="2400" dirty="0" smtClean="0"/>
              <a:t>ГУАМ</a:t>
            </a:r>
          </a:p>
          <a:p>
            <a:r>
              <a:rPr lang="ru-RU" sz="2400" dirty="0" err="1" smtClean="0"/>
              <a:t>Північна</a:t>
            </a:r>
            <a:r>
              <a:rPr lang="ru-RU" sz="2400" dirty="0" smtClean="0"/>
              <a:t> рада</a:t>
            </a:r>
          </a:p>
          <a:p>
            <a:r>
              <a:rPr lang="ru-RU" sz="2400" dirty="0" err="1" smtClean="0"/>
              <a:t>ЄврАзЕС</a:t>
            </a:r>
            <a:endParaRPr lang="ru-RU" sz="2400" dirty="0" smtClean="0"/>
          </a:p>
          <a:p>
            <a:r>
              <a:rPr lang="ru-RU" sz="2400" dirty="0" err="1" smtClean="0"/>
              <a:t>Арктична</a:t>
            </a:r>
            <a:r>
              <a:rPr lang="ru-RU" sz="2400" dirty="0" smtClean="0"/>
              <a:t> рада</a:t>
            </a:r>
          </a:p>
          <a:p>
            <a:r>
              <a:rPr lang="ru-RU" sz="2400" dirty="0" err="1" smtClean="0"/>
              <a:t>Балтійська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асамблея</a:t>
            </a:r>
            <a:endParaRPr lang="ru-RU" sz="2400" dirty="0" smtClean="0"/>
          </a:p>
          <a:p>
            <a:r>
              <a:rPr lang="ru-RU" sz="2400" dirty="0" err="1" smtClean="0"/>
              <a:t>Бенілюкс</a:t>
            </a:r>
            <a:endParaRPr lang="ru-RU" sz="2400" dirty="0" smtClean="0"/>
          </a:p>
          <a:p>
            <a:r>
              <a:rPr lang="ru-RU" sz="2400" dirty="0" smtClean="0"/>
              <a:t>Рада </a:t>
            </a:r>
            <a:r>
              <a:rPr lang="ru-RU" sz="2400" dirty="0" err="1" smtClean="0"/>
              <a:t>Баренцевого</a:t>
            </a:r>
            <a:r>
              <a:rPr lang="ru-RU" sz="2400" dirty="0" smtClean="0"/>
              <a:t>/</a:t>
            </a:r>
            <a:r>
              <a:rPr lang="ru-RU" sz="2400" dirty="0" err="1" smtClean="0"/>
              <a:t>Євроарктичного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регіону</a:t>
            </a:r>
            <a:endParaRPr lang="ru-RU" sz="2400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5" name="Рисунок 4" descr="80px-Flag_of_the_CI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214686"/>
            <a:ext cx="1143008" cy="571504"/>
          </a:xfrm>
          <a:prstGeom prst="rect">
            <a:avLst/>
          </a:prstGeom>
        </p:spPr>
      </p:pic>
      <p:pic>
        <p:nvPicPr>
          <p:cNvPr id="6" name="Рисунок 5" descr="80px-OSCE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000372"/>
            <a:ext cx="785818" cy="245568"/>
          </a:xfrm>
          <a:prstGeom prst="rect">
            <a:avLst/>
          </a:prstGeom>
        </p:spPr>
      </p:pic>
      <p:pic>
        <p:nvPicPr>
          <p:cNvPr id="7" name="Рисунок 6" descr="Flag_of_NAT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500306"/>
            <a:ext cx="571503" cy="428628"/>
          </a:xfrm>
          <a:prstGeom prst="rect">
            <a:avLst/>
          </a:prstGeom>
        </p:spPr>
      </p:pic>
      <p:pic>
        <p:nvPicPr>
          <p:cNvPr id="8" name="Рисунок 7" descr="80px-Flag_of_Benelux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6072206"/>
            <a:ext cx="754817" cy="500066"/>
          </a:xfrm>
          <a:prstGeom prst="rect">
            <a:avLst/>
          </a:prstGeom>
        </p:spPr>
      </p:pic>
      <p:pic>
        <p:nvPicPr>
          <p:cNvPr id="9" name="Рисунок 8" descr="80px-Логотип_Балтійської_асамблеї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5214950"/>
            <a:ext cx="1039100" cy="571505"/>
          </a:xfrm>
          <a:prstGeom prst="rect">
            <a:avLst/>
          </a:prstGeom>
        </p:spPr>
      </p:pic>
      <p:pic>
        <p:nvPicPr>
          <p:cNvPr id="10" name="Рисунок 9" descr="Flag_of_Europe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1714488"/>
            <a:ext cx="862648" cy="571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398"/>
            <a:ext cx="8215370" cy="5643602"/>
          </a:xfrm>
        </p:spPr>
        <p:txBody>
          <a:bodyPr>
            <a:normAutofit/>
          </a:bodyPr>
          <a:lstStyle/>
          <a:p>
            <a:r>
              <a:rPr lang="uk-UA" dirty="0" smtClean="0"/>
              <a:t>Європа  - західний регіон материка Євразії, який охоплює площу близько 10 </a:t>
            </a:r>
            <a:r>
              <a:rPr lang="uk-UA" dirty="0" err="1" smtClean="0"/>
              <a:t>млн</a:t>
            </a:r>
            <a:r>
              <a:rPr lang="uk-UA" dirty="0" smtClean="0"/>
              <a:t> км</a:t>
            </a:r>
            <a:r>
              <a:rPr lang="uk-UA" sz="2400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населенням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800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Омивається</a:t>
            </a:r>
            <a:r>
              <a:rPr lang="ru-RU" dirty="0" smtClean="0"/>
              <a:t> </a:t>
            </a:r>
            <a:r>
              <a:rPr lang="ru-RU" dirty="0" err="1" smtClean="0"/>
              <a:t>Європа</a:t>
            </a:r>
            <a:r>
              <a:rPr lang="ru-RU" dirty="0" smtClean="0"/>
              <a:t> водами </a:t>
            </a:r>
            <a:r>
              <a:rPr lang="ru-RU" dirty="0" err="1" smtClean="0"/>
              <a:t>Атлантичного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</a:t>
            </a:r>
            <a:r>
              <a:rPr lang="ru-RU" dirty="0" err="1" smtClean="0"/>
              <a:t>Льодовитого</a:t>
            </a:r>
            <a:r>
              <a:rPr lang="ru-RU" dirty="0" smtClean="0"/>
              <a:t> </a:t>
            </a:r>
            <a:r>
              <a:rPr lang="ru-RU" dirty="0" err="1" smtClean="0"/>
              <a:t>океанів</a:t>
            </a:r>
            <a:r>
              <a:rPr lang="ru-RU" dirty="0" smtClean="0"/>
              <a:t>, </a:t>
            </a:r>
            <a:r>
              <a:rPr lang="ru-RU" dirty="0" err="1" smtClean="0"/>
              <a:t>берегова</a:t>
            </a:r>
            <a:r>
              <a:rPr lang="ru-RU" dirty="0" smtClean="0"/>
              <a:t> </a:t>
            </a:r>
            <a:r>
              <a:rPr lang="ru-RU" dirty="0" err="1" smtClean="0"/>
              <a:t>лінія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розчленована</a:t>
            </a:r>
            <a:r>
              <a:rPr lang="ru-RU" dirty="0" smtClean="0"/>
              <a:t>. 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півостровів</a:t>
            </a:r>
            <a:r>
              <a:rPr lang="ru-RU" dirty="0" smtClean="0"/>
              <a:t>  становить </a:t>
            </a:r>
            <a:r>
              <a:rPr lang="ru-RU" dirty="0" err="1" smtClean="0"/>
              <a:t>четверту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континенту, а на </a:t>
            </a:r>
            <a:r>
              <a:rPr lang="ru-RU" dirty="0" err="1" smtClean="0"/>
              <a:t>острови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700 тис. км. </a:t>
            </a:r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43636" y="1428736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5357818" cy="6500834"/>
          </a:xfrm>
        </p:spPr>
        <p:txBody>
          <a:bodyPr>
            <a:normAutofit/>
          </a:bodyPr>
          <a:lstStyle/>
          <a:p>
            <a:r>
              <a:rPr lang="uk-UA" dirty="0" smtClean="0"/>
              <a:t>У рельєфі Європи переважають низовини і височини, гори (Альпи, Апенніни, </a:t>
            </a:r>
            <a:r>
              <a:rPr lang="uk-UA" dirty="0" err="1" smtClean="0"/>
              <a:t>Піренійські</a:t>
            </a:r>
            <a:r>
              <a:rPr lang="uk-UA" dirty="0" smtClean="0"/>
              <a:t>, Балканські) займають менше ніж п</a:t>
            </a:r>
            <a:r>
              <a:rPr lang="en-US" dirty="0" smtClean="0"/>
              <a:t>’</a:t>
            </a:r>
            <a:r>
              <a:rPr lang="ru-RU" dirty="0" err="1" smtClean="0"/>
              <a:t>яту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територ</a:t>
            </a:r>
            <a:r>
              <a:rPr lang="uk-UA" dirty="0" err="1" smtClean="0"/>
              <a:t>ії</a:t>
            </a:r>
            <a:r>
              <a:rPr lang="uk-UA" dirty="0" smtClean="0"/>
              <a:t>. Основна частина Європи перебуває у межах помірних висот. Тільки крайні північні й південні її області розташовані в субарктичному і субтропічному поясах.</a:t>
            </a:r>
            <a:endParaRPr lang="ru-RU" dirty="0"/>
          </a:p>
        </p:txBody>
      </p:sp>
      <p:pic>
        <p:nvPicPr>
          <p:cNvPr id="4" name="Рисунок 3" descr="5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214686"/>
            <a:ext cx="2786050" cy="3412911"/>
          </a:xfrm>
          <a:prstGeom prst="rect">
            <a:avLst/>
          </a:prstGeom>
        </p:spPr>
      </p:pic>
      <p:pic>
        <p:nvPicPr>
          <p:cNvPr id="5" name="Рисунок 4" descr="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2501" y="642918"/>
            <a:ext cx="3431499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71810"/>
            <a:ext cx="5214942" cy="192882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Найбільш сприятливі умови для розвитку сільського господарства склалися в західній частині Європи. Найбільше забезпечені земельними ресурсами країни Східної Європи.</a:t>
            </a:r>
            <a:endParaRPr lang="ru-RU" dirty="0"/>
          </a:p>
        </p:txBody>
      </p:sp>
      <p:pic>
        <p:nvPicPr>
          <p:cNvPr id="4" name="Рисунок 3" descr="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214554"/>
            <a:ext cx="3430761" cy="4643446"/>
          </a:xfrm>
          <a:prstGeom prst="rect">
            <a:avLst/>
          </a:prstGeom>
        </p:spPr>
      </p:pic>
      <p:pic>
        <p:nvPicPr>
          <p:cNvPr id="5" name="Рисунок 4" descr="Безымянный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0294">
            <a:off x="766085" y="599213"/>
            <a:ext cx="2936419" cy="2202316"/>
          </a:xfrm>
          <a:prstGeom prst="rect">
            <a:avLst/>
          </a:prstGeom>
        </p:spPr>
      </p:pic>
      <p:pic>
        <p:nvPicPr>
          <p:cNvPr id="6" name="Рисунок 5" descr="0_693c7_694264a0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57166"/>
            <a:ext cx="3439138" cy="2428892"/>
          </a:xfrm>
          <a:prstGeom prst="rect">
            <a:avLst/>
          </a:prstGeom>
        </p:spPr>
      </p:pic>
      <p:pic>
        <p:nvPicPr>
          <p:cNvPr id="8" name="Рисунок 7" descr="_71066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888990"/>
            <a:ext cx="3214710" cy="196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286908" cy="2286016"/>
          </a:xfrm>
        </p:spPr>
        <p:txBody>
          <a:bodyPr/>
          <a:lstStyle/>
          <a:p>
            <a:r>
              <a:rPr lang="uk-UA" dirty="0" smtClean="0"/>
              <a:t>Лісистість Європи трохи вища за середньосвітову, що оцінюється в 30 </a:t>
            </a:r>
            <a:r>
              <a:rPr lang="ru-RU" dirty="0" smtClean="0"/>
              <a:t>%. Б</a:t>
            </a:r>
            <a:r>
              <a:rPr lang="uk-UA" dirty="0" err="1" smtClean="0"/>
              <a:t>ільшість</a:t>
            </a:r>
            <a:r>
              <a:rPr lang="uk-UA" dirty="0" smtClean="0"/>
              <a:t> лісових багатств Європи зосереджені в Росії й Північній Європі, а максимальний показник має Фінляндія, де ліси займають 77 % усієї території.</a:t>
            </a:r>
            <a:endParaRPr lang="ru-RU" dirty="0"/>
          </a:p>
        </p:txBody>
      </p:sp>
      <p:pic>
        <p:nvPicPr>
          <p:cNvPr id="7" name="Рисунок 6" descr="Омела, как чёрное солнц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36157"/>
            <a:ext cx="4429124" cy="3321843"/>
          </a:xfrm>
          <a:prstGeom prst="rect">
            <a:avLst/>
          </a:prstGeom>
        </p:spPr>
      </p:pic>
      <p:pic>
        <p:nvPicPr>
          <p:cNvPr id="4" name="Рисунок 3" descr="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097573"/>
            <a:ext cx="4214810" cy="3760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000628" cy="6429396"/>
          </a:xfrm>
        </p:spPr>
        <p:txBody>
          <a:bodyPr>
            <a:normAutofit/>
          </a:bodyPr>
          <a:lstStyle/>
          <a:p>
            <a:r>
              <a:rPr lang="uk-UA" dirty="0" smtClean="0"/>
              <a:t>У Європі спостерігається закономірне зменшення річкового стоку із заходу на схід і з півночі на південь. До країн, добре забезпечених водними ресурсами, належать Швеція, Фінляндія, Велика Британія, Росія. Найбільші річки Європи: Волга, Дунай, Дніпро, Рейн, Вісла, Південна Двіна, Печора, Ельба, Одра, Рона, Сена, Луара.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357694"/>
            <a:ext cx="407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Волга</a:t>
            </a:r>
            <a:endParaRPr lang="ru-RU" sz="1600" dirty="0"/>
          </a:p>
        </p:txBody>
      </p:sp>
      <p:pic>
        <p:nvPicPr>
          <p:cNvPr id="6" name="Рисунок 5" descr="800px-Volga_Ulyanovsk-ol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285860"/>
            <a:ext cx="409577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6842" y="852476"/>
            <a:ext cx="6869152" cy="5459414"/>
          </a:xfrm>
        </p:spPr>
        <p:txBody>
          <a:bodyPr/>
          <a:lstStyle/>
          <a:p>
            <a:r>
              <a:rPr lang="ru-RU" dirty="0" smtClean="0"/>
              <a:t>майже 50% </a:t>
            </a:r>
            <a:r>
              <a:rPr lang="ru-RU" dirty="0" smtClean="0"/>
              <a:t>усіх</a:t>
            </a:r>
            <a:r>
              <a:rPr lang="ru-RU" dirty="0" smtClean="0"/>
              <a:t> машин, що </a:t>
            </a:r>
            <a:r>
              <a:rPr lang="ru-RU" dirty="0" err="1" smtClean="0"/>
              <a:t>випускаються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виробляється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(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Італія</a:t>
            </a:r>
            <a:r>
              <a:rPr lang="ru-RU" dirty="0" smtClean="0"/>
              <a:t>, </a:t>
            </a:r>
            <a:r>
              <a:rPr lang="ru-RU" dirty="0" err="1" smtClean="0"/>
              <a:t>Іспанія</a:t>
            </a:r>
            <a:r>
              <a:rPr lang="ru-RU" dirty="0" smtClean="0"/>
              <a:t>, </a:t>
            </a:r>
            <a:r>
              <a:rPr lang="ru-RU" dirty="0" err="1" smtClean="0"/>
              <a:t>Росія</a:t>
            </a:r>
            <a:r>
              <a:rPr lang="ru-RU" dirty="0" smtClean="0"/>
              <a:t>, </a:t>
            </a:r>
            <a:r>
              <a:rPr lang="ru-RU" dirty="0" err="1" smtClean="0"/>
              <a:t>Грузія</a:t>
            </a:r>
            <a:r>
              <a:rPr lang="ru-RU" dirty="0" smtClean="0"/>
              <a:t>, </a:t>
            </a:r>
            <a:r>
              <a:rPr lang="ru-RU" dirty="0" err="1" smtClean="0"/>
              <a:t>Україна</a:t>
            </a:r>
            <a:r>
              <a:rPr lang="ru-RU" dirty="0" smtClean="0"/>
              <a:t>, </a:t>
            </a:r>
            <a:r>
              <a:rPr lang="ru-RU" dirty="0" err="1" smtClean="0"/>
              <a:t>Латвія</a:t>
            </a:r>
            <a:r>
              <a:rPr lang="ru-RU" dirty="0" smtClean="0"/>
              <a:t>, </a:t>
            </a:r>
            <a:r>
              <a:rPr lang="ru-RU" dirty="0" err="1" smtClean="0"/>
              <a:t>Білорусь</a:t>
            </a:r>
            <a:r>
              <a:rPr lang="ru-RU" dirty="0" smtClean="0"/>
              <a:t>, 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r>
              <a:rPr lang="uk-UA" dirty="0" smtClean="0"/>
              <a:t>Мінеральні ресурси Європи різноманітні, однак значною мірою виснажені, особливо в західній частині.</a:t>
            </a:r>
          </a:p>
          <a:p>
            <a:pPr>
              <a:buNone/>
            </a:pPr>
            <a:r>
              <a:rPr lang="uk-UA" dirty="0" smtClean="0"/>
              <a:t>   Із паливних корисних копалин найістотнішими є запаси вугілля. </a:t>
            </a:r>
          </a:p>
          <a:p>
            <a:pPr>
              <a:buNone/>
            </a:pPr>
            <a:r>
              <a:rPr lang="uk-UA" dirty="0" smtClean="0"/>
              <a:t>   Найбільші запаси нафти сконцентровані в Росії, Великій Британії й Норвегії, природного газу – у Росії, Норвегії і Нідерландах. Велике значення мають родовища залізних руд: Курська магнітна аномалія, Криворізький і Лотаринзький басейни, а також Нікопольський  басейн марганцевих руд.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28694"/>
          </a:xfrm>
        </p:spPr>
        <p:txBody>
          <a:bodyPr/>
          <a:lstStyle/>
          <a:p>
            <a:pPr algn="ctr"/>
            <a:r>
              <a:rPr lang="uk-UA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Історія  Європи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Європа</a:t>
            </a:r>
            <a:r>
              <a:rPr lang="ru-RU" dirty="0" smtClean="0"/>
              <a:t> </a:t>
            </a:r>
            <a:r>
              <a:rPr lang="ru-RU" dirty="0" err="1" smtClean="0"/>
              <a:t>залишалася</a:t>
            </a:r>
            <a:r>
              <a:rPr lang="ru-RU" dirty="0" smtClean="0"/>
              <a:t> </a:t>
            </a:r>
            <a:r>
              <a:rPr lang="ru-RU" dirty="0" err="1" smtClean="0"/>
              <a:t>незаселеною</a:t>
            </a:r>
            <a:r>
              <a:rPr lang="ru-RU" dirty="0" smtClean="0"/>
              <a:t> людьми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. На </a:t>
            </a:r>
            <a:r>
              <a:rPr lang="ru-RU" dirty="0" err="1" smtClean="0"/>
              <a:t>південно-східній</a:t>
            </a:r>
            <a:r>
              <a:rPr lang="ru-RU" dirty="0" smtClean="0"/>
              <a:t> </a:t>
            </a:r>
            <a:r>
              <a:rPr lang="ru-RU" dirty="0" err="1" smtClean="0"/>
              <a:t>околиці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, в </a:t>
            </a:r>
            <a:r>
              <a:rPr lang="ru-RU" dirty="0" err="1" smtClean="0"/>
              <a:t>Грузії</a:t>
            </a:r>
            <a:r>
              <a:rPr lang="ru-RU" dirty="0" smtClean="0"/>
              <a:t> (</a:t>
            </a:r>
            <a:r>
              <a:rPr lang="ru-RU" dirty="0" err="1" smtClean="0"/>
              <a:t>Дманісі</a:t>
            </a:r>
            <a:r>
              <a:rPr lang="ru-RU" dirty="0" smtClean="0"/>
              <a:t>),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знайдені</a:t>
            </a:r>
            <a:r>
              <a:rPr lang="ru-RU" dirty="0" smtClean="0"/>
              <a:t> останки людей, що жили 1,8 </a:t>
            </a:r>
            <a:r>
              <a:rPr lang="ru-RU" dirty="0" err="1" smtClean="0"/>
              <a:t>мільйона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 </a:t>
            </a:r>
            <a:r>
              <a:rPr lang="ru-RU" dirty="0" err="1" smtClean="0"/>
              <a:t>і</a:t>
            </a:r>
            <a:r>
              <a:rPr lang="ru-RU" dirty="0" smtClean="0"/>
              <a:t> належать до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перехідний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en-US" dirty="0" smtClean="0"/>
              <a:t>Homo </a:t>
            </a:r>
            <a:r>
              <a:rPr lang="en-US" dirty="0" err="1" smtClean="0"/>
              <a:t>habilis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Homo erectus, </a:t>
            </a:r>
            <a:r>
              <a:rPr lang="ru-RU" dirty="0" smtClean="0"/>
              <a:t>що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розселилися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 </a:t>
            </a:r>
            <a:r>
              <a:rPr lang="ru-RU" dirty="0" err="1" smtClean="0"/>
              <a:t>Цю</a:t>
            </a:r>
            <a:r>
              <a:rPr lang="ru-RU" dirty="0" smtClean="0"/>
              <a:t> форму </a:t>
            </a:r>
            <a:r>
              <a:rPr lang="ru-RU" dirty="0" err="1" smtClean="0"/>
              <a:t>виділили</a:t>
            </a:r>
            <a:r>
              <a:rPr lang="ru-RU" dirty="0" smtClean="0"/>
              <a:t> в </a:t>
            </a:r>
            <a:r>
              <a:rPr lang="ru-RU" dirty="0" err="1" smtClean="0"/>
              <a:t>окремий</a:t>
            </a:r>
            <a:r>
              <a:rPr lang="ru-RU" dirty="0" smtClean="0"/>
              <a:t> вид, </a:t>
            </a:r>
            <a:r>
              <a:rPr lang="en-US" dirty="0" smtClean="0"/>
              <a:t>Homo </a:t>
            </a:r>
            <a:r>
              <a:rPr lang="en-US" dirty="0" err="1" smtClean="0"/>
              <a:t>georgicus</a:t>
            </a:r>
            <a:r>
              <a:rPr lang="en-US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, що </a:t>
            </a:r>
            <a:r>
              <a:rPr lang="ru-RU" dirty="0" err="1" smtClean="0"/>
              <a:t>всі</a:t>
            </a:r>
            <a:r>
              <a:rPr lang="ru-RU" dirty="0" smtClean="0"/>
              <a:t> останки належать </a:t>
            </a:r>
            <a:r>
              <a:rPr lang="ru-RU" dirty="0" err="1" smtClean="0"/>
              <a:t>особинам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популяції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прийшла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в </a:t>
            </a:r>
            <a:r>
              <a:rPr lang="ru-RU" dirty="0" err="1" smtClean="0"/>
              <a:t>Європу</a:t>
            </a:r>
            <a:r>
              <a:rPr lang="ru-RU" dirty="0" smtClean="0"/>
              <a:t>, </a:t>
            </a:r>
            <a:r>
              <a:rPr lang="ru-RU" dirty="0" err="1" smtClean="0"/>
              <a:t>спірно</a:t>
            </a:r>
            <a:r>
              <a:rPr lang="ru-RU" dirty="0" smtClean="0"/>
              <a:t>.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, що </a:t>
            </a:r>
            <a:r>
              <a:rPr lang="ru-RU" dirty="0" err="1" smtClean="0"/>
              <a:t>Європа</a:t>
            </a:r>
            <a:r>
              <a:rPr lang="ru-RU" dirty="0" smtClean="0"/>
              <a:t> не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зародження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 про те, що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гомініди</a:t>
            </a:r>
            <a:r>
              <a:rPr lang="ru-RU" dirty="0" smtClean="0"/>
              <a:t> </a:t>
            </a:r>
            <a:r>
              <a:rPr lang="ru-RU" dirty="0" err="1" smtClean="0"/>
              <a:t>прийшли</a:t>
            </a:r>
            <a:r>
              <a:rPr lang="ru-RU" dirty="0" smtClean="0"/>
              <a:t> в </a:t>
            </a:r>
            <a:r>
              <a:rPr lang="ru-RU" dirty="0" err="1" smtClean="0"/>
              <a:t>Європу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. Але </a:t>
            </a:r>
            <a:r>
              <a:rPr lang="ru-RU" dirty="0" err="1" smtClean="0"/>
              <a:t>найвірогіднішою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гіпотеза</a:t>
            </a:r>
            <a:r>
              <a:rPr lang="ru-RU" dirty="0" smtClean="0"/>
              <a:t> про </a:t>
            </a:r>
            <a:r>
              <a:rPr lang="ru-RU" dirty="0" err="1" smtClean="0"/>
              <a:t>прихід</a:t>
            </a:r>
            <a:r>
              <a:rPr lang="ru-RU" dirty="0" smtClean="0"/>
              <a:t> </a:t>
            </a:r>
            <a:r>
              <a:rPr lang="ru-RU" dirty="0" err="1" smtClean="0"/>
              <a:t>гомінід</a:t>
            </a:r>
            <a:r>
              <a:rPr lang="ru-RU" dirty="0" smtClean="0"/>
              <a:t> до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Африки через </a:t>
            </a:r>
            <a:r>
              <a:rPr lang="ru-RU" dirty="0" err="1" smtClean="0"/>
              <a:t>Передню</a:t>
            </a:r>
            <a:r>
              <a:rPr lang="ru-RU" dirty="0" smtClean="0"/>
              <a:t> </a:t>
            </a:r>
            <a:r>
              <a:rPr lang="ru-RU" dirty="0" err="1" smtClean="0"/>
              <a:t>Азію</a:t>
            </a:r>
            <a:r>
              <a:rPr lang="ru-RU" dirty="0" smtClean="0"/>
              <a:t>. Є </a:t>
            </a:r>
            <a:r>
              <a:rPr lang="ru-RU" dirty="0" err="1" smtClean="0"/>
              <a:t>припущення</a:t>
            </a:r>
            <a:r>
              <a:rPr lang="ru-RU" dirty="0" smtClean="0"/>
              <a:t>, що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сталося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</a:t>
            </a:r>
            <a:r>
              <a:rPr lang="ru-RU" dirty="0" err="1" smtClean="0"/>
              <a:t>віллафранкського</a:t>
            </a:r>
            <a:r>
              <a:rPr lang="ru-RU" dirty="0" smtClean="0"/>
              <a:t> часу.</a:t>
            </a:r>
          </a:p>
          <a:p>
            <a:r>
              <a:rPr lang="ru-RU" dirty="0" err="1" smtClean="0"/>
              <a:t>По-справжньому</a:t>
            </a:r>
            <a:r>
              <a:rPr lang="ru-RU" dirty="0" smtClean="0"/>
              <a:t> заселили </a:t>
            </a:r>
            <a:r>
              <a:rPr lang="ru-RU" dirty="0" err="1" smtClean="0"/>
              <a:t>Європу</a:t>
            </a:r>
            <a:r>
              <a:rPr lang="ru-RU" dirty="0" smtClean="0"/>
              <a:t> </a:t>
            </a:r>
            <a:r>
              <a:rPr lang="ru-RU" dirty="0" err="1" smtClean="0"/>
              <a:t>гейдельберзька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ймовірний</a:t>
            </a:r>
            <a:r>
              <a:rPr lang="ru-RU" dirty="0" smtClean="0"/>
              <a:t>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 smtClean="0"/>
              <a:t>нащадок</a:t>
            </a:r>
            <a:r>
              <a:rPr lang="ru-RU" dirty="0" smtClean="0"/>
              <a:t> </a:t>
            </a:r>
            <a:r>
              <a:rPr lang="ru-RU" dirty="0" err="1" smtClean="0"/>
              <a:t>неандерталець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являв собою </a:t>
            </a:r>
            <a:r>
              <a:rPr lang="ru-RU" dirty="0" err="1" smtClean="0"/>
              <a:t>спеціалізовану</a:t>
            </a:r>
            <a:r>
              <a:rPr lang="ru-RU" dirty="0" smtClean="0"/>
              <a:t> форму, </a:t>
            </a:r>
            <a:r>
              <a:rPr lang="ru-RU" dirty="0" err="1" smtClean="0"/>
              <a:t>адаптовану</a:t>
            </a:r>
            <a:r>
              <a:rPr lang="ru-RU" dirty="0" smtClean="0"/>
              <a:t> до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Найперша</a:t>
            </a:r>
            <a:r>
              <a:rPr lang="ru-RU" dirty="0" smtClean="0"/>
              <a:t> </a:t>
            </a:r>
            <a:r>
              <a:rPr lang="ru-RU" dirty="0" err="1" smtClean="0"/>
              <a:t>поява</a:t>
            </a:r>
            <a:r>
              <a:rPr lang="ru-RU" dirty="0" smtClean="0"/>
              <a:t> людей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типу (</a:t>
            </a:r>
            <a:r>
              <a:rPr lang="en-US" dirty="0" smtClean="0"/>
              <a:t>Homo sapiens) </a:t>
            </a:r>
            <a:r>
              <a:rPr lang="ru-RU" dirty="0" smtClean="0"/>
              <a:t>у </a:t>
            </a:r>
            <a:r>
              <a:rPr lang="ru-RU" dirty="0" err="1" smtClean="0"/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відома</a:t>
            </a:r>
            <a:r>
              <a:rPr lang="ru-RU" dirty="0" smtClean="0"/>
              <a:t> на </a:t>
            </a:r>
            <a:r>
              <a:rPr lang="ru-RU" dirty="0" err="1" smtClean="0"/>
              <a:t>даний</a:t>
            </a:r>
            <a:r>
              <a:rPr lang="ru-RU" dirty="0" smtClean="0"/>
              <a:t> момент, </a:t>
            </a:r>
            <a:r>
              <a:rPr lang="ru-RU" dirty="0" err="1" smtClean="0"/>
              <a:t>датується</a:t>
            </a:r>
            <a:r>
              <a:rPr lang="ru-RU" dirty="0" smtClean="0"/>
              <a:t> 35 тис. </a:t>
            </a:r>
            <a:r>
              <a:rPr lang="ru-RU" dirty="0" err="1" smtClean="0"/>
              <a:t>років</a:t>
            </a:r>
            <a:r>
              <a:rPr lang="ru-RU" dirty="0" smtClean="0"/>
              <a:t> тому, а 28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тому, </a:t>
            </a:r>
            <a:r>
              <a:rPr lang="ru-RU" dirty="0" err="1" smtClean="0"/>
              <a:t>ймовірно</a:t>
            </a:r>
            <a:r>
              <a:rPr lang="ru-RU" dirty="0" smtClean="0"/>
              <a:t>, остаточно </a:t>
            </a:r>
            <a:r>
              <a:rPr lang="ru-RU" dirty="0" err="1" smtClean="0"/>
              <a:t>зник</a:t>
            </a:r>
            <a:r>
              <a:rPr lang="ru-RU" dirty="0" smtClean="0"/>
              <a:t> </a:t>
            </a:r>
            <a:r>
              <a:rPr lang="ru-RU" dirty="0" err="1" smtClean="0"/>
              <a:t>неандерталець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174</TotalTime>
  <Words>613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Загальна характеристика Європи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Історія  Європи</vt:lpstr>
      <vt:lpstr>Релігія </vt:lpstr>
      <vt:lpstr>Основні міжнародні об'єднання в Європі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характеристика Європи</dc:title>
  <dc:creator>Ludmila</dc:creator>
  <cp:lastModifiedBy>Ludmila</cp:lastModifiedBy>
  <cp:revision>22</cp:revision>
  <dcterms:created xsi:type="dcterms:W3CDTF">2012-12-16T16:53:33Z</dcterms:created>
  <dcterms:modified xsi:type="dcterms:W3CDTF">2012-12-16T19:50:45Z</dcterms:modified>
</cp:coreProperties>
</file>