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32"/>
  </p:notesMasterIdLst>
  <p:sldIdLst>
    <p:sldId id="256" r:id="rId2"/>
    <p:sldId id="278" r:id="rId3"/>
    <p:sldId id="280" r:id="rId4"/>
    <p:sldId id="282" r:id="rId5"/>
    <p:sldId id="284" r:id="rId6"/>
    <p:sldId id="258" r:id="rId7"/>
    <p:sldId id="283" r:id="rId8"/>
    <p:sldId id="277" r:id="rId9"/>
    <p:sldId id="264" r:id="rId10"/>
    <p:sldId id="263" r:id="rId11"/>
    <p:sldId id="285" r:id="rId12"/>
    <p:sldId id="262" r:id="rId13"/>
    <p:sldId id="286" r:id="rId14"/>
    <p:sldId id="287" r:id="rId15"/>
    <p:sldId id="288" r:id="rId16"/>
    <p:sldId id="289" r:id="rId17"/>
    <p:sldId id="290" r:id="rId18"/>
    <p:sldId id="270" r:id="rId19"/>
    <p:sldId id="291" r:id="rId20"/>
    <p:sldId id="273" r:id="rId21"/>
    <p:sldId id="272" r:id="rId22"/>
    <p:sldId id="271" r:id="rId23"/>
    <p:sldId id="266" r:id="rId24"/>
    <p:sldId id="268" r:id="rId25"/>
    <p:sldId id="265" r:id="rId26"/>
    <p:sldId id="267" r:id="rId27"/>
    <p:sldId id="274" r:id="rId28"/>
    <p:sldId id="276" r:id="rId29"/>
    <p:sldId id="279" r:id="rId30"/>
    <p:sldId id="29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75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0" y="217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Населення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1927</c:v>
                </c:pt>
                <c:pt idx="1">
                  <c:v>1935</c:v>
                </c:pt>
                <c:pt idx="2">
                  <c:v>1950</c:v>
                </c:pt>
                <c:pt idx="3">
                  <c:v>1980</c:v>
                </c:pt>
                <c:pt idx="4">
                  <c:v>2005</c:v>
                </c:pt>
                <c:pt idx="5">
                  <c:v>2008</c:v>
                </c:pt>
                <c:pt idx="6">
                  <c:v>2013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</c:v>
                </c:pt>
                <c:pt idx="1">
                  <c:v>16</c:v>
                </c:pt>
                <c:pt idx="2">
                  <c:v>21</c:v>
                </c:pt>
                <c:pt idx="3">
                  <c:v>42.5</c:v>
                </c:pt>
                <c:pt idx="4">
                  <c:v>70</c:v>
                </c:pt>
                <c:pt idx="5">
                  <c:v>72</c:v>
                </c:pt>
                <c:pt idx="6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646464"/>
        <c:axId val="117648000"/>
        <c:axId val="0"/>
      </c:bar3DChart>
      <c:catAx>
        <c:axId val="11764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648000"/>
        <c:crosses val="autoZero"/>
        <c:auto val="1"/>
        <c:lblAlgn val="ctr"/>
        <c:lblOffset val="100"/>
        <c:noMultiLvlLbl val="0"/>
      </c:catAx>
      <c:valAx>
        <c:axId val="11764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92D05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64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DC2B7-7957-42D8-8629-87193984D4A1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15F44-9575-4DBE-9DDD-2BBA7AB96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6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5F44-9575-4DBE-9DDD-2BBA7AB96B0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87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5F44-9575-4DBE-9DDD-2BBA7AB96B0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3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4F8-0C6C-4D0F-97B2-DDC70347215F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0F5A3C-F164-4304-A475-A60280EA8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1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4F8-0C6C-4D0F-97B2-DDC70347215F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0F5A3C-F164-4304-A475-A60280EA8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5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4F8-0C6C-4D0F-97B2-DDC70347215F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0F5A3C-F164-4304-A475-A60280EA8A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086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4F8-0C6C-4D0F-97B2-DDC70347215F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0F5A3C-F164-4304-A475-A60280EA8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932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4F8-0C6C-4D0F-97B2-DDC70347215F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0F5A3C-F164-4304-A475-A60280EA8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064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4F8-0C6C-4D0F-97B2-DDC70347215F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0F5A3C-F164-4304-A475-A60280EA8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50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4F8-0C6C-4D0F-97B2-DDC70347215F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5A3C-F164-4304-A475-A60280EA8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325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4F8-0C6C-4D0F-97B2-DDC70347215F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5A3C-F164-4304-A475-A60280EA8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20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4F8-0C6C-4D0F-97B2-DDC70347215F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5A3C-F164-4304-A475-A60280EA8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1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4F8-0C6C-4D0F-97B2-DDC70347215F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0F5A3C-F164-4304-A475-A60280EA8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7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4F8-0C6C-4D0F-97B2-DDC70347215F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0F5A3C-F164-4304-A475-A60280EA8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84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4F8-0C6C-4D0F-97B2-DDC70347215F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0F5A3C-F164-4304-A475-A60280EA8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4F8-0C6C-4D0F-97B2-DDC70347215F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5A3C-F164-4304-A475-A60280EA8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2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4F8-0C6C-4D0F-97B2-DDC70347215F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5A3C-F164-4304-A475-A60280EA8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3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4F8-0C6C-4D0F-97B2-DDC70347215F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5A3C-F164-4304-A475-A60280EA8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7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4F8-0C6C-4D0F-97B2-DDC70347215F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0F5A3C-F164-4304-A475-A60280EA8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5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C34F8-0C6C-4D0F-97B2-DDC70347215F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0F5A3C-F164-4304-A475-A60280EA8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4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73.jpeg"/><Relationship Id="rId4" Type="http://schemas.openxmlformats.org/officeDocument/2006/relationships/image" Target="../media/image7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7" Type="http://schemas.openxmlformats.org/officeDocument/2006/relationships/image" Target="../media/image7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5.jpeg"/><Relationship Id="rId5" Type="http://schemas.openxmlformats.org/officeDocument/2006/relationships/image" Target="../media/image84.jpg"/><Relationship Id="rId4" Type="http://schemas.openxmlformats.org/officeDocument/2006/relationships/image" Target="../media/image8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8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89.jpeg"/><Relationship Id="rId4" Type="http://schemas.openxmlformats.org/officeDocument/2006/relationships/image" Target="../media/image8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gif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92282"/>
            <a:ext cx="9144000" cy="984972"/>
          </a:xfrm>
        </p:spPr>
        <p:txBody>
          <a:bodyPr>
            <a:normAutofit/>
          </a:bodyPr>
          <a:lstStyle/>
          <a:p>
            <a:r>
              <a:rPr lang="uk-UA" smtClean="0"/>
              <a:t>Туреччина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64" y="2130137"/>
            <a:ext cx="2695394" cy="2170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55" y="2130137"/>
            <a:ext cx="3261435" cy="2170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6388" y="4484378"/>
            <a:ext cx="7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Герб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95855" y="4484378"/>
            <a:ext cx="135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Прапор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199550" y="5510184"/>
            <a:ext cx="3992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Виконала:</a:t>
            </a:r>
          </a:p>
          <a:p>
            <a:r>
              <a:rPr lang="uk-UA" smtClean="0"/>
              <a:t>Студентка  111 </a:t>
            </a:r>
            <a:r>
              <a:rPr lang="uk-UA" dirty="0" smtClean="0"/>
              <a:t>групи</a:t>
            </a:r>
          </a:p>
          <a:p>
            <a:r>
              <a:rPr lang="uk-UA" dirty="0" smtClean="0"/>
              <a:t>Горобець В.А.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959451"/>
      </p:ext>
    </p:extLst>
  </p:cSld>
  <p:clrMapOvr>
    <a:masterClrMapping/>
  </p:clrMapOvr>
  <p:transition spd="slow" advTm="58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4734"/>
          </a:xfrm>
        </p:spPr>
        <p:txBody>
          <a:bodyPr/>
          <a:lstStyle/>
          <a:p>
            <a:r>
              <a:rPr lang="ru-RU" dirty="0" err="1"/>
              <a:t>Релігія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6381" y="1518263"/>
            <a:ext cx="8915400" cy="35356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 smtClean="0"/>
              <a:t>Туреччина</a:t>
            </a:r>
            <a:r>
              <a:rPr lang="ru-RU" dirty="0" smtClean="0"/>
              <a:t> </a:t>
            </a:r>
            <a:r>
              <a:rPr lang="ru-RU" dirty="0"/>
              <a:t>є секулярною </a:t>
            </a:r>
            <a:r>
              <a:rPr lang="ru-RU" dirty="0" smtClean="0"/>
              <a:t>державою</a:t>
            </a:r>
            <a:r>
              <a:rPr lang="en-US" dirty="0"/>
              <a:t>.</a:t>
            </a:r>
            <a:endParaRPr lang="ru-RU" dirty="0" smtClean="0"/>
          </a:p>
        </p:txBody>
      </p:sp>
      <p:pic>
        <p:nvPicPr>
          <p:cNvPr id="6146" name="Picture 2" descr="http://img.ashkimsin.ru/forums/monthly_08_2009/user6261/post33198_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6185">
            <a:off x="679589" y="3120902"/>
            <a:ext cx="2715959" cy="208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tica2.obnovlenie.ru/foto/thumb/265x200x2/2007/07/31/a9725c1abb001f5a9915457209a54a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761">
            <a:off x="8702479" y="3212112"/>
            <a:ext cx="3021593" cy="228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Вика\Desktop\1307344764_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13" y="2740535"/>
            <a:ext cx="4347197" cy="21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6381" y="1860506"/>
            <a:ext cx="8509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сповідує</a:t>
            </a:r>
            <a:r>
              <a:rPr lang="ru-RU" dirty="0"/>
              <a:t> </a:t>
            </a:r>
            <a:r>
              <a:rPr lang="ru-RU" dirty="0" err="1"/>
              <a:t>іслам</a:t>
            </a:r>
            <a:r>
              <a:rPr lang="ru-RU" dirty="0"/>
              <a:t>: </a:t>
            </a:r>
            <a:r>
              <a:rPr lang="ru-RU" dirty="0" err="1"/>
              <a:t>ханафітського</a:t>
            </a:r>
            <a:r>
              <a:rPr lang="ru-RU" dirty="0"/>
              <a:t> </a:t>
            </a:r>
            <a:r>
              <a:rPr lang="ru-RU" dirty="0" err="1"/>
              <a:t>мазхаб</a:t>
            </a:r>
            <a:r>
              <a:rPr lang="ru-RU" dirty="0"/>
              <a:t>, і </a:t>
            </a:r>
            <a:r>
              <a:rPr lang="ru-RU" dirty="0" err="1"/>
              <a:t>матурідізм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927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84">
        <p:wipe/>
      </p:transition>
    </mc:Choice>
    <mc:Fallback xmlns="">
      <p:transition spd="slow" advTm="8984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Розселення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146" y="1335794"/>
            <a:ext cx="8915400" cy="3777622"/>
          </a:xfrm>
        </p:spPr>
        <p:txBody>
          <a:bodyPr/>
          <a:lstStyle/>
          <a:p>
            <a:r>
              <a:rPr lang="ru-RU" dirty="0"/>
              <a:t>Густота </a:t>
            </a:r>
            <a:r>
              <a:rPr lang="ru-RU" dirty="0" err="1"/>
              <a:t>населення</a:t>
            </a:r>
            <a:r>
              <a:rPr lang="ru-RU" dirty="0"/>
              <a:t>: 100 </a:t>
            </a:r>
            <a:r>
              <a:rPr lang="ru-RU" dirty="0" err="1" smtClean="0"/>
              <a:t>осіб</a:t>
            </a:r>
            <a:r>
              <a:rPr lang="ru-RU" dirty="0" smtClean="0"/>
              <a:t>/км</a:t>
            </a:r>
            <a:r>
              <a:rPr lang="ru-RU" baseline="30000" dirty="0" smtClean="0"/>
              <a:t>2</a:t>
            </a:r>
          </a:p>
          <a:p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урбанізації</a:t>
            </a:r>
            <a:r>
              <a:rPr lang="ru-RU" dirty="0" smtClean="0"/>
              <a:t> -69</a:t>
            </a:r>
            <a:r>
              <a:rPr lang="ru-RU" dirty="0"/>
              <a:t>%. </a:t>
            </a:r>
            <a:endParaRPr lang="ru-RU" dirty="0" smtClean="0"/>
          </a:p>
          <a:p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uk-UA" dirty="0" smtClean="0"/>
              <a:t>: </a:t>
            </a:r>
            <a:endParaRPr lang="ru-RU" dirty="0"/>
          </a:p>
        </p:txBody>
      </p:sp>
      <p:pic>
        <p:nvPicPr>
          <p:cNvPr id="4098" name="Picture 2" descr="C:\Users\Вика\Desktop\1333944246_stambul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94367"/>
            <a:ext cx="3725732" cy="248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ика\Desktop\ізмі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33" y="4181857"/>
            <a:ext cx="2671820" cy="199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ика\Desktop\Bursa-resm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78" y="3920639"/>
            <a:ext cx="2796988" cy="223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ика\Desktop\adan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801" y="788166"/>
            <a:ext cx="3248585" cy="24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1544" y="2140772"/>
            <a:ext cx="3248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Стамбул </a:t>
            </a:r>
            <a:r>
              <a:rPr lang="ru-RU" dirty="0"/>
              <a:t>(16,8 млн. </a:t>
            </a:r>
            <a:r>
              <a:rPr lang="ru-RU" dirty="0" err="1"/>
              <a:t>осіб</a:t>
            </a:r>
            <a:r>
              <a:rPr lang="ru-RU" dirty="0"/>
              <a:t>),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35332" y="2388197"/>
            <a:ext cx="480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Ізмір</a:t>
            </a:r>
            <a:r>
              <a:rPr lang="ru-RU" dirty="0"/>
              <a:t> (3,1 млн. </a:t>
            </a:r>
            <a:r>
              <a:rPr lang="ru-RU" dirty="0" err="1"/>
              <a:t>осіб</a:t>
            </a:r>
            <a:r>
              <a:rPr lang="ru-RU" dirty="0"/>
              <a:t>),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5332" y="2694770"/>
            <a:ext cx="34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Бурса </a:t>
            </a:r>
            <a:r>
              <a:rPr lang="ru-RU" dirty="0"/>
              <a:t>(1,56 млн. </a:t>
            </a:r>
            <a:r>
              <a:rPr lang="ru-RU" dirty="0" err="1"/>
              <a:t>осіб</a:t>
            </a:r>
            <a:r>
              <a:rPr lang="ru-RU" dirty="0" smtClean="0"/>
              <a:t>),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35332" y="3050219"/>
            <a:ext cx="277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Адана</a:t>
            </a:r>
            <a:r>
              <a:rPr lang="ru-RU" dirty="0"/>
              <a:t> (1,52 млн. </a:t>
            </a:r>
            <a:r>
              <a:rPr lang="ru-RU" dirty="0" err="1"/>
              <a:t>осіб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56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958">
        <p:dissolve/>
      </p:transition>
    </mc:Choice>
    <mc:Fallback xmlns="">
      <p:transition spd="slow" advTm="995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Демографічна ситуація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694" y="1498466"/>
            <a:ext cx="8915400" cy="1653525"/>
          </a:xfrm>
        </p:spPr>
        <p:txBody>
          <a:bodyPr>
            <a:normAutofit/>
          </a:bodyPr>
          <a:lstStyle/>
          <a:p>
            <a:r>
              <a:rPr lang="uk-UA" sz="2000" dirty="0" smtClean="0"/>
              <a:t>1-ий тип відтворення;</a:t>
            </a:r>
          </a:p>
          <a:p>
            <a:r>
              <a:rPr lang="uk-UA" sz="2000" dirty="0" smtClean="0"/>
              <a:t>Середня тривалість життя: </a:t>
            </a:r>
            <a:r>
              <a:rPr lang="ru-RU" sz="2000" dirty="0" smtClean="0"/>
              <a:t>66 </a:t>
            </a:r>
            <a:r>
              <a:rPr lang="ru-RU" sz="2000" dirty="0"/>
              <a:t>р. </a:t>
            </a:r>
            <a:r>
              <a:rPr lang="ru-RU" sz="2000" dirty="0" err="1"/>
              <a:t>чоловіків</a:t>
            </a:r>
            <a:r>
              <a:rPr lang="ru-RU" sz="2000" dirty="0"/>
              <a:t> і 72 роки -</a:t>
            </a:r>
            <a:r>
              <a:rPr lang="ru-RU" sz="2000" dirty="0" err="1"/>
              <a:t>жінок</a:t>
            </a:r>
            <a:r>
              <a:rPr lang="ru-RU" sz="2000" dirty="0"/>
              <a:t>.  </a:t>
            </a:r>
            <a:endParaRPr lang="ru-RU" sz="2000" dirty="0" smtClean="0"/>
          </a:p>
          <a:p>
            <a:r>
              <a:rPr lang="ru-RU" sz="2000" dirty="0" smtClean="0"/>
              <a:t>аграрно-</a:t>
            </a:r>
            <a:r>
              <a:rPr lang="ru-RU" sz="2000" dirty="0" err="1" smtClean="0"/>
              <a:t>промислова</a:t>
            </a:r>
            <a:r>
              <a:rPr lang="ru-RU" sz="2000" dirty="0" smtClean="0"/>
              <a:t> </a:t>
            </a:r>
            <a:r>
              <a:rPr lang="ru-RU" sz="2000" dirty="0" err="1"/>
              <a:t>країна</a:t>
            </a:r>
            <a:r>
              <a:rPr lang="ru-RU" sz="2000" dirty="0"/>
              <a:t> (</a:t>
            </a:r>
            <a:r>
              <a:rPr lang="ru-RU" sz="2000" dirty="0" err="1"/>
              <a:t>залежність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іноземних</a:t>
            </a:r>
            <a:r>
              <a:rPr lang="ru-RU" sz="2000" dirty="0"/>
              <a:t> </a:t>
            </a:r>
            <a:r>
              <a:rPr lang="ru-RU" sz="2000" dirty="0" err="1"/>
              <a:t>монополій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5122" name="Picture 2" descr="C:\Users\Вика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217" y="131219"/>
            <a:ext cx="2691767" cy="180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ика\Desktop\im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041" y="2883050"/>
            <a:ext cx="4305823" cy="32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3652" y="3463962"/>
            <a:ext cx="4184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промисловість</a:t>
            </a:r>
            <a:r>
              <a:rPr lang="ru-RU" dirty="0"/>
              <a:t> – 2</a:t>
            </a:r>
            <a:r>
              <a:rPr lang="en-US" dirty="0"/>
              <a:t>8</a:t>
            </a:r>
            <a:r>
              <a:rPr lang="ru-RU" dirty="0" smtClean="0"/>
              <a:t>%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/>
              <a:t>господарства</a:t>
            </a:r>
            <a:r>
              <a:rPr lang="ru-RU" dirty="0"/>
              <a:t> - 15%,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будівництво</a:t>
            </a:r>
            <a:r>
              <a:rPr lang="ru-RU" dirty="0"/>
              <a:t> - 6</a:t>
            </a:r>
            <a:r>
              <a:rPr lang="ru-RU" dirty="0" smtClean="0"/>
              <a:t>%,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послуги</a:t>
            </a:r>
            <a:r>
              <a:rPr lang="ru-RU" dirty="0" smtClean="0"/>
              <a:t> </a:t>
            </a:r>
            <a:r>
              <a:rPr lang="ru-RU" dirty="0"/>
              <a:t>- 51%.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9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4932">
        <p14:warp dir="in"/>
      </p:transition>
    </mc:Choice>
    <mc:Fallback xmlns="">
      <p:transition spd="slow" advTm="149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Вика\Desktop\e2463d0d9fb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403">
            <a:off x="9582206" y="908313"/>
            <a:ext cx="2441448" cy="172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6257" y="97777"/>
            <a:ext cx="8911687" cy="1280890"/>
          </a:xfrm>
        </p:spPr>
        <p:txBody>
          <a:bodyPr/>
          <a:lstStyle/>
          <a:p>
            <a:r>
              <a:rPr lang="ru-RU" dirty="0" err="1" smtClean="0"/>
              <a:t>Господарство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8511" y="1049681"/>
            <a:ext cx="8915400" cy="377762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Харчова</a:t>
            </a:r>
            <a:r>
              <a:rPr lang="ru-RU" dirty="0" smtClean="0"/>
              <a:t> </a:t>
            </a:r>
            <a:r>
              <a:rPr lang="ru-RU" dirty="0" err="1"/>
              <a:t>промисловість</a:t>
            </a:r>
            <a:r>
              <a:rPr lang="ru-RU" dirty="0"/>
              <a:t> </a:t>
            </a:r>
            <a:r>
              <a:rPr lang="ru-RU" dirty="0" err="1"/>
              <a:t>виробляє</a:t>
            </a:r>
            <a:r>
              <a:rPr lang="ru-RU" dirty="0"/>
              <a:t> 36 % </a:t>
            </a:r>
            <a:r>
              <a:rPr lang="ru-RU" dirty="0" err="1"/>
              <a:t>усієї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обробної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 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Понад</a:t>
            </a:r>
            <a:r>
              <a:rPr lang="ru-RU" dirty="0" smtClean="0"/>
              <a:t> </a:t>
            </a:r>
            <a:r>
              <a:rPr lang="ru-RU" dirty="0"/>
              <a:t>300 </a:t>
            </a:r>
            <a:r>
              <a:rPr lang="ru-RU" dirty="0" err="1"/>
              <a:t>борошномельних</a:t>
            </a:r>
            <a:r>
              <a:rPr lang="ru-RU" dirty="0"/>
              <a:t> </a:t>
            </a:r>
            <a:r>
              <a:rPr lang="ru-RU" dirty="0" err="1" smtClean="0"/>
              <a:t>заводів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err="1"/>
              <a:t>П</a:t>
            </a:r>
            <a:r>
              <a:rPr lang="ru-RU" dirty="0" err="1" smtClean="0"/>
              <a:t>рацюють</a:t>
            </a:r>
            <a:r>
              <a:rPr lang="ru-RU" dirty="0" smtClean="0"/>
              <a:t> </a:t>
            </a:r>
            <a:r>
              <a:rPr lang="ru-RU" dirty="0" err="1"/>
              <a:t>рисоочисні</a:t>
            </a:r>
            <a:r>
              <a:rPr lang="ru-RU" dirty="0"/>
              <a:t> фабрики, </a:t>
            </a:r>
            <a:r>
              <a:rPr lang="ru-RU" dirty="0" err="1"/>
              <a:t>цукрові</a:t>
            </a:r>
            <a:r>
              <a:rPr lang="ru-RU" dirty="0"/>
              <a:t> заводи, </a:t>
            </a:r>
            <a:r>
              <a:rPr lang="ru-RU" dirty="0" err="1"/>
              <a:t>майстерні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виготовленням</a:t>
            </a:r>
            <a:r>
              <a:rPr lang="ru-RU" dirty="0"/>
              <a:t> </a:t>
            </a:r>
            <a:r>
              <a:rPr lang="ru-RU" dirty="0" err="1"/>
              <a:t>тістечок</a:t>
            </a:r>
            <a:r>
              <a:rPr lang="ru-RU" dirty="0"/>
              <a:t>, </a:t>
            </a:r>
            <a:r>
              <a:rPr lang="ru-RU" dirty="0" err="1"/>
              <a:t>тортів</a:t>
            </a:r>
            <a:r>
              <a:rPr lang="ru-RU" dirty="0"/>
              <a:t>, </a:t>
            </a:r>
            <a:r>
              <a:rPr lang="ru-RU" dirty="0" err="1"/>
              <a:t>східних</a:t>
            </a:r>
            <a:r>
              <a:rPr lang="ru-RU" dirty="0"/>
              <a:t> </a:t>
            </a:r>
            <a:r>
              <a:rPr lang="ru-RU" dirty="0" err="1"/>
              <a:t>солодощів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Вика\Desktop\photo-U17033-P54140-T1331845431-N436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97" y="3992284"/>
            <a:ext cx="2738301" cy="23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ка\Desktop\i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549" y="3836400"/>
            <a:ext cx="3339351" cy="20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ка\Desktop\0_54be6_68bbb53f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8" y="3872297"/>
            <a:ext cx="3338985" cy="22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0738" y="3857427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4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2397">
        <p:fade/>
      </p:transition>
    </mc:Choice>
    <mc:Fallback xmlns="">
      <p:transition spd="slow" advTm="123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Текстильна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2437" y="1340842"/>
            <a:ext cx="8915400" cy="1069322"/>
          </a:xfrm>
        </p:spPr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дна </a:t>
            </a:r>
            <a:r>
              <a:rPr lang="ru-RU" dirty="0"/>
              <a:t>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/>
              <a:t>текстильні</a:t>
            </a:r>
            <a:r>
              <a:rPr lang="ru-RU" dirty="0"/>
              <a:t> </a:t>
            </a:r>
            <a:r>
              <a:rPr lang="ru-RU" dirty="0" err="1"/>
              <a:t>комбінати</a:t>
            </a:r>
            <a:r>
              <a:rPr lang="ru-RU" dirty="0"/>
              <a:t> </a:t>
            </a:r>
            <a:r>
              <a:rPr lang="ru-RU" dirty="0" smtClean="0"/>
              <a:t>в: </a:t>
            </a:r>
            <a:r>
              <a:rPr lang="ru-RU" dirty="0" err="1"/>
              <a:t>Адані</a:t>
            </a:r>
            <a:r>
              <a:rPr lang="ru-RU" dirty="0"/>
              <a:t>, </a:t>
            </a:r>
            <a:r>
              <a:rPr lang="ru-RU" dirty="0" err="1"/>
              <a:t>Стамбулі</a:t>
            </a:r>
            <a:r>
              <a:rPr lang="ru-RU" dirty="0"/>
              <a:t>, </a:t>
            </a:r>
            <a:r>
              <a:rPr lang="ru-RU" dirty="0" err="1"/>
              <a:t>Ізмірі</a:t>
            </a:r>
            <a:r>
              <a:rPr lang="ru-RU" dirty="0"/>
              <a:t>, </a:t>
            </a:r>
            <a:r>
              <a:rPr lang="ru-RU" dirty="0" err="1"/>
              <a:t>Кайсері</a:t>
            </a:r>
            <a:r>
              <a:rPr lang="ru-RU" dirty="0"/>
              <a:t>, </a:t>
            </a:r>
            <a:r>
              <a:rPr lang="ru-RU" dirty="0" err="1"/>
              <a:t>Денізлі</a:t>
            </a:r>
            <a:r>
              <a:rPr lang="ru-RU" dirty="0"/>
              <a:t>, </a:t>
            </a:r>
            <a:r>
              <a:rPr lang="ru-RU" dirty="0" err="1"/>
              <a:t>Бурсі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 smtClean="0"/>
              <a:t>.</a:t>
            </a:r>
          </a:p>
        </p:txBody>
      </p:sp>
      <p:pic>
        <p:nvPicPr>
          <p:cNvPr id="2051" name="Picture 3" descr="C:\Users\Вика\Desktop\22909_27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243" y="0"/>
            <a:ext cx="2736028" cy="187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ка\Desktop\1317970624_magaziny-stambu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99" y="3688492"/>
            <a:ext cx="3593054" cy="269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Вика\Desktop\i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44" y="3562705"/>
            <a:ext cx="2946363" cy="29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2437" y="2441986"/>
            <a:ext cx="905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Розвинене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штучних</a:t>
            </a:r>
            <a:r>
              <a:rPr lang="ru-RU" dirty="0"/>
              <a:t> і </a:t>
            </a:r>
            <a:r>
              <a:rPr lang="ru-RU" dirty="0" err="1"/>
              <a:t>синтетичних</a:t>
            </a:r>
            <a:r>
              <a:rPr lang="ru-RU" dirty="0"/>
              <a:t> волокон(Стамбул, </a:t>
            </a:r>
            <a:r>
              <a:rPr lang="ru-RU" dirty="0" err="1"/>
              <a:t>Ізмір</a:t>
            </a:r>
            <a:r>
              <a:rPr lang="ru-RU" dirty="0"/>
              <a:t>).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22437" y="2821203"/>
            <a:ext cx="893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шовкоткацькі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22437" y="3190535"/>
            <a:ext cx="454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Розвинене</a:t>
            </a:r>
            <a:r>
              <a:rPr lang="ru-RU" dirty="0"/>
              <a:t> </a:t>
            </a:r>
            <a:r>
              <a:rPr lang="ru-RU" dirty="0" err="1" smtClean="0"/>
              <a:t>килимарство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80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2723">
        <p:circle/>
      </p:transition>
    </mc:Choice>
    <mc:Fallback xmlns="">
      <p:transition spd="slow" advTm="1272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Хімічна промисловість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1480" y="1348291"/>
            <a:ext cx="3241433" cy="7230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Налагоджено випуск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</a:t>
            </a:r>
            <a:endParaRPr lang="ru-RU" dirty="0"/>
          </a:p>
        </p:txBody>
      </p:sp>
      <p:pic>
        <p:nvPicPr>
          <p:cNvPr id="3074" name="Picture 2" descr="C:\Users\Вика\Desktop\c41df23a65435205cb573d1f1ff1cb91ca89d8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912" y="4436036"/>
            <a:ext cx="2846905" cy="174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ика\Desktop\1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871" y="2199381"/>
            <a:ext cx="2763995" cy="172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ика\Desktop\i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80" y="2347685"/>
            <a:ext cx="2516920" cy="18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Вика\Desktop\cvetnaya-pasta_1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984" y="408791"/>
            <a:ext cx="2497770" cy="166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Вика\Desktop\7889363_w640_h640_zeytinyalsa4bd80458611d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875" y="3919968"/>
            <a:ext cx="269557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Вика\Desktop\201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2" y="4037311"/>
            <a:ext cx="3385073" cy="253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Вика\Desktop\a..2010.11.23.16.49.45..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2" y="1326142"/>
            <a:ext cx="1525322" cy="20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9614" y="1680275"/>
            <a:ext cx="707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фосфатних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азотних</a:t>
            </a:r>
            <a:r>
              <a:rPr lang="ru-RU" dirty="0"/>
              <a:t> </a:t>
            </a:r>
            <a:r>
              <a:rPr lang="ru-RU" dirty="0" err="1"/>
              <a:t>мінеральних</a:t>
            </a:r>
            <a:r>
              <a:rPr lang="ru-RU" dirty="0"/>
              <a:t> добрив,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71264" y="1973286"/>
            <a:ext cx="4208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endParaRPr lang="ru-RU" dirty="0"/>
          </a:p>
          <a:p>
            <a:r>
              <a:rPr lang="ru-RU" dirty="0"/>
              <a:t>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2796" y="2222830"/>
            <a:ext cx="4100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мила</a:t>
            </a:r>
            <a:r>
              <a:rPr lang="ru-RU" dirty="0"/>
              <a:t>,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52796" y="2458364"/>
            <a:ext cx="395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пральних</a:t>
            </a:r>
            <a:r>
              <a:rPr lang="ru-RU" dirty="0" smtClean="0"/>
              <a:t> </a:t>
            </a:r>
            <a:r>
              <a:rPr lang="ru-RU" dirty="0" err="1"/>
              <a:t>порошків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49614" y="2719639"/>
            <a:ext cx="422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зубних</a:t>
            </a:r>
            <a:r>
              <a:rPr lang="ru-RU" dirty="0"/>
              <a:t> паст,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2913" y="3012362"/>
            <a:ext cx="430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туалетних</a:t>
            </a:r>
            <a:r>
              <a:rPr lang="ru-RU" dirty="0"/>
              <a:t> вод,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9614" y="3287914"/>
            <a:ext cx="453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лаків</a:t>
            </a:r>
            <a:r>
              <a:rPr lang="ru-RU" dirty="0"/>
              <a:t> і </a:t>
            </a:r>
            <a:r>
              <a:rPr lang="ru-RU" dirty="0" err="1"/>
              <a:t>фарб</a:t>
            </a:r>
            <a:r>
              <a:rPr lang="ru-RU" dirty="0"/>
              <a:t>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62913" y="3583521"/>
            <a:ext cx="210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барвник</a:t>
            </a:r>
            <a:r>
              <a:rPr lang="uk-UA" dirty="0" err="1"/>
              <a:t>ів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5170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9635">
        <p:wheel spokes="1"/>
      </p:transition>
    </mc:Choice>
    <mc:Fallback xmlns="">
      <p:transition spd="slow" advTm="9635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436" y="129258"/>
            <a:ext cx="8911687" cy="1280890"/>
          </a:xfrm>
        </p:spPr>
        <p:txBody>
          <a:bodyPr/>
          <a:lstStyle/>
          <a:p>
            <a:pPr algn="ctr"/>
            <a:r>
              <a:rPr lang="ru-RU" dirty="0" err="1"/>
              <a:t>Машинобудівна</a:t>
            </a:r>
            <a:r>
              <a:rPr lang="ru-RU" dirty="0"/>
              <a:t> і </a:t>
            </a:r>
            <a:r>
              <a:rPr lang="ru-RU" dirty="0" err="1"/>
              <a:t>електротехнічна</a:t>
            </a:r>
            <a:r>
              <a:rPr lang="ru-RU" dirty="0"/>
              <a:t>  </a:t>
            </a:r>
            <a:r>
              <a:rPr lang="ru-RU" dirty="0" smtClean="0"/>
              <a:t>  </a:t>
            </a:r>
            <a:r>
              <a:rPr lang="ru-RU" dirty="0" err="1" smtClean="0"/>
              <a:t>промисловість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8751" y="1434352"/>
            <a:ext cx="8915400" cy="97536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/>
              <a:t>А</a:t>
            </a:r>
            <a:r>
              <a:rPr lang="ru-RU" dirty="0" smtClean="0"/>
              <a:t>ктивно </a:t>
            </a:r>
            <a:r>
              <a:rPr lang="ru-RU" dirty="0" err="1"/>
              <a:t>діють</a:t>
            </a:r>
            <a:r>
              <a:rPr lang="ru-RU" dirty="0"/>
              <a:t> ТНК ("Форд", "</a:t>
            </a:r>
            <a:r>
              <a:rPr lang="ru-RU" dirty="0" err="1"/>
              <a:t>Фіат</a:t>
            </a:r>
            <a:r>
              <a:rPr lang="ru-RU" dirty="0"/>
              <a:t>", "Рено", "Мерседес", "</a:t>
            </a:r>
            <a:r>
              <a:rPr lang="ru-RU" dirty="0" err="1"/>
              <a:t>Даймлер-Бенц</a:t>
            </a:r>
            <a:r>
              <a:rPr lang="ru-RU" dirty="0"/>
              <a:t>", "</a:t>
            </a:r>
            <a:r>
              <a:rPr lang="ru-RU" dirty="0" err="1"/>
              <a:t>Брітіш</a:t>
            </a:r>
            <a:r>
              <a:rPr lang="ru-RU" dirty="0"/>
              <a:t> мотор", "Крайслер" та </a:t>
            </a:r>
            <a:r>
              <a:rPr lang="ru-RU" dirty="0" err="1"/>
              <a:t>ін</a:t>
            </a:r>
            <a:r>
              <a:rPr lang="ru-RU" dirty="0" smtClean="0"/>
              <a:t>.)</a:t>
            </a:r>
          </a:p>
        </p:txBody>
      </p:sp>
      <p:pic>
        <p:nvPicPr>
          <p:cNvPr id="4098" name="Picture 2" descr="C:\Users\Вик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475" y="1605019"/>
            <a:ext cx="16573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ика\Desktop\Transporter-Kleinbus-MERCEDES-BENZ-Sprinter---1_big--12042819071579706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7" y="4048124"/>
            <a:ext cx="2919569" cy="218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ика\Desktop\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12" y="4200641"/>
            <a:ext cx="3812242" cy="18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ика\Desktop\i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871" y="3952995"/>
            <a:ext cx="2730054" cy="20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0616" y="2057089"/>
            <a:ext cx="867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вантажні</a:t>
            </a:r>
            <a:r>
              <a:rPr lang="ru-RU" dirty="0"/>
              <a:t> </a:t>
            </a:r>
            <a:r>
              <a:rPr lang="ru-RU" dirty="0" err="1"/>
              <a:t>автомобілі</a:t>
            </a:r>
            <a:r>
              <a:rPr lang="ru-RU" dirty="0"/>
              <a:t> і </a:t>
            </a:r>
            <a:r>
              <a:rPr lang="ru-RU" dirty="0" err="1"/>
              <a:t>тягачі</a:t>
            </a:r>
            <a:r>
              <a:rPr lang="ru-RU" dirty="0"/>
              <a:t>, </a:t>
            </a:r>
            <a:r>
              <a:rPr lang="ru-RU" dirty="0" err="1"/>
              <a:t>автобуси</a:t>
            </a:r>
            <a:r>
              <a:rPr lang="ru-RU" dirty="0"/>
              <a:t> і </a:t>
            </a:r>
            <a:r>
              <a:rPr lang="ru-RU" dirty="0" err="1"/>
              <a:t>мікроавтобуси</a:t>
            </a:r>
            <a:r>
              <a:rPr lang="ru-RU" dirty="0"/>
              <a:t>, </a:t>
            </a:r>
            <a:r>
              <a:rPr lang="ru-RU" dirty="0" err="1"/>
              <a:t>легкові</a:t>
            </a:r>
            <a:r>
              <a:rPr lang="ru-RU" dirty="0"/>
              <a:t> </a:t>
            </a:r>
            <a:r>
              <a:rPr lang="ru-RU" dirty="0" err="1"/>
              <a:t>автомобілі</a:t>
            </a:r>
            <a:r>
              <a:rPr lang="ru-RU" dirty="0"/>
              <a:t> і </a:t>
            </a:r>
            <a:r>
              <a:rPr lang="ru-RU" dirty="0" err="1"/>
              <a:t>трактори</a:t>
            </a:r>
            <a:r>
              <a:rPr lang="ru-RU" dirty="0"/>
              <a:t>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0616" y="2703419"/>
            <a:ext cx="9262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Суднобудування</a:t>
            </a:r>
            <a:r>
              <a:rPr lang="ru-RU" dirty="0" smtClean="0"/>
              <a:t> </a:t>
            </a:r>
            <a:r>
              <a:rPr lang="ru-RU" dirty="0" err="1"/>
              <a:t>представлене</a:t>
            </a:r>
            <a:r>
              <a:rPr lang="ru-RU" dirty="0"/>
              <a:t> </a:t>
            </a:r>
            <a:r>
              <a:rPr lang="ru-RU" dirty="0" err="1"/>
              <a:t>кількома</a:t>
            </a:r>
            <a:r>
              <a:rPr lang="ru-RU" dirty="0"/>
              <a:t> верфями в </a:t>
            </a:r>
            <a:r>
              <a:rPr lang="ru-RU" dirty="0" err="1"/>
              <a:t>Стамбулі</a:t>
            </a:r>
            <a:r>
              <a:rPr lang="ru-RU" dirty="0"/>
              <a:t> і </a:t>
            </a:r>
            <a:r>
              <a:rPr lang="ru-RU" dirty="0" err="1"/>
              <a:t>Ізмірі</a:t>
            </a:r>
            <a:r>
              <a:rPr lang="ru-RU" dirty="0"/>
              <a:t>. 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70616" y="3171946"/>
            <a:ext cx="9509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залізничних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вагонів</a:t>
            </a:r>
            <a:r>
              <a:rPr lang="ru-RU" dirty="0"/>
              <a:t>, </a:t>
            </a:r>
            <a:r>
              <a:rPr lang="ru-RU" dirty="0" err="1"/>
              <a:t>холодильників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в </a:t>
            </a:r>
            <a:r>
              <a:rPr lang="ru-RU" dirty="0" err="1"/>
              <a:t>Ескішехірі</a:t>
            </a:r>
            <a:r>
              <a:rPr lang="ru-RU" dirty="0"/>
              <a:t>, в </a:t>
            </a:r>
            <a:r>
              <a:rPr lang="ru-RU" dirty="0" err="1"/>
              <a:t>Адані</a:t>
            </a:r>
            <a:r>
              <a:rPr lang="ru-RU" dirty="0"/>
              <a:t> та </a:t>
            </a:r>
            <a:r>
              <a:rPr lang="ru-RU" dirty="0" err="1"/>
              <a:t>Сівасі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3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1805">
        <p:split orient="vert"/>
      </p:transition>
    </mc:Choice>
    <mc:Fallback xmlns="">
      <p:transition spd="slow" advTm="1180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39" y="225911"/>
            <a:ext cx="8911687" cy="1280890"/>
          </a:xfrm>
        </p:spPr>
        <p:txBody>
          <a:bodyPr/>
          <a:lstStyle/>
          <a:p>
            <a:r>
              <a:rPr lang="ru-RU" dirty="0" err="1" smtClean="0"/>
              <a:t>Радіо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/>
              <a:t>електронна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8764" y="1025563"/>
            <a:ext cx="2208700" cy="512781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Виробництво</a:t>
            </a:r>
            <a:r>
              <a:rPr lang="ru-RU" dirty="0" smtClean="0"/>
              <a:t>:</a:t>
            </a:r>
          </a:p>
        </p:txBody>
      </p:sp>
      <p:pic>
        <p:nvPicPr>
          <p:cNvPr id="5122" name="Picture 2" descr="C:\Users\Вика\Desktop\y_a963eb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30" y="3492705"/>
            <a:ext cx="3553609" cy="266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ика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30" y="1097560"/>
            <a:ext cx="19907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ика\Desktop\25732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533" y="1150228"/>
            <a:ext cx="2266262" cy="35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Вика\Desktop\8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174" y="3628940"/>
            <a:ext cx="3340644" cy="239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Вика\Desktop\7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413" y="1451443"/>
            <a:ext cx="2224263" cy="16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6466" y="1427196"/>
            <a:ext cx="186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телефонної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13291" y="1692681"/>
            <a:ext cx="345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радіо</a:t>
            </a:r>
            <a:r>
              <a:rPr lang="ru-RU" dirty="0"/>
              <a:t>- і </a:t>
            </a:r>
            <a:r>
              <a:rPr lang="ru-RU" dirty="0" err="1"/>
              <a:t>телетехніки</a:t>
            </a:r>
            <a:r>
              <a:rPr lang="ru-RU" dirty="0"/>
              <a:t>,</a:t>
            </a:r>
          </a:p>
          <a:p>
            <a:r>
              <a:rPr lang="ru-RU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3291" y="2003223"/>
            <a:ext cx="353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/>
              <a:t>апаратури</a:t>
            </a:r>
            <a:r>
              <a:rPr lang="ru-RU" dirty="0"/>
              <a:t>, </a:t>
            </a:r>
          </a:p>
          <a:p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3214" y="2265728"/>
            <a:ext cx="254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складання</a:t>
            </a:r>
            <a:r>
              <a:rPr lang="ru-RU" dirty="0"/>
              <a:t> ЕОМ.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1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8850">
        <p:strips/>
      </p:transition>
    </mc:Choice>
    <mc:Fallback xmlns="">
      <p:transition spd="slow" advTm="8850">
        <p:strip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1399"/>
          </a:xfrm>
        </p:spPr>
        <p:txBody>
          <a:bodyPr/>
          <a:lstStyle/>
          <a:p>
            <a:r>
              <a:rPr lang="ru-RU" dirty="0" err="1" smtClean="0"/>
              <a:t>Рослинництво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7542" y="1304037"/>
            <a:ext cx="8915400" cy="1657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Провідну</a:t>
            </a:r>
            <a:r>
              <a:rPr lang="ru-RU" dirty="0" smtClean="0"/>
              <a:t> </a:t>
            </a:r>
            <a:r>
              <a:rPr lang="ru-RU" dirty="0"/>
              <a:t>роль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зернові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(до 80% </a:t>
            </a:r>
            <a:r>
              <a:rPr lang="ru-RU" dirty="0" err="1"/>
              <a:t>посівних</a:t>
            </a:r>
            <a:r>
              <a:rPr lang="ru-RU" dirty="0"/>
              <a:t> </a:t>
            </a:r>
            <a:r>
              <a:rPr lang="ru-RU" dirty="0" err="1"/>
              <a:t>площ</a:t>
            </a:r>
            <a:r>
              <a:rPr lang="ru-RU" dirty="0"/>
              <a:t>), </a:t>
            </a:r>
            <a:r>
              <a:rPr lang="ru-RU" dirty="0" smtClean="0"/>
              <a:t> </a:t>
            </a:r>
            <a:r>
              <a:rPr lang="ru-RU" dirty="0" err="1"/>
              <a:t>озима</a:t>
            </a:r>
            <a:r>
              <a:rPr lang="ru-RU" dirty="0"/>
              <a:t> </a:t>
            </a:r>
            <a:r>
              <a:rPr lang="ru-RU" dirty="0" err="1"/>
              <a:t>пшениця</a:t>
            </a:r>
            <a:r>
              <a:rPr lang="ru-RU" dirty="0"/>
              <a:t> і </a:t>
            </a:r>
            <a:r>
              <a:rPr lang="ru-RU" dirty="0" err="1"/>
              <a:t>ячмінь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8670">
            <a:off x="5099809" y="3617496"/>
            <a:ext cx="2477049" cy="2041058"/>
          </a:xfrm>
          <a:prstGeom prst="rect">
            <a:avLst/>
          </a:prstGeom>
        </p:spPr>
      </p:pic>
      <p:pic>
        <p:nvPicPr>
          <p:cNvPr id="6146" name="Picture 2" descr="C:\Users\Вика\Desktop\1369793350_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1509">
            <a:off x="1094461" y="3361239"/>
            <a:ext cx="2578352" cy="18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ика\Desktop\vidy_ris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459">
            <a:off x="8762941" y="3481961"/>
            <a:ext cx="2185483" cy="200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6874" y="1957893"/>
            <a:ext cx="749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кукурудза</a:t>
            </a:r>
            <a:r>
              <a:rPr lang="ru-RU" dirty="0"/>
              <a:t>, жито, овес, просо і рис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77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2">
        <p14:ferris dir="l"/>
      </p:transition>
    </mc:Choice>
    <mc:Fallback xmlns="">
      <p:transition spd="slow" advTm="48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9965" y="310441"/>
            <a:ext cx="8911687" cy="1280890"/>
          </a:xfrm>
        </p:spPr>
        <p:txBody>
          <a:bodyPr/>
          <a:lstStyle/>
          <a:p>
            <a:r>
              <a:rPr lang="uk-UA" dirty="0" smtClean="0"/>
              <a:t>Плодівництво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821" y="1369808"/>
            <a:ext cx="8915400" cy="377762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4,9% усієї території займають: виноградники, посадки маслин, фруктові сад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8194" name="Picture 2" descr="C:\Users\Вика\Desktop\1378409962_image_562702131022449994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11" y="1667435"/>
            <a:ext cx="2681792" cy="201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Вика\Desktop\ayvalik-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78" y="3840480"/>
            <a:ext cx="3227294" cy="24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Вика\Desktop\adszgq0-381x2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07" y="3840480"/>
            <a:ext cx="2978906" cy="22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Вика\Desktop\post-17068-12547703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024" y="3244158"/>
            <a:ext cx="2968326" cy="222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Вика\Desktop\656_694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909" y="330349"/>
            <a:ext cx="1781924" cy="13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3302" y="2449920"/>
            <a:ext cx="838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експортне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: виноград, </a:t>
            </a:r>
            <a:r>
              <a:rPr lang="ru-RU" dirty="0" err="1"/>
              <a:t>інжир</a:t>
            </a:r>
            <a:r>
              <a:rPr lang="ru-RU" dirty="0"/>
              <a:t>, </a:t>
            </a:r>
            <a:r>
              <a:rPr lang="ru-RU" dirty="0" err="1"/>
              <a:t>маслини,цитрусові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фундук.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23303" y="1431639"/>
            <a:ext cx="5382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Плодівництво</a:t>
            </a:r>
            <a:r>
              <a:rPr lang="ru-RU" dirty="0"/>
              <a:t> - </a:t>
            </a:r>
            <a:r>
              <a:rPr lang="ru-RU" dirty="0" err="1"/>
              <a:t>важлива</a:t>
            </a:r>
            <a:r>
              <a:rPr lang="ru-RU" dirty="0"/>
              <a:t> </a:t>
            </a:r>
            <a:r>
              <a:rPr lang="ru-RU" dirty="0" err="1"/>
              <a:t>експортна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64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29">
        <p:wipe dir="u"/>
      </p:transition>
    </mc:Choice>
    <mc:Fallback xmlns="">
      <p:transition spd="slow" advTm="7029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g02.rl0.ru/pgc/432x288/51ac72f2-286b-2f50-286b-2f5f56ea50af.photo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3768">
            <a:off x="6895566" y="4502114"/>
            <a:ext cx="41148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Загальні відомості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8945" y="1264555"/>
            <a:ext cx="8915400" cy="278815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Росташована</a:t>
            </a:r>
            <a:r>
              <a:rPr lang="ru-RU" dirty="0" smtClean="0"/>
              <a:t> в </a:t>
            </a:r>
            <a:r>
              <a:rPr lang="ru-RU" dirty="0" err="1"/>
              <a:t>Західній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 і на </a:t>
            </a:r>
            <a:r>
              <a:rPr lang="ru-RU" dirty="0" err="1"/>
              <a:t>південно-сході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 - 780,6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smtClean="0"/>
              <a:t>км2.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- </a:t>
            </a:r>
            <a:r>
              <a:rPr lang="en-US" dirty="0" smtClean="0"/>
              <a:t>75</a:t>
            </a:r>
            <a:r>
              <a:rPr lang="ru-RU" dirty="0" smtClean="0"/>
              <a:t> </a:t>
            </a:r>
            <a:r>
              <a:rPr lang="ru-RU" dirty="0"/>
              <a:t>млн. </a:t>
            </a:r>
            <a:r>
              <a:rPr lang="ru-RU" dirty="0" err="1"/>
              <a:t>чоловік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dirty="0" smtClean="0"/>
              <a:t>2013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 err="1"/>
              <a:t>Столиця</a:t>
            </a:r>
            <a:r>
              <a:rPr lang="ru-RU" dirty="0"/>
              <a:t> - Анкара. </a:t>
            </a:r>
            <a:endParaRPr lang="ru-RU" dirty="0" smtClean="0"/>
          </a:p>
          <a:p>
            <a:r>
              <a:rPr lang="ru-RU" dirty="0" smtClean="0"/>
              <a:t> В </a:t>
            </a:r>
            <a:r>
              <a:rPr lang="ru-RU" dirty="0" err="1"/>
              <a:t>адміністративному</a:t>
            </a:r>
            <a:r>
              <a:rPr lang="ru-RU" dirty="0"/>
              <a:t> </a:t>
            </a:r>
            <a:r>
              <a:rPr lang="ru-RU" dirty="0" err="1"/>
              <a:t>відношенні</a:t>
            </a:r>
            <a:r>
              <a:rPr lang="ru-RU" dirty="0"/>
              <a:t> </a:t>
            </a:r>
            <a:r>
              <a:rPr lang="ru-RU" dirty="0" err="1"/>
              <a:t>ділиться</a:t>
            </a:r>
            <a:r>
              <a:rPr lang="ru-RU" dirty="0"/>
              <a:t> на </a:t>
            </a:r>
            <a:r>
              <a:rPr lang="en-US" dirty="0" smtClean="0"/>
              <a:t>81</a:t>
            </a:r>
            <a:r>
              <a:rPr lang="uk-UA" dirty="0" err="1" smtClean="0"/>
              <a:t>ілію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Офіційна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- </a:t>
            </a:r>
            <a:r>
              <a:rPr lang="ru-RU" dirty="0" err="1"/>
              <a:t>турецька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Грошова</a:t>
            </a:r>
            <a:r>
              <a:rPr lang="ru-RU" dirty="0"/>
              <a:t> </a:t>
            </a:r>
            <a:r>
              <a:rPr lang="ru-RU" dirty="0" err="1"/>
              <a:t>одиниця</a:t>
            </a:r>
            <a:r>
              <a:rPr lang="ru-RU" dirty="0"/>
              <a:t> - </a:t>
            </a:r>
            <a:r>
              <a:rPr lang="ru-RU" dirty="0" err="1"/>
              <a:t>турецька</a:t>
            </a:r>
            <a:r>
              <a:rPr lang="ru-RU" dirty="0"/>
              <a:t> </a:t>
            </a:r>
            <a:r>
              <a:rPr lang="ru-RU" dirty="0" err="1"/>
              <a:t>ліра</a:t>
            </a:r>
            <a:r>
              <a:rPr lang="ru-RU" dirty="0"/>
              <a:t>.</a:t>
            </a:r>
          </a:p>
        </p:txBody>
      </p:sp>
      <p:pic>
        <p:nvPicPr>
          <p:cNvPr id="4098" name="Picture 2" descr="http://www.wia.ru/photos/13309461483094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9636">
            <a:off x="633038" y="4357784"/>
            <a:ext cx="2875570" cy="216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47.radikal.ru/i118/0812/76/2b50ce76cd4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155">
            <a:off x="8826507" y="2015976"/>
            <a:ext cx="2824861" cy="128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estreferat.ru/images/paper/82/38/681388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689">
            <a:off x="4123300" y="4480612"/>
            <a:ext cx="2222156" cy="178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89062"/>
      </p:ext>
    </p:extLst>
  </p:cSld>
  <p:clrMapOvr>
    <a:masterClrMapping/>
  </p:clrMapOvr>
  <p:transition spd="slow" advTm="12916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189">
            <a:off x="8215482" y="3401880"/>
            <a:ext cx="3336620" cy="22244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Тваринництво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4186" y="1500816"/>
            <a:ext cx="7882601" cy="8013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 smtClean="0"/>
              <a:t>Провідне</a:t>
            </a:r>
            <a:r>
              <a:rPr lang="ru-RU" dirty="0" smtClean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вівчарству</a:t>
            </a:r>
            <a:r>
              <a:rPr lang="ru-RU" dirty="0"/>
              <a:t>, </a:t>
            </a:r>
            <a:r>
              <a:rPr lang="ru-RU" dirty="0" smtClean="0"/>
              <a:t>(45% </a:t>
            </a:r>
            <a:r>
              <a:rPr lang="ru-RU" dirty="0" err="1"/>
              <a:t>прибутку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скотарства</a:t>
            </a:r>
            <a:r>
              <a:rPr lang="ru-RU" dirty="0" smtClean="0"/>
              <a:t>);</a:t>
            </a:r>
            <a:r>
              <a:rPr lang="ru-RU" dirty="0"/>
              <a:t> 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0292">
            <a:off x="4474344" y="3293239"/>
            <a:ext cx="3022286" cy="22667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1383">
            <a:off x="785472" y="3469276"/>
            <a:ext cx="2816622" cy="2107772"/>
          </a:xfrm>
          <a:prstGeom prst="rect">
            <a:avLst/>
          </a:prstGeom>
        </p:spPr>
      </p:pic>
      <p:pic>
        <p:nvPicPr>
          <p:cNvPr id="9219" name="Picture 3" descr="C:\Users\Вика\Desktop\frizzle-polish-hen-0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700" y="700369"/>
            <a:ext cx="1797782" cy="22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3783" y="1177651"/>
            <a:ext cx="602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на </a:t>
            </a:r>
            <a:r>
              <a:rPr lang="ru-RU" dirty="0" err="1"/>
              <a:t>екстенсивній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33068" y="2174641"/>
            <a:ext cx="6239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Птахівництво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ринкового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на </a:t>
            </a:r>
            <a:r>
              <a:rPr lang="ru-RU" dirty="0" err="1"/>
              <a:t>пташине</a:t>
            </a:r>
            <a:r>
              <a:rPr lang="ru-RU" dirty="0"/>
              <a:t> </a:t>
            </a:r>
            <a:r>
              <a:rPr lang="ru-RU" dirty="0" err="1"/>
              <a:t>м'ясо</a:t>
            </a:r>
            <a:r>
              <a:rPr lang="ru-RU" dirty="0"/>
              <a:t> і </a:t>
            </a:r>
            <a:r>
              <a:rPr lang="ru-RU" dirty="0" err="1"/>
              <a:t>яйця</a:t>
            </a:r>
            <a:r>
              <a:rPr lang="ru-RU" dirty="0"/>
              <a:t>. 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07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558">
        <p:checker/>
      </p:transition>
    </mc:Choice>
    <mc:Fallback xmlns="">
      <p:transition spd="slow" advTm="855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5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994">
            <a:off x="4300709" y="3632718"/>
            <a:ext cx="3561252" cy="2000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428">
            <a:off x="666450" y="3702437"/>
            <a:ext cx="3092638" cy="20063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Рибне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2888" y="1372639"/>
            <a:ext cx="8915400" cy="143290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потенційні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прогресу</a:t>
            </a:r>
            <a:r>
              <a:rPr lang="ru-RU" dirty="0"/>
              <a:t> </a:t>
            </a:r>
            <a:r>
              <a:rPr lang="ru-RU" dirty="0" err="1"/>
              <a:t>рибальства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з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оточується</a:t>
            </a:r>
            <a:r>
              <a:rPr lang="ru-RU" dirty="0"/>
              <a:t> морями. </a:t>
            </a:r>
            <a:endParaRPr lang="ru-RU" dirty="0" smtClean="0"/>
          </a:p>
          <a:p>
            <a:r>
              <a:rPr lang="ru-RU" dirty="0" smtClean="0"/>
              <a:t>90% улову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Чорне</a:t>
            </a:r>
            <a:r>
              <a:rPr lang="ru-RU" dirty="0" smtClean="0"/>
              <a:t> і </a:t>
            </a:r>
            <a:r>
              <a:rPr lang="ru-RU" dirty="0" err="1" smtClean="0"/>
              <a:t>Мармурового</a:t>
            </a:r>
            <a:r>
              <a:rPr lang="ru-RU" dirty="0" smtClean="0"/>
              <a:t> моря. </a:t>
            </a:r>
          </a:p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/>
              <a:t>породи </a:t>
            </a:r>
            <a:r>
              <a:rPr lang="ru-RU" dirty="0" err="1"/>
              <a:t>риб</a:t>
            </a:r>
            <a:r>
              <a:rPr lang="ru-RU" dirty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хамса</a:t>
            </a:r>
            <a:r>
              <a:rPr lang="ru-RU" dirty="0"/>
              <a:t>, </a:t>
            </a:r>
            <a:r>
              <a:rPr lang="ru-RU" dirty="0" smtClean="0"/>
              <a:t>ставрида</a:t>
            </a:r>
            <a:r>
              <a:rPr lang="ru-RU" dirty="0"/>
              <a:t>, </a:t>
            </a:r>
            <a:r>
              <a:rPr lang="ru-RU" dirty="0" smtClean="0"/>
              <a:t>сардина, </a:t>
            </a:r>
            <a:r>
              <a:rPr lang="ru-RU" dirty="0"/>
              <a:t>кефаль, </a:t>
            </a:r>
            <a:r>
              <a:rPr lang="ru-RU" dirty="0" err="1" smtClean="0"/>
              <a:t>скумбрія</a:t>
            </a:r>
            <a:r>
              <a:rPr lang="ru-RU" dirty="0" smtClean="0"/>
              <a:t>, </a:t>
            </a:r>
            <a:r>
              <a:rPr lang="ru-RU" dirty="0" err="1"/>
              <a:t>тунець</a:t>
            </a:r>
            <a:r>
              <a:rPr lang="ru-RU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8037">
            <a:off x="8474885" y="3340917"/>
            <a:ext cx="3166640" cy="2122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989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1074">
        <p14:pan dir="u"/>
      </p:transition>
    </mc:Choice>
    <mc:Fallback xmlns="">
      <p:transition spd="slow" advTm="110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102" y="203058"/>
            <a:ext cx="8911687" cy="1280890"/>
          </a:xfrm>
        </p:spPr>
        <p:txBody>
          <a:bodyPr/>
          <a:lstStyle/>
          <a:p>
            <a:r>
              <a:rPr lang="ru-RU" dirty="0" err="1"/>
              <a:t>Лісове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6445" y="1393935"/>
            <a:ext cx="3594268" cy="40522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 smtClean="0"/>
              <a:t>Хвойні</a:t>
            </a:r>
            <a:r>
              <a:rPr lang="ru-RU" dirty="0" smtClean="0"/>
              <a:t> </a:t>
            </a:r>
            <a:r>
              <a:rPr lang="ru-RU" dirty="0"/>
              <a:t>породи </a:t>
            </a:r>
            <a:r>
              <a:rPr lang="ru-RU" dirty="0" smtClean="0"/>
              <a:t>-78 </a:t>
            </a:r>
            <a:r>
              <a:rPr lang="ru-RU" dirty="0"/>
              <a:t>%, 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2670" y="1611986"/>
            <a:ext cx="2484890" cy="1887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506" y="321392"/>
            <a:ext cx="2302039" cy="1724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74" y="2927607"/>
            <a:ext cx="2158626" cy="1524530"/>
          </a:xfrm>
          <a:prstGeom prst="rect">
            <a:avLst/>
          </a:prstGeom>
        </p:spPr>
      </p:pic>
      <p:pic>
        <p:nvPicPr>
          <p:cNvPr id="10242" name="Picture 2" descr="C:\Users\Вика\Desktop\0_5d0ee_32d3fadd_X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370" y="3689872"/>
            <a:ext cx="7686592" cy="285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Вика\Desktop\i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4" y="1596547"/>
            <a:ext cx="2342280" cy="156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76445" y="860605"/>
            <a:ext cx="6723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Ліси</a:t>
            </a:r>
            <a:r>
              <a:rPr lang="ru-RU" dirty="0"/>
              <a:t> і </a:t>
            </a:r>
            <a:r>
              <a:rPr lang="ru-RU" dirty="0" err="1"/>
              <a:t>чагарники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26 %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76445" y="1807284"/>
            <a:ext cx="5959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Листяні</a:t>
            </a:r>
            <a:r>
              <a:rPr lang="ru-RU" dirty="0"/>
              <a:t> - 14 %,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76445" y="2192641"/>
            <a:ext cx="4367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Змішані</a:t>
            </a:r>
            <a:r>
              <a:rPr lang="ru-RU" dirty="0"/>
              <a:t> - 8 %.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2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824">
        <p14:window dir="vert"/>
      </p:transition>
    </mc:Choice>
    <mc:Fallback xmlns="">
      <p:transition spd="slow" advTm="88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5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9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Транспорт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09344"/>
            <a:ext cx="8915400" cy="1548384"/>
          </a:xfrm>
        </p:spPr>
        <p:txBody>
          <a:bodyPr>
            <a:normAutofit/>
          </a:bodyPr>
          <a:lstStyle/>
          <a:p>
            <a:r>
              <a:rPr lang="ru-RU" dirty="0" err="1"/>
              <a:t>Р</a:t>
            </a:r>
            <a:r>
              <a:rPr lang="ru-RU" dirty="0" err="1" smtClean="0"/>
              <a:t>озвинена</a:t>
            </a:r>
            <a:r>
              <a:rPr lang="ru-RU" dirty="0" smtClean="0"/>
              <a:t> </a:t>
            </a:r>
            <a:r>
              <a:rPr lang="ru-RU" dirty="0"/>
              <a:t>система </a:t>
            </a:r>
            <a:r>
              <a:rPr lang="ru-RU" dirty="0" err="1"/>
              <a:t>громадського</a:t>
            </a:r>
            <a:r>
              <a:rPr lang="ru-RU" dirty="0"/>
              <a:t> транспорту-</a:t>
            </a:r>
            <a:r>
              <a:rPr lang="ru-RU" dirty="0" err="1"/>
              <a:t>автобусна</a:t>
            </a:r>
            <a:r>
              <a:rPr lang="ru-RU" dirty="0"/>
              <a:t> мережа і </a:t>
            </a:r>
            <a:r>
              <a:rPr lang="ru-RU" dirty="0" smtClean="0"/>
              <a:t>метро. 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ілька</a:t>
            </a:r>
            <a:r>
              <a:rPr lang="ru-RU" dirty="0" smtClean="0"/>
              <a:t> </a:t>
            </a:r>
            <a:r>
              <a:rPr lang="ru-RU" dirty="0" err="1"/>
              <a:t>портів</a:t>
            </a:r>
            <a:r>
              <a:rPr lang="ru-RU" dirty="0"/>
              <a:t>, </a:t>
            </a:r>
            <a:r>
              <a:rPr lang="ru-RU" dirty="0" err="1"/>
              <a:t>залізнична</a:t>
            </a:r>
            <a:r>
              <a:rPr lang="ru-RU" dirty="0"/>
              <a:t> </a:t>
            </a:r>
            <a:r>
              <a:rPr lang="ru-RU" dirty="0" smtClean="0"/>
              <a:t>мережа </a:t>
            </a:r>
            <a:r>
              <a:rPr lang="ru-RU" dirty="0"/>
              <a:t>і </a:t>
            </a:r>
            <a:r>
              <a:rPr lang="ru-RU" dirty="0" err="1"/>
              <a:t>нафтові</a:t>
            </a:r>
            <a:r>
              <a:rPr lang="ru-RU" dirty="0"/>
              <a:t> </a:t>
            </a:r>
            <a:r>
              <a:rPr lang="ru-RU" dirty="0" err="1"/>
              <a:t>газопровідні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7983">
            <a:off x="557008" y="3419448"/>
            <a:ext cx="3195449" cy="2212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496">
            <a:off x="4225980" y="3286982"/>
            <a:ext cx="3767696" cy="2825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704">
            <a:off x="8492486" y="3312627"/>
            <a:ext cx="3364588" cy="2388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2919058"/>
      </p:ext>
    </p:extLst>
  </p:cSld>
  <p:clrMapOvr>
    <a:masterClrMapping/>
  </p:clrMapOvr>
  <p:transition spd="slow" advTm="666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940" y="10774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Туризм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4134" y="818299"/>
            <a:ext cx="8915400" cy="2430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Добре </a:t>
            </a:r>
            <a:r>
              <a:rPr lang="ru-RU" sz="1400" dirty="0" err="1" smtClean="0"/>
              <a:t>розвинений</a:t>
            </a:r>
            <a:r>
              <a:rPr lang="ru-RU" sz="1400" dirty="0" smtClean="0"/>
              <a:t> </a:t>
            </a:r>
            <a:r>
              <a:rPr lang="ru-RU" sz="1400" dirty="0" err="1"/>
              <a:t>туристичний</a:t>
            </a:r>
            <a:r>
              <a:rPr lang="ru-RU" sz="1400" dirty="0"/>
              <a:t> </a:t>
            </a:r>
            <a:r>
              <a:rPr lang="ru-RU" sz="1400" dirty="0" err="1"/>
              <a:t>сервіс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err="1" smtClean="0"/>
              <a:t>Найбільш</a:t>
            </a:r>
            <a:r>
              <a:rPr lang="ru-RU" sz="1400" dirty="0" smtClean="0"/>
              <a:t> </a:t>
            </a:r>
            <a:r>
              <a:rPr lang="ru-RU" sz="1400" dirty="0" err="1"/>
              <a:t>відвідуваними</a:t>
            </a:r>
            <a:r>
              <a:rPr lang="ru-RU" sz="1400" dirty="0"/>
              <a:t> туристами </a:t>
            </a:r>
            <a:r>
              <a:rPr lang="ru-RU" sz="1400" dirty="0" err="1"/>
              <a:t>регіонами</a:t>
            </a:r>
            <a:r>
              <a:rPr lang="ru-RU" sz="1400" dirty="0"/>
              <a:t> </a:t>
            </a:r>
            <a:r>
              <a:rPr lang="ru-RU" sz="1400" dirty="0" err="1"/>
              <a:t>країни</a:t>
            </a:r>
            <a:r>
              <a:rPr lang="ru-RU" sz="1400" dirty="0"/>
              <a:t> є</a:t>
            </a:r>
            <a:r>
              <a:rPr lang="ru-RU" sz="1400" dirty="0" smtClean="0"/>
              <a:t>:</a:t>
            </a:r>
            <a:endParaRPr lang="ru-RU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/>
              <a:t>Стамбул - </a:t>
            </a:r>
            <a:r>
              <a:rPr lang="ru-RU" sz="1400" dirty="0" err="1"/>
              <a:t>пам'ятки</a:t>
            </a:r>
            <a:r>
              <a:rPr lang="ru-RU" sz="1400" dirty="0"/>
              <a:t> </a:t>
            </a:r>
            <a:r>
              <a:rPr lang="ru-RU" sz="1400" dirty="0" err="1"/>
              <a:t>ісламської</a:t>
            </a:r>
            <a:r>
              <a:rPr lang="ru-RU" sz="1400" dirty="0"/>
              <a:t> і </a:t>
            </a:r>
            <a:r>
              <a:rPr lang="ru-RU" sz="1400" dirty="0" err="1"/>
              <a:t>візантійської</a:t>
            </a:r>
            <a:r>
              <a:rPr lang="ru-RU" sz="1400" dirty="0"/>
              <a:t> </a:t>
            </a:r>
            <a:r>
              <a:rPr lang="ru-RU" sz="1400" dirty="0" err="1"/>
              <a:t>архітектури</a:t>
            </a:r>
            <a:r>
              <a:rPr lang="ru-RU" sz="14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err="1"/>
              <a:t>Каппадокія</a:t>
            </a:r>
            <a:r>
              <a:rPr lang="ru-RU" sz="1400" dirty="0"/>
              <a:t> - </a:t>
            </a:r>
            <a:r>
              <a:rPr lang="ru-RU" sz="1400" dirty="0" err="1"/>
              <a:t>незвичайні</a:t>
            </a:r>
            <a:r>
              <a:rPr lang="ru-RU" sz="1400" dirty="0"/>
              <a:t> </a:t>
            </a:r>
            <a:r>
              <a:rPr lang="ru-RU" sz="1400" dirty="0" err="1"/>
              <a:t>природні</a:t>
            </a:r>
            <a:r>
              <a:rPr lang="ru-RU" sz="1400" dirty="0"/>
              <a:t> </a:t>
            </a:r>
            <a:r>
              <a:rPr lang="ru-RU" sz="1400" dirty="0" err="1"/>
              <a:t>формування</a:t>
            </a:r>
            <a:r>
              <a:rPr lang="ru-RU" sz="1400" dirty="0"/>
              <a:t> </a:t>
            </a:r>
            <a:r>
              <a:rPr lang="ru-RU" sz="1400" dirty="0" err="1"/>
              <a:t>вулканічного</a:t>
            </a:r>
            <a:r>
              <a:rPr lang="ru-RU" sz="1400" dirty="0"/>
              <a:t> </a:t>
            </a:r>
            <a:r>
              <a:rPr lang="ru-RU" sz="1400" dirty="0" err="1"/>
              <a:t>походження</a:t>
            </a:r>
            <a:r>
              <a:rPr lang="ru-RU" sz="1400" dirty="0"/>
              <a:t> і </a:t>
            </a:r>
            <a:r>
              <a:rPr lang="ru-RU" sz="1400" dirty="0" err="1"/>
              <a:t>печерні</a:t>
            </a:r>
            <a:r>
              <a:rPr lang="ru-RU" sz="1400" dirty="0"/>
              <a:t> </a:t>
            </a:r>
            <a:r>
              <a:rPr lang="ru-RU" sz="1400" dirty="0" err="1"/>
              <a:t>міста</a:t>
            </a:r>
            <a:r>
              <a:rPr lang="ru-RU" sz="14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err="1"/>
              <a:t>Узбережжя</a:t>
            </a:r>
            <a:r>
              <a:rPr lang="ru-RU" sz="1400" dirty="0"/>
              <a:t> </a:t>
            </a:r>
            <a:r>
              <a:rPr lang="ru-RU" sz="1400" dirty="0" err="1"/>
              <a:t>Егейського</a:t>
            </a:r>
            <a:r>
              <a:rPr lang="ru-RU" sz="1400" dirty="0"/>
              <a:t> моря - </a:t>
            </a:r>
            <a:r>
              <a:rPr lang="ru-RU" sz="1400" dirty="0" err="1"/>
              <a:t>пам'ятки</a:t>
            </a:r>
            <a:r>
              <a:rPr lang="ru-RU" sz="1400" dirty="0"/>
              <a:t> </a:t>
            </a:r>
            <a:r>
              <a:rPr lang="ru-RU" sz="1400" dirty="0" err="1"/>
              <a:t>античної</a:t>
            </a:r>
            <a:r>
              <a:rPr lang="ru-RU" sz="1400" dirty="0"/>
              <a:t> </a:t>
            </a:r>
            <a:r>
              <a:rPr lang="ru-RU" sz="1400" dirty="0" err="1"/>
              <a:t>культури</a:t>
            </a:r>
            <a:r>
              <a:rPr lang="ru-RU" sz="1400" dirty="0"/>
              <a:t>, </a:t>
            </a:r>
            <a:r>
              <a:rPr lang="ru-RU" sz="1400" dirty="0" err="1"/>
              <a:t>руїни</a:t>
            </a:r>
            <a:r>
              <a:rPr lang="ru-RU" sz="1400" dirty="0"/>
              <a:t> </a:t>
            </a:r>
            <a:r>
              <a:rPr lang="ru-RU" sz="1400" dirty="0" err="1"/>
              <a:t>давньогрецьких</a:t>
            </a:r>
            <a:r>
              <a:rPr lang="ru-RU" sz="1400" dirty="0"/>
              <a:t> і </a:t>
            </a:r>
            <a:r>
              <a:rPr lang="ru-RU" sz="1400" dirty="0" err="1"/>
              <a:t>римських</a:t>
            </a:r>
            <a:r>
              <a:rPr lang="ru-RU" sz="1400" dirty="0"/>
              <a:t> </a:t>
            </a:r>
            <a:r>
              <a:rPr lang="ru-RU" sz="1400" dirty="0" err="1"/>
              <a:t>міст</a:t>
            </a:r>
            <a:r>
              <a:rPr lang="ru-RU" sz="14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err="1"/>
              <a:t>Узбережжя</a:t>
            </a:r>
            <a:r>
              <a:rPr lang="ru-RU" sz="1400" dirty="0"/>
              <a:t> </a:t>
            </a:r>
            <a:r>
              <a:rPr lang="ru-RU" sz="1400" dirty="0" err="1"/>
              <a:t>Середземного</a:t>
            </a:r>
            <a:r>
              <a:rPr lang="ru-RU" sz="1400" dirty="0"/>
              <a:t> моря, Анталья - </a:t>
            </a:r>
            <a:r>
              <a:rPr lang="ru-RU" sz="1400" dirty="0" err="1"/>
              <a:t>морські</a:t>
            </a:r>
            <a:r>
              <a:rPr lang="ru-RU" sz="1400" dirty="0"/>
              <a:t> </a:t>
            </a:r>
            <a:r>
              <a:rPr lang="ru-RU" sz="1400" dirty="0" err="1"/>
              <a:t>курорти</a:t>
            </a:r>
            <a:r>
              <a:rPr lang="ru-RU" sz="1400" dirty="0"/>
              <a:t> </a:t>
            </a:r>
            <a:r>
              <a:rPr lang="ru-RU" sz="1400" dirty="0" err="1"/>
              <a:t>південного</a:t>
            </a:r>
            <a:r>
              <a:rPr lang="ru-RU" sz="1400" dirty="0"/>
              <a:t> берега </a:t>
            </a:r>
            <a:r>
              <a:rPr lang="ru-RU" sz="1400" dirty="0" err="1"/>
              <a:t>Туреччини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575" y="3323553"/>
            <a:ext cx="3343172" cy="2507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024" y="1"/>
            <a:ext cx="2716396" cy="1825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3" y="3323553"/>
            <a:ext cx="3134652" cy="2350989"/>
          </a:xfrm>
          <a:prstGeom prst="rect">
            <a:avLst/>
          </a:prstGeom>
        </p:spPr>
      </p:pic>
      <p:pic>
        <p:nvPicPr>
          <p:cNvPr id="16386" name="Picture 2" descr="C:\Users\Вика\Desktop\49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47" y="3412828"/>
            <a:ext cx="3166220" cy="241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3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510">
        <p14:pan dir="r"/>
      </p:transition>
    </mc:Choice>
    <mc:Fallback xmlns="">
      <p:transition spd="slow" advTm="105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4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4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25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402">
            <a:off x="4344013" y="2167524"/>
            <a:ext cx="7703583" cy="43396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1285" y="1468582"/>
            <a:ext cx="8915400" cy="1706880"/>
          </a:xfrm>
        </p:spPr>
        <p:txBody>
          <a:bodyPr>
            <a:normAutofit/>
          </a:bodyPr>
          <a:lstStyle/>
          <a:p>
            <a:r>
              <a:rPr lang="ru-RU" dirty="0" smtClean="0"/>
              <a:t>Одна </a:t>
            </a:r>
            <a:r>
              <a:rPr lang="ru-RU" dirty="0"/>
              <a:t>з </a:t>
            </a:r>
            <a:r>
              <a:rPr lang="ru-RU" dirty="0" err="1"/>
              <a:t>основних</a:t>
            </a:r>
            <a:r>
              <a:rPr lang="ru-RU" dirty="0"/>
              <a:t> проблем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Туреччини</a:t>
            </a:r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ru-RU" dirty="0" err="1" smtClean="0"/>
              <a:t>боротьба</a:t>
            </a:r>
            <a:r>
              <a:rPr lang="ru-RU" dirty="0" smtClean="0"/>
              <a:t> </a:t>
            </a:r>
            <a:r>
              <a:rPr lang="ru-RU" dirty="0" err="1"/>
              <a:t>курдів</a:t>
            </a:r>
            <a:r>
              <a:rPr lang="ru-RU" dirty="0"/>
              <a:t> за </a:t>
            </a:r>
            <a:r>
              <a:rPr lang="ru-RU" dirty="0" err="1"/>
              <a:t>незалежність</a:t>
            </a:r>
            <a:r>
              <a:rPr lang="ru-RU" dirty="0"/>
              <a:t>. </a:t>
            </a:r>
          </a:p>
        </p:txBody>
      </p:sp>
      <p:pic>
        <p:nvPicPr>
          <p:cNvPr id="5122" name="Picture 2" descr="http://rb7.ru/files/news_img/tur_5877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0682">
            <a:off x="789072" y="2579863"/>
            <a:ext cx="4588575" cy="315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49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261">
        <p14:ripple/>
      </p:transition>
    </mc:Choice>
    <mc:Fallback xmlns="">
      <p:transition spd="slow" advTm="52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648" y="153656"/>
            <a:ext cx="8911687" cy="128089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Збройні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461" y="1391323"/>
            <a:ext cx="4864608" cy="3706368"/>
          </a:xfrm>
        </p:spPr>
        <p:txBody>
          <a:bodyPr>
            <a:normAutofit/>
          </a:bodyPr>
          <a:lstStyle/>
          <a:p>
            <a:r>
              <a:rPr lang="ru-RU" dirty="0" err="1"/>
              <a:t>Збройні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Туреччини</a:t>
            </a:r>
            <a:r>
              <a:rPr lang="ru-RU" dirty="0"/>
              <a:t> </a:t>
            </a:r>
            <a:r>
              <a:rPr lang="en-US" dirty="0" smtClean="0"/>
              <a:t>- </a:t>
            </a:r>
            <a:r>
              <a:rPr lang="ru-RU" dirty="0" err="1" smtClean="0"/>
              <a:t>призначені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, </a:t>
            </a:r>
            <a:r>
              <a:rPr lang="ru-RU" dirty="0" err="1"/>
              <a:t>незалежності</a:t>
            </a:r>
            <a:r>
              <a:rPr lang="ru-RU" dirty="0"/>
              <a:t> і </a:t>
            </a:r>
            <a:r>
              <a:rPr lang="ru-RU" dirty="0" err="1"/>
              <a:t>територіальної</a:t>
            </a:r>
            <a:r>
              <a:rPr lang="ru-RU" dirty="0"/>
              <a:t> </a:t>
            </a:r>
            <a:r>
              <a:rPr lang="ru-RU" dirty="0" err="1"/>
              <a:t>цілісності</a:t>
            </a:r>
            <a:r>
              <a:rPr lang="ru-RU" dirty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Туреччина</a:t>
            </a:r>
            <a:r>
              <a:rPr lang="ru-RU" dirty="0" smtClean="0"/>
              <a:t> </a:t>
            </a:r>
            <a:r>
              <a:rPr lang="ru-RU" dirty="0" err="1"/>
              <a:t>займає</a:t>
            </a:r>
            <a:r>
              <a:rPr lang="ru-RU" dirty="0"/>
              <a:t> 6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за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третє</a:t>
            </a:r>
            <a:r>
              <a:rPr lang="ru-RU" dirty="0"/>
              <a:t> в НАТО</a:t>
            </a:r>
            <a:r>
              <a:rPr lang="ru-RU" dirty="0" smtClean="0"/>
              <a:t>.</a:t>
            </a:r>
          </a:p>
          <a:p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smtClean="0"/>
              <a:t>складу </a:t>
            </a:r>
            <a:r>
              <a:rPr lang="ru-RU" dirty="0" err="1"/>
              <a:t>Збройних</a:t>
            </a:r>
            <a:r>
              <a:rPr lang="ru-RU" dirty="0"/>
              <a:t> сил </a:t>
            </a:r>
            <a:r>
              <a:rPr lang="ru-RU" dirty="0" err="1"/>
              <a:t>Туреччини</a:t>
            </a:r>
            <a:r>
              <a:rPr lang="ru-RU" dirty="0"/>
              <a:t>, </a:t>
            </a:r>
            <a:r>
              <a:rPr lang="ru-RU" dirty="0" smtClean="0"/>
              <a:t>-720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 (2011). Для </a:t>
            </a:r>
            <a:r>
              <a:rPr lang="ru-RU" dirty="0" err="1"/>
              <a:t>відмобілізування</a:t>
            </a:r>
            <a:r>
              <a:rPr lang="ru-RU" dirty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/>
              <a:t>бути </a:t>
            </a:r>
            <a:r>
              <a:rPr lang="ru-RU" dirty="0" err="1"/>
              <a:t>використаний</a:t>
            </a:r>
            <a:r>
              <a:rPr lang="ru-RU" dirty="0"/>
              <a:t> </a:t>
            </a:r>
            <a:r>
              <a:rPr lang="ru-RU" dirty="0" smtClean="0"/>
              <a:t> резерв </a:t>
            </a:r>
            <a:r>
              <a:rPr lang="ru-RU" dirty="0" err="1"/>
              <a:t>чисельністю</a:t>
            </a:r>
            <a:r>
              <a:rPr lang="ru-RU" dirty="0"/>
              <a:t> до 90 000 </a:t>
            </a:r>
            <a:r>
              <a:rPr lang="ru-RU" dirty="0" err="1" smtClean="0"/>
              <a:t>чоловік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36" y="57375"/>
            <a:ext cx="3730752" cy="2798064"/>
          </a:xfrm>
          <a:prstGeom prst="rect">
            <a:avLst/>
          </a:prstGeom>
        </p:spPr>
      </p:pic>
      <p:pic>
        <p:nvPicPr>
          <p:cNvPr id="15362" name="Picture 2" descr="C:\Users\Вика\Desktop\1377788972_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12" y="3014159"/>
            <a:ext cx="3419139" cy="256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07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672">
        <p14:flythrough/>
      </p:transition>
    </mc:Choice>
    <mc:Fallback xmlns="">
      <p:transition spd="slow" advTm="86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2.bp.blogspot.com/-3hEupLegPVY/UBj0P401m7I/AAAAAAAABJk/0b-cBZ6SYHY/s400/turkey-ukra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639">
            <a:off x="10190739" y="253095"/>
            <a:ext cx="1721879" cy="164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Українці</a:t>
            </a:r>
            <a:r>
              <a:rPr lang="ru-RU" dirty="0"/>
              <a:t> у </a:t>
            </a:r>
            <a:r>
              <a:rPr lang="ru-RU" dirty="0" err="1"/>
              <a:t>Туреччині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5193" y="1385186"/>
            <a:ext cx="8915400" cy="109797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err="1"/>
              <a:t>Н</a:t>
            </a:r>
            <a:r>
              <a:rPr lang="ru-RU" dirty="0" err="1" smtClean="0"/>
              <a:t>араховується</a:t>
            </a:r>
            <a:r>
              <a:rPr lang="ru-RU" dirty="0" smtClean="0"/>
              <a:t> </a:t>
            </a:r>
            <a:r>
              <a:rPr lang="ru-RU" dirty="0" err="1"/>
              <a:t>приблизно</a:t>
            </a:r>
            <a:r>
              <a:rPr lang="ru-RU" dirty="0"/>
              <a:t> 20 тис. </a:t>
            </a:r>
            <a:r>
              <a:rPr lang="ru-RU" dirty="0" err="1"/>
              <a:t>українців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. </a:t>
            </a:r>
          </a:p>
        </p:txBody>
      </p:sp>
      <p:pic>
        <p:nvPicPr>
          <p:cNvPr id="1028" name="Picture 4" descr="http://cs608419.vk.me/v608419316/45b3/n_Uks4nf9d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7209">
            <a:off x="8405419" y="2934529"/>
            <a:ext cx="30765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edia.jamnews.ir/medium1/1392/03/13/IMG120459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871">
            <a:off x="407819" y="3359369"/>
            <a:ext cx="3154107" cy="17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608419.vk.me/v608419316/459b/Ch-41HQ_vp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9941">
            <a:off x="4281254" y="3320539"/>
            <a:ext cx="3258610" cy="189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5192" y="2020550"/>
            <a:ext cx="7638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 у </a:t>
            </a:r>
            <a:r>
              <a:rPr lang="ru-RU" dirty="0" err="1"/>
              <a:t>Туреччині</a:t>
            </a:r>
            <a:r>
              <a:rPr lang="ru-RU" dirty="0"/>
              <a:t> </a:t>
            </a:r>
            <a:r>
              <a:rPr lang="ru-RU" dirty="0" err="1"/>
              <a:t>концентруються</a:t>
            </a:r>
            <a:r>
              <a:rPr lang="ru-RU" dirty="0"/>
              <a:t> в </a:t>
            </a:r>
            <a:r>
              <a:rPr lang="ru-RU" dirty="0" err="1"/>
              <a:t>Стамбулі</a:t>
            </a:r>
            <a:r>
              <a:rPr lang="ru-RU" dirty="0"/>
              <a:t> </a:t>
            </a:r>
            <a:r>
              <a:rPr lang="ru-RU" dirty="0" smtClean="0"/>
              <a:t> та </a:t>
            </a:r>
            <a:r>
              <a:rPr lang="ru-RU" dirty="0" err="1"/>
              <a:t>Антальї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4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153">
        <p14:reveal/>
      </p:transition>
    </mc:Choice>
    <mc:Fallback xmlns="">
      <p:transition spd="slow" advTm="61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167" y="441230"/>
            <a:ext cx="8911687" cy="1280890"/>
          </a:xfrm>
        </p:spPr>
        <p:txBody>
          <a:bodyPr/>
          <a:lstStyle/>
          <a:p>
            <a:r>
              <a:rPr lang="uk-UA" dirty="0" smtClean="0"/>
              <a:t>Еміграція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966" y="1569037"/>
            <a:ext cx="8915400" cy="962891"/>
          </a:xfrm>
        </p:spPr>
        <p:txBody>
          <a:bodyPr/>
          <a:lstStyle/>
          <a:p>
            <a:r>
              <a:rPr lang="ru-RU" dirty="0" err="1"/>
              <a:t>Туреччина</a:t>
            </a:r>
            <a:r>
              <a:rPr lang="ru-RU" dirty="0"/>
              <a:t> не є </a:t>
            </a:r>
            <a:r>
              <a:rPr lang="ru-RU" dirty="0" err="1"/>
              <a:t>успішною</a:t>
            </a:r>
            <a:r>
              <a:rPr lang="ru-RU" dirty="0"/>
              <a:t> </a:t>
            </a:r>
            <a:r>
              <a:rPr lang="ru-RU" dirty="0" err="1"/>
              <a:t>країною</a:t>
            </a:r>
            <a:r>
              <a:rPr lang="ru-RU" dirty="0"/>
              <a:t> для </a:t>
            </a:r>
            <a:r>
              <a:rPr lang="ru-RU" dirty="0" err="1"/>
              <a:t>еміграції</a:t>
            </a:r>
            <a:r>
              <a:rPr lang="ru-RU" dirty="0"/>
              <a:t>, але все ж </a:t>
            </a:r>
            <a:r>
              <a:rPr lang="ru-RU" dirty="0" err="1"/>
              <a:t>чимало</a:t>
            </a:r>
            <a:r>
              <a:rPr lang="ru-RU" dirty="0"/>
              <a:t> людей </a:t>
            </a:r>
            <a:r>
              <a:rPr lang="ru-RU" dirty="0" err="1"/>
              <a:t>іммігрує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smtClean="0"/>
              <a:t>державу. Для </a:t>
            </a:r>
            <a:r>
              <a:rPr lang="ru-RU" dirty="0" err="1"/>
              <a:t>еміграції</a:t>
            </a:r>
            <a:r>
              <a:rPr lang="ru-RU" dirty="0"/>
              <a:t> до </a:t>
            </a:r>
            <a:r>
              <a:rPr lang="ru-RU" dirty="0" err="1"/>
              <a:t>Туреччини</a:t>
            </a:r>
            <a:r>
              <a:rPr lang="ru-RU" dirty="0"/>
              <a:t> </a:t>
            </a:r>
            <a:r>
              <a:rPr lang="ru-RU" dirty="0" err="1"/>
              <a:t>бажано</a:t>
            </a:r>
            <a:r>
              <a:rPr lang="ru-RU" dirty="0"/>
              <a:t> знати </a:t>
            </a:r>
            <a:r>
              <a:rPr lang="ru-RU" dirty="0" err="1"/>
              <a:t>турецьку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s0.tchkcdn.com/g2-xPHn6fNOhJ-2SoMZSWly9Q/news/242x182/f/0/1-9-1-3-16913/tu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162">
            <a:off x="705499" y="3160912"/>
            <a:ext cx="3592880" cy="27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.fotodom.ru/Z007-2141.jpg?size=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691">
            <a:off x="8578534" y="3279424"/>
            <a:ext cx="3439406" cy="243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tr-vlad.ru/uploads/posts/2013-06/1370554751_1319170123_yemigrac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757">
            <a:off x="4990355" y="3169016"/>
            <a:ext cx="2821961" cy="219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3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7">
        <p14:flash/>
      </p:transition>
    </mc:Choice>
    <mc:Fallback xmlns="">
      <p:transition spd="slow" advTm="69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7979"/>
          </a:xfrm>
        </p:spPr>
        <p:txBody>
          <a:bodyPr/>
          <a:lstStyle/>
          <a:p>
            <a:r>
              <a:rPr lang="uk-UA" dirty="0" smtClean="0"/>
              <a:t>Імміграція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323" y="1332089"/>
            <a:ext cx="8915400" cy="2370667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Імміграція</a:t>
            </a:r>
            <a:r>
              <a:rPr lang="ru-RU" dirty="0"/>
              <a:t> в </a:t>
            </a:r>
            <a:r>
              <a:rPr lang="ru-RU" dirty="0" err="1"/>
              <a:t>Туреччину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зменшилась</a:t>
            </a:r>
            <a:r>
              <a:rPr lang="ru-RU" dirty="0"/>
              <a:t>, причиною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smtClean="0"/>
              <a:t>є: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/>
              <a:t>законів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імміграцію</a:t>
            </a:r>
            <a:r>
              <a:rPr lang="ru-RU" dirty="0"/>
              <a:t> в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країну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різниця</a:t>
            </a:r>
            <a:r>
              <a:rPr lang="ru-RU" dirty="0"/>
              <a:t> в культурному і </a:t>
            </a:r>
            <a:r>
              <a:rPr lang="ru-RU" dirty="0" err="1"/>
              <a:t>релігійному</a:t>
            </a:r>
            <a:r>
              <a:rPr lang="ru-RU" dirty="0"/>
              <a:t> </a:t>
            </a:r>
            <a:r>
              <a:rPr lang="ru-RU" dirty="0" err="1"/>
              <a:t>менталітеті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мешканцями</a:t>
            </a:r>
            <a:r>
              <a:rPr lang="ru-RU" dirty="0"/>
              <a:t> наших держав;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мовні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не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 smtClean="0"/>
              <a:t>Туреччині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://vesvladivostok.ru/stati3/10144/foto150/10526771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877">
            <a:off x="549736" y="3957893"/>
            <a:ext cx="2805834" cy="197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ritishdemocraticparty.org/wp-content/uploads/2011/09/overun-britain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03" y="3959035"/>
            <a:ext cx="3163534" cy="23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information.dk/sites/information.dk/files/styles/article_full__mobile/public/media/2008/12/05/20081205-174741-pic-46634502.jpg?itok=IvyMD3Q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572">
            <a:off x="7626724" y="4349814"/>
            <a:ext cx="2831233" cy="20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Вика\Desktop\passport-stam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337" y="2581876"/>
            <a:ext cx="2438400" cy="16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070">
        <p:fade/>
      </p:transition>
    </mc:Choice>
    <mc:Fallback xmlns="">
      <p:transition spd="slow" advTm="100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2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7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7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7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7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9253" y="215319"/>
            <a:ext cx="8911687" cy="1280890"/>
          </a:xfrm>
        </p:spPr>
        <p:txBody>
          <a:bodyPr/>
          <a:lstStyle/>
          <a:p>
            <a:r>
              <a:rPr lang="ru-RU" dirty="0" err="1" smtClean="0"/>
              <a:t>Економічно-географічне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008734" y="1389459"/>
            <a:ext cx="2746146" cy="57626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/>
              <a:t>кордони</a:t>
            </a:r>
            <a:r>
              <a:rPr lang="ru-RU" dirty="0"/>
              <a:t> </a:t>
            </a:r>
            <a:r>
              <a:rPr lang="ru-RU" dirty="0" smtClean="0"/>
              <a:t>з: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2008734" y="1965721"/>
            <a:ext cx="4338674" cy="3354060"/>
          </a:xfrm>
        </p:spPr>
        <p:txBody>
          <a:bodyPr/>
          <a:lstStyle/>
          <a:p>
            <a:r>
              <a:rPr lang="ru-RU" dirty="0" err="1" smtClean="0"/>
              <a:t>Грузією</a:t>
            </a:r>
            <a:endParaRPr lang="ru-RU" dirty="0" smtClean="0"/>
          </a:p>
          <a:p>
            <a:r>
              <a:rPr lang="ru-RU" dirty="0" err="1" smtClean="0"/>
              <a:t>Вірменією</a:t>
            </a:r>
            <a:endParaRPr lang="ru-RU" dirty="0" smtClean="0"/>
          </a:p>
          <a:p>
            <a:r>
              <a:rPr lang="ru-RU" dirty="0" err="1" smtClean="0"/>
              <a:t>Іраном</a:t>
            </a:r>
            <a:endParaRPr lang="ru-RU" dirty="0" smtClean="0"/>
          </a:p>
          <a:p>
            <a:r>
              <a:rPr lang="ru-RU" dirty="0" err="1" smtClean="0"/>
              <a:t>Іраком</a:t>
            </a:r>
            <a:endParaRPr lang="ru-RU" dirty="0" smtClean="0"/>
          </a:p>
          <a:p>
            <a:r>
              <a:rPr lang="ru-RU" dirty="0" err="1" smtClean="0"/>
              <a:t>Сирією</a:t>
            </a:r>
            <a:r>
              <a:rPr lang="ru-RU" dirty="0" smtClean="0"/>
              <a:t> </a:t>
            </a:r>
            <a:r>
              <a:rPr lang="ru-RU" dirty="0"/>
              <a:t>(в </a:t>
            </a:r>
            <a:r>
              <a:rPr lang="ru-RU" dirty="0" err="1"/>
              <a:t>Азії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Болгарією</a:t>
            </a:r>
            <a:endParaRPr lang="ru-RU" dirty="0" smtClean="0"/>
          </a:p>
          <a:p>
            <a:r>
              <a:rPr lang="ru-RU" dirty="0" err="1" smtClean="0"/>
              <a:t>Грецією</a:t>
            </a:r>
            <a:r>
              <a:rPr lang="ru-RU" dirty="0" smtClean="0"/>
              <a:t> </a:t>
            </a:r>
            <a:r>
              <a:rPr lang="ru-RU" dirty="0"/>
              <a:t>(в </a:t>
            </a:r>
            <a:r>
              <a:rPr lang="ru-RU" dirty="0" err="1"/>
              <a:t>Європі</a:t>
            </a:r>
            <a:r>
              <a:rPr lang="ru-RU" dirty="0"/>
              <a:t>)</a:t>
            </a:r>
          </a:p>
        </p:txBody>
      </p:sp>
      <p:pic>
        <p:nvPicPr>
          <p:cNvPr id="11266" name="Picture 2" descr="C:\Users\Вика\Desktop\Tur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48" y="1294668"/>
            <a:ext cx="5475642" cy="40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6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98">
        <p:split orient="vert"/>
      </p:transition>
    </mc:Choice>
    <mc:Fallback xmlns="">
      <p:transition spd="slow" advTm="439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Зовнішня </a:t>
            </a:r>
            <a:r>
              <a:rPr lang="uk-UA" dirty="0"/>
              <a:t>торгівля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0874" y="1370275"/>
            <a:ext cx="3992732" cy="576262"/>
          </a:xfrm>
        </p:spPr>
        <p:txBody>
          <a:bodyPr/>
          <a:lstStyle/>
          <a:p>
            <a:r>
              <a:rPr lang="uk-UA" dirty="0" smtClean="0"/>
              <a:t>Експорт: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108" y="2054115"/>
            <a:ext cx="4342893" cy="3354060"/>
          </a:xfrm>
        </p:spPr>
        <p:txBody>
          <a:bodyPr/>
          <a:lstStyle/>
          <a:p>
            <a:r>
              <a:rPr lang="uk-UA" dirty="0"/>
              <a:t>Одяг та </a:t>
            </a:r>
            <a:r>
              <a:rPr lang="uk-UA" dirty="0" smtClean="0"/>
              <a:t>тканини;</a:t>
            </a:r>
          </a:p>
          <a:p>
            <a:r>
              <a:rPr lang="uk-UA" dirty="0" smtClean="0"/>
              <a:t>Шкіряні вироби;</a:t>
            </a:r>
          </a:p>
          <a:p>
            <a:r>
              <a:rPr lang="uk-UA" dirty="0" smtClean="0"/>
              <a:t>Чорні метали;</a:t>
            </a:r>
          </a:p>
          <a:p>
            <a:r>
              <a:rPr lang="uk-UA" dirty="0" smtClean="0"/>
              <a:t>Хімічні товари;</a:t>
            </a:r>
          </a:p>
          <a:p>
            <a:r>
              <a:rPr lang="uk-UA" dirty="0" smtClean="0"/>
              <a:t>Сільськогосподарська </a:t>
            </a:r>
            <a:r>
              <a:rPr lang="uk-UA" dirty="0"/>
              <a:t>продукція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76324" y="1280986"/>
            <a:ext cx="3999001" cy="576262"/>
          </a:xfrm>
        </p:spPr>
        <p:txBody>
          <a:bodyPr/>
          <a:lstStyle/>
          <a:p>
            <a:r>
              <a:rPr lang="uk-UA" dirty="0" smtClean="0"/>
              <a:t>Імпорт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47409" y="2083159"/>
            <a:ext cx="4338674" cy="3354060"/>
          </a:xfrm>
        </p:spPr>
        <p:txBody>
          <a:bodyPr/>
          <a:lstStyle/>
          <a:p>
            <a:r>
              <a:rPr lang="uk-UA" dirty="0" smtClean="0"/>
              <a:t>Нафта;</a:t>
            </a:r>
          </a:p>
          <a:p>
            <a:r>
              <a:rPr lang="uk-UA" dirty="0" smtClean="0"/>
              <a:t>Газ; </a:t>
            </a:r>
          </a:p>
          <a:p>
            <a:r>
              <a:rPr lang="uk-UA" dirty="0" smtClean="0"/>
              <a:t>Промислова сировина;</a:t>
            </a:r>
          </a:p>
          <a:p>
            <a:r>
              <a:rPr lang="uk-UA" dirty="0" smtClean="0"/>
              <a:t>Машини та обладнання;</a:t>
            </a:r>
          </a:p>
          <a:p>
            <a:r>
              <a:rPr lang="uk-UA" dirty="0" smtClean="0"/>
              <a:t>Хімічні товари</a:t>
            </a:r>
            <a:endParaRPr lang="ru-RU" dirty="0"/>
          </a:p>
        </p:txBody>
      </p:sp>
      <p:pic>
        <p:nvPicPr>
          <p:cNvPr id="19458" name="Picture 2" descr="C:\Users\Вика\Desktop\tr-exi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1" y="4190105"/>
            <a:ext cx="4285775" cy="26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Вика\Desktop\2013-import_1661043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62" y="1070474"/>
            <a:ext cx="2531017" cy="16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Вика\Desktop\215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48" y="1428640"/>
            <a:ext cx="3148675" cy="191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Users\Вика\Desktop\1306471877_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78" y="3771208"/>
            <a:ext cx="48577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8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669">
        <p:split orient="vert"/>
      </p:transition>
    </mc:Choice>
    <mc:Fallback xmlns="">
      <p:transition spd="slow" advTm="566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683" y="312139"/>
            <a:ext cx="8911687" cy="1280890"/>
          </a:xfrm>
        </p:spPr>
        <p:txBody>
          <a:bodyPr/>
          <a:lstStyle/>
          <a:p>
            <a:r>
              <a:rPr lang="ru-RU" dirty="0" err="1"/>
              <a:t>Регіони</a:t>
            </a:r>
            <a:r>
              <a:rPr lang="ru-RU" dirty="0"/>
              <a:t> </a:t>
            </a:r>
            <a:r>
              <a:rPr lang="ru-RU" dirty="0" err="1"/>
              <a:t>Туреччини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4660" y="745862"/>
            <a:ext cx="4284925" cy="4170381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err="1"/>
              <a:t>Егейський</a:t>
            </a:r>
            <a:r>
              <a:rPr lang="ru-RU" dirty="0"/>
              <a:t> </a:t>
            </a:r>
            <a:r>
              <a:rPr lang="ru-RU" dirty="0" err="1"/>
              <a:t>регіон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Мармуровоморський</a:t>
            </a:r>
            <a:r>
              <a:rPr lang="ru-RU" dirty="0" smtClean="0"/>
              <a:t> </a:t>
            </a:r>
            <a:r>
              <a:rPr lang="ru-RU" dirty="0" err="1" smtClean="0"/>
              <a:t>регіон</a:t>
            </a:r>
            <a:endParaRPr lang="ru-RU" dirty="0" smtClean="0"/>
          </a:p>
          <a:p>
            <a:r>
              <a:rPr lang="ru-RU" dirty="0" err="1" smtClean="0"/>
              <a:t>Південно-Східна</a:t>
            </a:r>
            <a:r>
              <a:rPr lang="ru-RU" dirty="0" smtClean="0"/>
              <a:t> </a:t>
            </a:r>
            <a:r>
              <a:rPr lang="ru-RU" dirty="0" err="1" smtClean="0"/>
              <a:t>Анатолія</a:t>
            </a:r>
            <a:endParaRPr lang="ru-RU" dirty="0" smtClean="0"/>
          </a:p>
          <a:p>
            <a:r>
              <a:rPr lang="ru-RU" dirty="0" err="1" smtClean="0"/>
              <a:t>Середземноморський</a:t>
            </a:r>
            <a:r>
              <a:rPr lang="ru-RU" dirty="0" smtClean="0"/>
              <a:t> </a:t>
            </a:r>
            <a:r>
              <a:rPr lang="ru-RU" dirty="0" err="1" smtClean="0"/>
              <a:t>регіон</a:t>
            </a:r>
            <a:endParaRPr lang="ru-RU" dirty="0"/>
          </a:p>
          <a:p>
            <a:r>
              <a:rPr lang="ru-RU" dirty="0" err="1"/>
              <a:t>Східна</a:t>
            </a:r>
            <a:r>
              <a:rPr lang="ru-RU" dirty="0"/>
              <a:t> </a:t>
            </a:r>
            <a:r>
              <a:rPr lang="ru-RU" dirty="0" err="1" smtClean="0"/>
              <a:t>Анатолія</a:t>
            </a:r>
            <a:endParaRPr lang="ru-RU" dirty="0" smtClean="0"/>
          </a:p>
          <a:p>
            <a:r>
              <a:rPr lang="ru-RU" dirty="0" smtClean="0"/>
              <a:t>Центральна </a:t>
            </a:r>
            <a:r>
              <a:rPr lang="ru-RU" dirty="0" err="1" smtClean="0"/>
              <a:t>Анатолія</a:t>
            </a:r>
            <a:endParaRPr lang="ru-RU" dirty="0" smtClean="0"/>
          </a:p>
          <a:p>
            <a:r>
              <a:rPr lang="ru-RU" dirty="0" err="1" smtClean="0"/>
              <a:t>Чорноморський</a:t>
            </a:r>
            <a:r>
              <a:rPr lang="ru-RU" dirty="0" smtClean="0"/>
              <a:t> </a:t>
            </a:r>
            <a:r>
              <a:rPr lang="ru-RU" dirty="0" err="1" smtClean="0"/>
              <a:t>регіон</a:t>
            </a:r>
            <a:endParaRPr lang="ru-RU" dirty="0"/>
          </a:p>
        </p:txBody>
      </p:sp>
      <p:pic>
        <p:nvPicPr>
          <p:cNvPr id="12290" name="Picture 2" descr="C:\Users\Вика\Desktop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22" y="2630526"/>
            <a:ext cx="6147916" cy="26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754601"/>
      </p:ext>
    </p:extLst>
  </p:cSld>
  <p:clrMapOvr>
    <a:masterClrMapping/>
  </p:clrMapOvr>
  <p:transition spd="slow" advTm="685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Рельєф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879207" y="1570020"/>
            <a:ext cx="4342893" cy="3354060"/>
          </a:xfrm>
        </p:spPr>
        <p:txBody>
          <a:bodyPr/>
          <a:lstStyle/>
          <a:p>
            <a:r>
              <a:rPr lang="ru-RU" dirty="0" err="1" smtClean="0"/>
              <a:t>Туреччина</a:t>
            </a:r>
            <a:r>
              <a:rPr lang="ru-RU" dirty="0" smtClean="0"/>
              <a:t> - </a:t>
            </a:r>
            <a:r>
              <a:rPr lang="ru-RU" dirty="0" err="1" smtClean="0"/>
              <a:t>гірська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висота</a:t>
            </a:r>
            <a:r>
              <a:rPr lang="ru-RU" dirty="0" smtClean="0"/>
              <a:t> над </a:t>
            </a:r>
            <a:r>
              <a:rPr lang="ru-RU" dirty="0" err="1" smtClean="0"/>
              <a:t>рівнем</a:t>
            </a:r>
            <a:r>
              <a:rPr lang="ru-RU" dirty="0" smtClean="0"/>
              <a:t> моря - 1132 м.</a:t>
            </a:r>
          </a:p>
          <a:p>
            <a:r>
              <a:rPr lang="ru-RU" dirty="0" err="1" smtClean="0"/>
              <a:t>Зайнята</a:t>
            </a:r>
            <a:r>
              <a:rPr lang="ru-RU" dirty="0" smtClean="0"/>
              <a:t> </a:t>
            </a:r>
            <a:r>
              <a:rPr lang="ru-RU" dirty="0" err="1" smtClean="0"/>
              <a:t>Малоазіатським</a:t>
            </a:r>
            <a:r>
              <a:rPr lang="ru-RU" dirty="0" smtClean="0"/>
              <a:t> </a:t>
            </a:r>
            <a:r>
              <a:rPr lang="ru-RU" dirty="0" err="1" smtClean="0"/>
              <a:t>нагір'ям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Низинних</a:t>
            </a:r>
            <a:r>
              <a:rPr lang="ru-RU" dirty="0" smtClean="0"/>
              <a:t> </a:t>
            </a:r>
            <a:r>
              <a:rPr lang="ru-RU" dirty="0" err="1" smtClean="0"/>
              <a:t>рівнин</a:t>
            </a:r>
            <a:r>
              <a:rPr lang="ru-RU" dirty="0" smtClean="0"/>
              <a:t> мало.</a:t>
            </a:r>
            <a:endParaRPr lang="uk-UA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327861" y="703301"/>
            <a:ext cx="3999001" cy="576262"/>
          </a:xfrm>
        </p:spPr>
        <p:txBody>
          <a:bodyPr/>
          <a:lstStyle/>
          <a:p>
            <a:r>
              <a:rPr lang="uk-UA" dirty="0" smtClean="0"/>
              <a:t>Гори: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066202" y="1416535"/>
            <a:ext cx="4078259" cy="29187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Агридаг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Аладаглар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Анатолійське</a:t>
            </a:r>
            <a:r>
              <a:rPr lang="ru-RU" dirty="0" smtClean="0"/>
              <a:t> </a:t>
            </a:r>
            <a:r>
              <a:rPr lang="ru-RU" dirty="0" err="1" smtClean="0"/>
              <a:t>плоскогір'я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Арарат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Понтійські</a:t>
            </a:r>
            <a:r>
              <a:rPr lang="ru-RU" dirty="0" smtClean="0"/>
              <a:t> гори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Таврські</a:t>
            </a:r>
            <a:r>
              <a:rPr lang="ru-RU" dirty="0" smtClean="0"/>
              <a:t> гори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Центральний</a:t>
            </a:r>
            <a:r>
              <a:rPr lang="ru-RU" dirty="0" smtClean="0"/>
              <a:t> Тавр</a:t>
            </a:r>
            <a:endParaRPr lang="ru-RU" dirty="0"/>
          </a:p>
        </p:txBody>
      </p:sp>
      <p:pic>
        <p:nvPicPr>
          <p:cNvPr id="4098" name="Picture 2" descr="http://cs608419.vk.me/v608419316/4f8b/GYaXiZo0b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18" y="3969572"/>
            <a:ext cx="4641666" cy="237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ика\Desktop\1294960777_anatolijskoe_nago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808" y="4459880"/>
            <a:ext cx="2359511" cy="176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ка\Desktop\1366445316_jvjvho2vmg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39" y="4335239"/>
            <a:ext cx="2820969" cy="210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ка\Desktop\arar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279" y="2564914"/>
            <a:ext cx="2146710" cy="155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ика\Desktop\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554" y="290456"/>
            <a:ext cx="2598885" cy="19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8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518">
        <p:circle/>
      </p:transition>
    </mc:Choice>
    <mc:Fallback xmlns="">
      <p:transition spd="slow" advTm="1351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26077"/>
            <a:ext cx="8911687" cy="1280890"/>
          </a:xfrm>
        </p:spPr>
        <p:txBody>
          <a:bodyPr/>
          <a:lstStyle/>
          <a:p>
            <a:r>
              <a:rPr lang="ru-RU" dirty="0" err="1" smtClean="0"/>
              <a:t>Клімат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6154" y="1055905"/>
            <a:ext cx="6743752" cy="86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Клімат</a:t>
            </a:r>
            <a:r>
              <a:rPr lang="ru-RU" sz="2000" dirty="0"/>
              <a:t> </a:t>
            </a:r>
            <a:r>
              <a:rPr lang="ru-RU" sz="2000" dirty="0" err="1"/>
              <a:t>надзвичайно</a:t>
            </a:r>
            <a:r>
              <a:rPr lang="ru-RU" sz="2000" dirty="0"/>
              <a:t> </a:t>
            </a:r>
            <a:r>
              <a:rPr lang="ru-RU" sz="2000" dirty="0" err="1" smtClean="0"/>
              <a:t>різноманітний</a:t>
            </a:r>
            <a:r>
              <a:rPr lang="ru-RU" sz="2000" dirty="0" smtClean="0"/>
              <a:t>: </a:t>
            </a:r>
            <a:endParaRPr lang="ru-RU" sz="2000" dirty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Центральна </a:t>
            </a:r>
            <a:r>
              <a:rPr lang="ru-RU" sz="2000" dirty="0" err="1"/>
              <a:t>Туреччина</a:t>
            </a: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ru-RU" sz="2000" dirty="0" err="1"/>
              <a:t>континентальний</a:t>
            </a:r>
            <a:r>
              <a:rPr lang="ru-RU" sz="2000" dirty="0"/>
              <a:t> </a:t>
            </a:r>
            <a:r>
              <a:rPr lang="ru-RU" sz="2000" dirty="0" err="1" smtClean="0"/>
              <a:t>клімат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217">
            <a:off x="648485" y="3201138"/>
            <a:ext cx="3881454" cy="2398921"/>
          </a:xfrm>
          <a:prstGeom prst="rect">
            <a:avLst/>
          </a:prstGeom>
        </p:spPr>
      </p:pic>
      <p:pic>
        <p:nvPicPr>
          <p:cNvPr id="4098" name="Picture 2" descr="http://ib1.keep4u.ru/b/070908/697651feef36ef53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504">
            <a:off x="4883208" y="3200211"/>
            <a:ext cx="3217728" cy="21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ur-35.ru/country/Turkey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549">
            <a:off x="8475155" y="2999102"/>
            <a:ext cx="3611954" cy="241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4859" y="1886902"/>
            <a:ext cx="100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 err="1"/>
              <a:t>Західно-південне</a:t>
            </a:r>
            <a:r>
              <a:rPr lang="ru-RU" sz="2000" dirty="0"/>
              <a:t> </a:t>
            </a:r>
            <a:r>
              <a:rPr lang="ru-RU" sz="2000" dirty="0" err="1"/>
              <a:t>побережжя</a:t>
            </a:r>
            <a:r>
              <a:rPr lang="ru-RU" sz="2000" dirty="0"/>
              <a:t> - </a:t>
            </a:r>
            <a:r>
              <a:rPr lang="ru-RU" sz="2000" dirty="0" err="1" smtClean="0"/>
              <a:t>субтропічний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середземноморський</a:t>
            </a:r>
            <a:r>
              <a:rPr lang="ru-RU" sz="2000" dirty="0" smtClean="0"/>
              <a:t> </a:t>
            </a:r>
            <a:r>
              <a:rPr lang="ru-RU" sz="2000" dirty="0" err="1"/>
              <a:t>клімат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398147"/>
      </p:ext>
    </p:extLst>
  </p:cSld>
  <p:clrMapOvr>
    <a:masterClrMapping/>
  </p:clrMapOvr>
  <p:transition spd="slow" advTm="747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718" y="215319"/>
            <a:ext cx="8911687" cy="1280890"/>
          </a:xfrm>
        </p:spPr>
        <p:txBody>
          <a:bodyPr/>
          <a:lstStyle/>
          <a:p>
            <a:r>
              <a:rPr lang="uk-UA" dirty="0" smtClean="0"/>
              <a:t>Водні ресурси</a:t>
            </a:r>
            <a:endParaRPr lang="ru-RU" dirty="0"/>
          </a:p>
        </p:txBody>
      </p:sp>
      <p:sp>
        <p:nvSpPr>
          <p:cNvPr id="4" name="Объект 4"/>
          <p:cNvSpPr>
            <a:spLocks noGrp="1"/>
          </p:cNvSpPr>
          <p:nvPr>
            <p:ph sz="half" idx="2"/>
          </p:nvPr>
        </p:nvSpPr>
        <p:spPr>
          <a:xfrm>
            <a:off x="2404239" y="1754392"/>
            <a:ext cx="2879625" cy="3354060"/>
          </a:xfrm>
        </p:spPr>
        <p:txBody>
          <a:bodyPr/>
          <a:lstStyle/>
          <a:p>
            <a:r>
              <a:rPr lang="ru-RU" dirty="0" err="1" smtClean="0"/>
              <a:t>Кизилирмак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Сакарья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Чорух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Сусурлук</a:t>
            </a:r>
            <a:r>
              <a:rPr lang="ru-RU" dirty="0" smtClean="0"/>
              <a:t>;</a:t>
            </a:r>
          </a:p>
          <a:p>
            <a:r>
              <a:rPr lang="uk-UA" dirty="0" smtClean="0"/>
              <a:t>Сіма;</a:t>
            </a:r>
          </a:p>
          <a:p>
            <a:r>
              <a:rPr lang="ru-RU" dirty="0" err="1" smtClean="0"/>
              <a:t>Гедіз</a:t>
            </a:r>
            <a:r>
              <a:rPr lang="ru-RU" dirty="0" smtClean="0"/>
              <a:t>;</a:t>
            </a:r>
          </a:p>
          <a:p>
            <a:r>
              <a:rPr lang="ru-RU" dirty="0" err="1"/>
              <a:t>Бюйюк</a:t>
            </a:r>
            <a:r>
              <a:rPr lang="ru-RU" dirty="0"/>
              <a:t> </a:t>
            </a:r>
            <a:r>
              <a:rPr lang="ru-RU" dirty="0" err="1" smtClean="0"/>
              <a:t>Мендерес</a:t>
            </a:r>
            <a:r>
              <a:rPr lang="ru-RU" dirty="0" smtClean="0"/>
              <a:t>;</a:t>
            </a:r>
          </a:p>
          <a:p>
            <a:r>
              <a:rPr lang="ru-RU" dirty="0" err="1"/>
              <a:t>Меріч</a:t>
            </a:r>
            <a:r>
              <a:rPr lang="ru-RU" dirty="0"/>
              <a:t> (</a:t>
            </a:r>
            <a:r>
              <a:rPr lang="ru-RU" dirty="0" err="1"/>
              <a:t>Маріца</a:t>
            </a:r>
            <a:r>
              <a:rPr lang="ru-RU" dirty="0" smtClean="0"/>
              <a:t>)…’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936934" y="1105082"/>
            <a:ext cx="3999001" cy="576262"/>
          </a:xfrm>
        </p:spPr>
        <p:txBody>
          <a:bodyPr/>
          <a:lstStyle/>
          <a:p>
            <a:r>
              <a:rPr lang="uk-UA" dirty="0" smtClean="0"/>
              <a:t>Озера: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8109057" y="1835708"/>
            <a:ext cx="4338674" cy="1746322"/>
          </a:xfrm>
        </p:spPr>
        <p:txBody>
          <a:bodyPr>
            <a:noAutofit/>
          </a:bodyPr>
          <a:lstStyle/>
          <a:p>
            <a:r>
              <a:rPr lang="uk-UA" dirty="0" smtClean="0"/>
              <a:t>Ван;</a:t>
            </a:r>
          </a:p>
          <a:p>
            <a:r>
              <a:rPr lang="uk-UA" dirty="0" smtClean="0"/>
              <a:t>Туз;</a:t>
            </a:r>
            <a:endParaRPr lang="ru-RU" dirty="0"/>
          </a:p>
          <a:p>
            <a:r>
              <a:rPr lang="uk-UA" dirty="0" err="1" smtClean="0"/>
              <a:t>Бейшехир</a:t>
            </a:r>
            <a:r>
              <a:rPr lang="uk-UA" dirty="0" smtClean="0"/>
              <a:t>;</a:t>
            </a:r>
          </a:p>
          <a:p>
            <a:r>
              <a:rPr lang="ru-RU" dirty="0" err="1" smtClean="0"/>
              <a:t>Егридир</a:t>
            </a:r>
            <a:endParaRPr lang="ru-RU" dirty="0" smtClean="0"/>
          </a:p>
          <a:p>
            <a:r>
              <a:rPr lang="ru-RU" dirty="0" err="1"/>
              <a:t>Ізнік</a:t>
            </a:r>
            <a:endParaRPr lang="uk-UA" dirty="0" smtClean="0"/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4414210" y="1905000"/>
            <a:ext cx="2879476" cy="335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2627594" y="1121316"/>
            <a:ext cx="121645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Ріки:</a:t>
            </a:r>
            <a:endParaRPr lang="ru-RU" dirty="0"/>
          </a:p>
        </p:txBody>
      </p:sp>
      <p:pic>
        <p:nvPicPr>
          <p:cNvPr id="2050" name="Picture 2" descr="C:\Users\Вика\Desktop\1294960777_anatolijskoe_nag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66" y="1393213"/>
            <a:ext cx="2717612" cy="203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а\Desktop\ri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55" y="3748426"/>
            <a:ext cx="3172759" cy="225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ика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3173">
            <a:off x="9470370" y="640030"/>
            <a:ext cx="2259549" cy="150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Вика\Desktop\78_m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987">
            <a:off x="9086456" y="3961370"/>
            <a:ext cx="2746955" cy="183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Вика\Desktop\1385467956_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3667">
            <a:off x="200253" y="1446308"/>
            <a:ext cx="2108499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Вика\Desktop\Lake_Van_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982">
            <a:off x="266509" y="4455061"/>
            <a:ext cx="2298711" cy="16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94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502">
        <p14:flythrough/>
      </p:transition>
    </mc:Choice>
    <mc:Fallback xmlns="">
      <p:transition spd="slow" advTm="135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  <p:bldP spid="7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Корисні копалини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074873" y="1454971"/>
            <a:ext cx="3992732" cy="576262"/>
          </a:xfrm>
        </p:spPr>
        <p:txBody>
          <a:bodyPr/>
          <a:lstStyle/>
          <a:p>
            <a:r>
              <a:rPr lang="uk-UA" dirty="0" smtClean="0"/>
              <a:t>Рудні копалини: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30416" y="2088146"/>
            <a:ext cx="4342893" cy="335406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 err="1" smtClean="0"/>
              <a:t>Залізо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ru-RU" dirty="0" err="1" smtClean="0"/>
              <a:t>Свинець</a:t>
            </a:r>
            <a:r>
              <a:rPr lang="en-US" dirty="0" smtClean="0"/>
              <a:t>;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 smtClean="0"/>
              <a:t>Цинк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err="1" smtClean="0"/>
              <a:t>Марганець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Ртуть</a:t>
            </a:r>
            <a:r>
              <a:rPr lang="en-US" dirty="0" smtClean="0"/>
              <a:t>;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 smtClean="0"/>
              <a:t>Сурма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err="1"/>
              <a:t>М</a:t>
            </a:r>
            <a:r>
              <a:rPr lang="ru-RU" dirty="0" err="1" smtClean="0"/>
              <a:t>олібден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073062" y="1478633"/>
            <a:ext cx="3999001" cy="576262"/>
          </a:xfrm>
        </p:spPr>
        <p:txBody>
          <a:bodyPr/>
          <a:lstStyle/>
          <a:p>
            <a:r>
              <a:rPr lang="uk-UA" dirty="0" smtClean="0"/>
              <a:t>Нерудні копалини: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163340" y="2192989"/>
            <a:ext cx="4338674" cy="2188624"/>
          </a:xfrm>
        </p:spPr>
        <p:txBody>
          <a:bodyPr/>
          <a:lstStyle/>
          <a:p>
            <a:r>
              <a:rPr lang="ru-RU" dirty="0" err="1" smtClean="0"/>
              <a:t>Селітра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err="1" smtClean="0"/>
              <a:t>Сірка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err="1" smtClean="0"/>
              <a:t>Мармур</a:t>
            </a:r>
            <a:r>
              <a:rPr lang="en-US" dirty="0"/>
              <a:t>;</a:t>
            </a:r>
            <a:endParaRPr lang="ru-RU" dirty="0" smtClean="0"/>
          </a:p>
          <a:p>
            <a:r>
              <a:rPr lang="ru-RU" dirty="0" err="1" smtClean="0"/>
              <a:t>Поварені</a:t>
            </a:r>
            <a:r>
              <a:rPr lang="ru-RU" dirty="0" smtClean="0"/>
              <a:t> </a:t>
            </a:r>
            <a:r>
              <a:rPr lang="ru-RU" dirty="0" err="1"/>
              <a:t>солі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3315" name="Picture 3" descr="C:\Users\Вика\Desktop\CompanyMap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85" y="2108500"/>
            <a:ext cx="5351115" cy="272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323838"/>
      </p:ext>
    </p:extLst>
  </p:cSld>
  <p:clrMapOvr>
    <a:masterClrMapping/>
  </p:clrMapOvr>
  <p:transition spd="med" advTm="1199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3" grpId="0" build="p"/>
      <p:bldP spid="10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4902" y="161364"/>
            <a:ext cx="8911687" cy="1280890"/>
          </a:xfrm>
        </p:spPr>
        <p:txBody>
          <a:bodyPr/>
          <a:lstStyle/>
          <a:p>
            <a:r>
              <a:rPr lang="ru-RU" dirty="0" err="1"/>
              <a:t>Населення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8159" y="1065626"/>
            <a:ext cx="8915400" cy="140208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Туреччини</a:t>
            </a:r>
            <a:r>
              <a:rPr lang="ru-RU" dirty="0"/>
              <a:t> становить 75 </a:t>
            </a:r>
            <a:r>
              <a:rPr lang="ru-RU" dirty="0" smtClean="0"/>
              <a:t>млн.</a:t>
            </a:r>
          </a:p>
          <a:p>
            <a:r>
              <a:rPr lang="ru-RU" dirty="0"/>
              <a:t>О</a:t>
            </a:r>
            <a:r>
              <a:rPr lang="ru-RU" dirty="0" smtClean="0"/>
              <a:t>соби </a:t>
            </a:r>
            <a:r>
              <a:rPr lang="ru-RU" dirty="0"/>
              <a:t>до 14 р. </a:t>
            </a:r>
            <a:r>
              <a:rPr lang="ru-RU" dirty="0" smtClean="0"/>
              <a:t>-24%, </a:t>
            </a:r>
          </a:p>
          <a:p>
            <a:r>
              <a:rPr lang="ru-RU" dirty="0" err="1" smtClean="0"/>
              <a:t>Працездатне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smtClean="0"/>
              <a:t>60 </a:t>
            </a:r>
            <a:r>
              <a:rPr lang="ru-RU" dirty="0"/>
              <a:t>%, </a:t>
            </a:r>
            <a:endParaRPr lang="ru-RU" dirty="0" smtClean="0"/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працездатного</a:t>
            </a:r>
            <a:r>
              <a:rPr lang="ru-RU" dirty="0" smtClean="0"/>
              <a:t> </a:t>
            </a:r>
            <a:r>
              <a:rPr lang="ru-RU" dirty="0" err="1"/>
              <a:t>віку</a:t>
            </a:r>
            <a:r>
              <a:rPr lang="ru-RU" dirty="0"/>
              <a:t> - 16 %.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575">
            <a:off x="9066187" y="1215400"/>
            <a:ext cx="2943332" cy="2081564"/>
          </a:xfrm>
          <a:prstGeom prst="rect">
            <a:avLst/>
          </a:prstGeom>
        </p:spPr>
      </p:pic>
      <p:pic>
        <p:nvPicPr>
          <p:cNvPr id="3075" name="Picture 3" descr="C:\Users\Вика\Desktop\564237863_66fad34396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159">
            <a:off x="578721" y="1348667"/>
            <a:ext cx="2593981" cy="19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ика\Desktop\article-1024544-01802FE900000578-643_468x3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432">
            <a:off x="613402" y="4166245"/>
            <a:ext cx="2769736" cy="19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ика\Desktop\berlin-turkish-wom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691">
            <a:off x="9019460" y="4273989"/>
            <a:ext cx="2680595" cy="20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59013439"/>
              </p:ext>
            </p:extLst>
          </p:nvPr>
        </p:nvGraphicFramePr>
        <p:xfrm>
          <a:off x="3829723" y="2571077"/>
          <a:ext cx="4699380" cy="3045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6761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706">
        <p14:prism isContent="1" isInverted="1"/>
      </p:transition>
    </mc:Choice>
    <mc:Fallback xmlns="">
      <p:transition spd="slow" advTm="117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8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2.3|2.3|3.7|1.2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3|1.5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7|1.7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1.9|0.8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3|1.7|2.1|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|1.4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1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963</TotalTime>
  <Words>974</Words>
  <Application>Microsoft Office PowerPoint</Application>
  <PresentationFormat>Произвольный</PresentationFormat>
  <Paragraphs>206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Легкий дым</vt:lpstr>
      <vt:lpstr>Туреччина</vt:lpstr>
      <vt:lpstr>Загальні відомості</vt:lpstr>
      <vt:lpstr>Економічно-географічне положення</vt:lpstr>
      <vt:lpstr>Регіони Туреччини</vt:lpstr>
      <vt:lpstr>Рельєф</vt:lpstr>
      <vt:lpstr>Клімат</vt:lpstr>
      <vt:lpstr>Водні ресурси</vt:lpstr>
      <vt:lpstr>Корисні копалини</vt:lpstr>
      <vt:lpstr>Населення</vt:lpstr>
      <vt:lpstr>Релігія</vt:lpstr>
      <vt:lpstr>Розселення</vt:lpstr>
      <vt:lpstr>Демографічна ситуація</vt:lpstr>
      <vt:lpstr>Господарство </vt:lpstr>
      <vt:lpstr>Текстильна промисловість  </vt:lpstr>
      <vt:lpstr>Хімічна промисловість</vt:lpstr>
      <vt:lpstr>Машинобудівна і електротехнічна    промисловість</vt:lpstr>
      <vt:lpstr>Радіо і електронна промисловість</vt:lpstr>
      <vt:lpstr>Рослинництво</vt:lpstr>
      <vt:lpstr>Плодівництво</vt:lpstr>
      <vt:lpstr> Тваринництво</vt:lpstr>
      <vt:lpstr>Рибне господарство</vt:lpstr>
      <vt:lpstr>Лісове господарство</vt:lpstr>
      <vt:lpstr>Транспорт  </vt:lpstr>
      <vt:lpstr>Туризм  </vt:lpstr>
      <vt:lpstr>Внутрішня політика</vt:lpstr>
      <vt:lpstr> Збройні сили</vt:lpstr>
      <vt:lpstr>Українці у Туреччині</vt:lpstr>
      <vt:lpstr>Еміграція</vt:lpstr>
      <vt:lpstr>Імміграція</vt:lpstr>
      <vt:lpstr>Зовнішня торгівля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Туреччина</dc:title>
  <dc:creator>Самоляк Сергей</dc:creator>
  <cp:lastModifiedBy>Вика</cp:lastModifiedBy>
  <cp:revision>103</cp:revision>
  <dcterms:created xsi:type="dcterms:W3CDTF">2014-03-27T15:43:09Z</dcterms:created>
  <dcterms:modified xsi:type="dcterms:W3CDTF">2014-10-29T17:59:32Z</dcterms:modified>
</cp:coreProperties>
</file>