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74" r:id="rId3"/>
    <p:sldId id="280" r:id="rId4"/>
    <p:sldId id="279" r:id="rId5"/>
    <p:sldId id="277" r:id="rId6"/>
    <p:sldId id="287" r:id="rId7"/>
    <p:sldId id="267" r:id="rId8"/>
    <p:sldId id="270" r:id="rId9"/>
    <p:sldId id="292" r:id="rId10"/>
    <p:sldId id="264" r:id="rId11"/>
    <p:sldId id="257" r:id="rId12"/>
    <p:sldId id="256" r:id="rId13"/>
    <p:sldId id="259" r:id="rId14"/>
    <p:sldId id="260" r:id="rId15"/>
    <p:sldId id="262" r:id="rId16"/>
    <p:sldId id="263" r:id="rId17"/>
    <p:sldId id="289" r:id="rId18"/>
    <p:sldId id="290" r:id="rId19"/>
    <p:sldId id="288" r:id="rId20"/>
    <p:sldId id="291" r:id="rId21"/>
    <p:sldId id="268" r:id="rId22"/>
    <p:sldId id="284" r:id="rId23"/>
    <p:sldId id="283" r:id="rId24"/>
    <p:sldId id="266" r:id="rId25"/>
    <p:sldId id="265" r:id="rId26"/>
    <p:sldId id="286" r:id="rId27"/>
    <p:sldId id="285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4371-CE12-406A-AA86-98A5B8A694D7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DBB9F-EB97-46AB-B669-1A4E6D800FF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BB9F-EB97-46AB-B669-1A4E6D800FF2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3BFF-1005-4D36-A153-96A688941A24}" type="datetimeFigureOut">
              <a:rPr lang="uk-UA" smtClean="0"/>
              <a:pPr/>
              <a:t>20.02.2012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BAD5-B07F-414C-8B68-AE580697FE0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86;&#1085;&#1103;\AppData\Local\Temp\&#1089;&#1090;&#1077;&#1092;&#1072;&#1085;&#1080;&#1082;\1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86;&#1085;&#1103;\AppData\Local\Temp\&#1089;&#1090;&#1077;&#1092;&#1072;&#1085;&#1080;&#1082;\&#1040;&#1083;&#1083;&#1072;_&#1054;&#1087;&#1077;&#1081;&#1076;&#1072;__&#1042;_&#1103;&#1095;&#1077;&#1089;&#1083;&#1072;&#1074;_&#1057;&#1091;&#1076;&#1080;&#1084;&#1072;___&#1063;&#1091;&#1108;&#1096;__&#1073;&#1088;&#1072;&#1090;&#1077;_&#1084;&#1110;&#1081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86;&#1085;&#1103;\AppData\Local\Temp\&#1089;&#1090;&#1077;&#1092;&#1072;&#1085;&#1080;&#1082;\1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b="3752"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714620"/>
            <a:ext cx="8286776" cy="3857652"/>
          </a:xfrm>
        </p:spPr>
        <p:txBody>
          <a:bodyPr>
            <a:normAutofit/>
          </a:bodyPr>
          <a:lstStyle/>
          <a:p>
            <a:pPr algn="l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В Україну линуть журавлі…”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Віртуальна екскурсія</a:t>
            </a:r>
            <a:endParaRPr lang="uk-U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1533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Батьківщина Стефаника -  село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Русов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DSCF9445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571604" y="946600"/>
            <a:ext cx="6215106" cy="59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642941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Садиба Стефаника в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Русові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DSCF9437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71472" y="1071546"/>
            <a:ext cx="7710066" cy="5643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“Біленький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палац”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285860"/>
            <a:ext cx="3786214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Покутське село Русів сховалося в низині неподалік Снятина (нині — районний центр Івано-Франківської області). Місцевість тут переважно горбиста, тому дорога петляє, біжить угору-вниз, наче дражнить мандрівника, що вибрався у гості до Василя Стефаника, який тут народився, прожив майже все життя, як і його діди-прадіди, і тут похований. 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Русові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письменник написав більшість своїх новел, героями яких були найчастіше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русівчани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до того ж нерідко — родичі, друзі, сусіди письменника. Тому Русів – це не лише рідне й родове село письменника, а й батьківщина більшості його героїв.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61" y="1714488"/>
            <a:ext cx="4856264" cy="365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84483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42860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В'їзд до села Р</a:t>
            </a:r>
            <a:r>
              <a:rPr lang="uk-UA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сів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1142984"/>
            <a:ext cx="371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Подвір’я </a:t>
            </a:r>
            <a:r>
              <a:rPr lang="uk-UA" dirty="0" err="1" smtClean="0"/>
              <a:t>Стефаників</a:t>
            </a:r>
            <a:r>
              <a:rPr lang="uk-UA" dirty="0" smtClean="0"/>
              <a:t> велике, неподалік воріт – невеличкий ставок, багато фруктових дерев. Якщо пощастить, біля хати можна застати родину нащадків письменника — його онука, також Василя Стефаника з дружиною Мотрею і  дітьми та онуками. Вони мешкають у Львові, але на вихідних навідуються до дідівської хати – відпочити і навести лад, тому тут усе акуратне й доглянуте. Хата ж поділена навпіл: одна її половина – для нинішніх мешканців, прямих нащадків Василя Стефаника, друга половина з трьома кімнатами уже понад століття залишилася за письменником, себто – за меморіальним музеєм.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80788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Камінний хрест, що видніється з  порогу хати </a:t>
            </a:r>
            <a:r>
              <a:rPr lang="uk-UA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Стефаників</a:t>
            </a:r>
            <a:endParaRPr lang="uk-UA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428736"/>
            <a:ext cx="3857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Зберігся будинок Василя Стефаника — він стоїть на околиці села, на горі, а з його ганку відкривається чудовий краєвид. Якщо уважно придивитися,  то на горизонті видно один-єдиний кам’яний  хрест — саме той, описаний у новелі «Камінний хрест». Його поставив перед виїздом на еміграцію прототип Івана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Дідуха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Стефан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Дідух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— приятель письменника. Таких хрестів за селом було багато, але за радянської влади їх знесли, лише один не наважилися чіпати.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Родинне поховання </a:t>
            </a:r>
            <a:r>
              <a:rPr lang="uk-UA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Стефаників</a:t>
            </a: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Русові</a:t>
            </a:r>
            <a:endParaRPr lang="uk-UA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357850" cy="40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857884" y="2500306"/>
            <a:ext cx="2928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Поховано письменника 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Русові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його могила — поруч із могилами матері, батька, сестри, дружини, друзів та прототипів новел письменника.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254125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>
                <a:solidFill>
                  <a:srgbClr val="5FA326"/>
                </a:solidFill>
                <a:latin typeface="Verdana" pitchFamily="34" charset="0"/>
              </a:rPr>
              <a:t>	</a:t>
            </a:r>
            <a:endParaRPr lang="ru-RU" sz="4400">
              <a:solidFill>
                <a:srgbClr val="5FA3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istral" pitchFamily="66" charset="0"/>
            </a:endParaRPr>
          </a:p>
        </p:txBody>
      </p:sp>
      <p:pic>
        <p:nvPicPr>
          <p:cNvPr id="15363" name="Рисунок 4" descr="DSCF9438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28596" y="142875"/>
            <a:ext cx="8337579" cy="5695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8688" y="5929313"/>
            <a:ext cx="76946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>
                <a:effectLst>
                  <a:outerShdw blurRad="38100" dist="38100" dir="2700000" algn="tl">
                    <a:srgbClr val="4E5B6F"/>
                  </a:outerShdw>
                </a:effectLst>
                <a:latin typeface="Verdana" pitchFamily="34" charset="0"/>
                <a:cs typeface="Courier New" pitchFamily="49" charset="0"/>
              </a:rPr>
              <a:t>На Краківському вокзалі. Худ. В.Касіян.</a:t>
            </a:r>
            <a:endParaRPr lang="ru-RU" sz="2800">
              <a:effectLst>
                <a:outerShdw blurRad="38100" dist="38100" dir="2700000" algn="tl">
                  <a:srgbClr val="4E5B6F"/>
                </a:outerShdw>
              </a:effectLst>
              <a:latin typeface="Verdana" pitchFamily="34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357188"/>
            <a:ext cx="7197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Прообраз новели </a:t>
            </a:r>
            <a:r>
              <a:rPr lang="uk-UA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“Камінний</a:t>
            </a:r>
            <a:r>
              <a:rPr lang="uk-UA" sz="36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хрест”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63" y="2357438"/>
            <a:ext cx="4929187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200">
                <a:solidFill>
                  <a:srgbClr val="5FA3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	Прообразом Івана Дідуха була реальна особа – русівський селянин – Стефан Дідух.</a:t>
            </a:r>
            <a:endParaRPr lang="ru-RU" sz="3200">
              <a:solidFill>
                <a:srgbClr val="5FA3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21508" name="Рисунок 3" descr="DSCF9550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8625" y="1000125"/>
            <a:ext cx="3055938" cy="578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“Склади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ланцюжок”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071549"/>
          <a:ext cx="8072494" cy="542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5643602"/>
              </a:tblGrid>
              <a:tr h="632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Експозиція</a:t>
                      </a:r>
                      <a:endParaRPr lang="uk-UA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Гості пригощаються, ведуть розмови, Іван з Михайлом співають , як у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молоді літа.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1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Зав’язка</a:t>
                      </a:r>
                      <a:endParaRPr lang="uk-UA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Розповідь про повернення Івана </a:t>
                      </a:r>
                      <a:r>
                        <a:rPr lang="uk-UA" sz="14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Дідуха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 10 років служби у війську , про горб, що залишився йому у спадок. Тяжка праця на горбі.</a:t>
                      </a:r>
                      <a:endParaRPr lang="uk-UA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1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Екскурс в минуле</a:t>
                      </a:r>
                      <a:endParaRPr lang="uk-UA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Прихід гостей до хати Івана. Прощання з односельцями. Зізнання Івана у тому,що самому тоскно на душі.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4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Розвиток дії</a:t>
                      </a:r>
                      <a:endParaRPr lang="uk-UA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Односельці проводжають сім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 </a:t>
                      </a:r>
                      <a:r>
                        <a:rPr lang="uk-UA" sz="14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Дідухів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Іван іде танцюючи. Уся процесія зупиняється біля хреста, що Іван поставив на горбі. Чоловік каже жінці, щоб знала, що там викарбувані їхні імена.</a:t>
                      </a:r>
                      <a:endParaRPr lang="uk-UA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4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Кульмінація</a:t>
                      </a:r>
                      <a:endParaRPr lang="uk-UA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Розповідь Івана про те, як сини дійшли до думки про від’їзд. «Два роки  нічого в хаті не говорилось, лише Канада та й Канада…». Іван дуже жалкує , що молодь не  хоче триматися землі своїх пращурів.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Розв’язка</a:t>
                      </a:r>
                      <a:endParaRPr lang="uk-UA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 нагадує батькові, що пора виходити. Люди плачуть. Іван з дружиною пускаються в танок. Сини  силоміць виносять обох з хати.</a:t>
                      </a:r>
                      <a:endParaRPr lang="uk-UA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b="3752"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00042"/>
            <a:ext cx="6429388" cy="6072230"/>
          </a:xfrm>
        </p:spPr>
        <p:txBody>
          <a:bodyPr>
            <a:normAutofit/>
          </a:bodyPr>
          <a:lstStyle/>
          <a:p>
            <a:pPr algn="l"/>
            <a:r>
              <a:rPr lang="uk-UA" b="1" i="1" dirty="0" smtClean="0"/>
              <a:t> </a:t>
            </a: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Живуть землі співучої сини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В Америці, Канаді й Аргентині.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Їм сняться рідні села і лани,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І очі мавок, незбагненно сині.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Летять роки, як сиві журавлі,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Немов журба, сльоза лягла на вії,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І не дає заснути до зорі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Щемлива, наче пісня, ностальгія...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229600" cy="785813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5FA3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монологу Івана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Текст 2"/>
          <p:cNvSpPr>
            <a:spLocks noGrp="1"/>
          </p:cNvSpPr>
          <p:nvPr>
            <p:ph type="body" idx="2"/>
          </p:nvPr>
        </p:nvSpPr>
        <p:spPr>
          <a:xfrm>
            <a:off x="642938" y="928688"/>
            <a:ext cx="814387" cy="4000500"/>
          </a:xfrm>
          <a:ln w="5715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53975"/>
            <a:r>
              <a:rPr lang="uk-UA" sz="3200" b="1" dirty="0" smtClean="0">
                <a:latin typeface="Verdana" pitchFamily="34" charset="0"/>
              </a:rPr>
              <a:t>М</a:t>
            </a:r>
          </a:p>
          <a:p>
            <a:pPr marL="53975"/>
            <a:r>
              <a:rPr lang="uk-UA" sz="3200" b="1" dirty="0" smtClean="0">
                <a:latin typeface="Verdana" pitchFamily="34" charset="0"/>
              </a:rPr>
              <a:t>О</a:t>
            </a:r>
          </a:p>
          <a:p>
            <a:pPr marL="53975"/>
            <a:r>
              <a:rPr lang="uk-UA" sz="3200" b="1" dirty="0" smtClean="0">
                <a:latin typeface="Verdana" pitchFamily="34" charset="0"/>
              </a:rPr>
              <a:t>Н</a:t>
            </a:r>
          </a:p>
          <a:p>
            <a:pPr marL="53975"/>
            <a:r>
              <a:rPr lang="uk-UA" sz="3200" b="1" dirty="0" smtClean="0">
                <a:latin typeface="Verdana" pitchFamily="34" charset="0"/>
              </a:rPr>
              <a:t>О</a:t>
            </a:r>
          </a:p>
          <a:p>
            <a:pPr marL="53975"/>
            <a:r>
              <a:rPr lang="uk-UA" sz="3200" b="1" dirty="0" smtClean="0">
                <a:latin typeface="Verdana" pitchFamily="34" charset="0"/>
              </a:rPr>
              <a:t>Л</a:t>
            </a:r>
          </a:p>
          <a:p>
            <a:pPr marL="53975"/>
            <a:r>
              <a:rPr lang="uk-UA" sz="3200" b="1" dirty="0" smtClean="0">
                <a:latin typeface="Verdana" pitchFamily="34" charset="0"/>
              </a:rPr>
              <a:t>О</a:t>
            </a:r>
          </a:p>
          <a:p>
            <a:pPr marL="53975"/>
            <a:r>
              <a:rPr lang="uk-UA" sz="3200" b="1" dirty="0" smtClean="0">
                <a:latin typeface="Verdana" pitchFamily="34" charset="0"/>
              </a:rPr>
              <a:t>Г</a:t>
            </a:r>
            <a:endParaRPr lang="ru-RU" sz="3200" b="1" dirty="0" smtClean="0">
              <a:latin typeface="Verdana" pitchFamily="34" charset="0"/>
            </a:endParaRPr>
          </a:p>
        </p:txBody>
      </p:sp>
      <p:sp>
        <p:nvSpPr>
          <p:cNvPr id="34820" name="Содержимое 3"/>
          <p:cNvSpPr>
            <a:spLocks noGrp="1"/>
          </p:cNvSpPr>
          <p:nvPr>
            <p:ph sz="half" idx="1"/>
          </p:nvPr>
        </p:nvSpPr>
        <p:spPr>
          <a:xfrm>
            <a:off x="2857488" y="928670"/>
            <a:ext cx="6143625" cy="3571875"/>
          </a:xfrm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uk-UA" sz="2800" dirty="0" smtClean="0">
                <a:solidFill>
                  <a:srgbClr val="002060"/>
                </a:solidFill>
                <a:latin typeface="Arial Narrow" pitchFamily="34" charset="0"/>
              </a:rPr>
              <a:t>глибоко ліричний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Arial Narrow" pitchFamily="34" charset="0"/>
              </a:rPr>
              <a:t>сповнений драматизму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Arial Narrow" pitchFamily="34" charset="0"/>
              </a:rPr>
              <a:t>просякнутий експресією пригніченості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Arial Narrow" pitchFamily="34" charset="0"/>
              </a:rPr>
              <a:t>наповнений безмежним сумом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Arial Narrow" pitchFamily="34" charset="0"/>
              </a:rPr>
              <a:t>насичений бентежними почуттями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Arial Narrow" pitchFamily="34" charset="0"/>
              </a:rPr>
              <a:t>пройнятий передчуттям приреченості на загибель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3372" y="4929198"/>
            <a:ext cx="3143250" cy="157162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2" name="Rectangle 1"/>
          <p:cNvSpPr>
            <a:spLocks noChangeArrowheads="1"/>
          </p:cNvSpPr>
          <p:nvPr/>
        </p:nvSpPr>
        <p:spPr bwMode="auto">
          <a:xfrm>
            <a:off x="4000496" y="5072074"/>
            <a:ext cx="3071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uk-UA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зміна інтонацій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uk-UA" sz="28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міміка й жести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uk-UA" sz="28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питальні речення</a:t>
            </a:r>
            <a:endParaRPr lang="uk-UA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571500" y="5572125"/>
            <a:ext cx="1785938" cy="52387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800" i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Вираження</a:t>
            </a:r>
            <a:endParaRPr lang="uk-UA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9" name="Прямая со стрелкой 8"/>
          <p:cNvCxnSpPr>
            <a:stCxn id="34819" idx="3"/>
          </p:cNvCxnSpPr>
          <p:nvPr/>
        </p:nvCxnSpPr>
        <p:spPr>
          <a:xfrm flipV="1">
            <a:off x="1457325" y="2214563"/>
            <a:ext cx="1328738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4819" idx="3"/>
          </p:cNvCxnSpPr>
          <p:nvPr/>
        </p:nvCxnSpPr>
        <p:spPr>
          <a:xfrm flipV="1">
            <a:off x="1457325" y="1643063"/>
            <a:ext cx="1328738" cy="1285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4819" idx="3"/>
          </p:cNvCxnSpPr>
          <p:nvPr/>
        </p:nvCxnSpPr>
        <p:spPr>
          <a:xfrm flipV="1">
            <a:off x="1457325" y="1071563"/>
            <a:ext cx="1328738" cy="1857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4819" idx="3"/>
          </p:cNvCxnSpPr>
          <p:nvPr/>
        </p:nvCxnSpPr>
        <p:spPr>
          <a:xfrm flipV="1">
            <a:off x="1457325" y="2643188"/>
            <a:ext cx="1328738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4819" idx="3"/>
          </p:cNvCxnSpPr>
          <p:nvPr/>
        </p:nvCxnSpPr>
        <p:spPr>
          <a:xfrm>
            <a:off x="1457325" y="2928938"/>
            <a:ext cx="1328738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4819" idx="3"/>
          </p:cNvCxnSpPr>
          <p:nvPr/>
        </p:nvCxnSpPr>
        <p:spPr>
          <a:xfrm>
            <a:off x="1457325" y="2928938"/>
            <a:ext cx="1328738" cy="785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4819" idx="2"/>
          </p:cNvCxnSpPr>
          <p:nvPr/>
        </p:nvCxnSpPr>
        <p:spPr>
          <a:xfrm rot="16200000" flipH="1">
            <a:off x="738982" y="5239544"/>
            <a:ext cx="642937" cy="22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4823" idx="3"/>
          </p:cNvCxnSpPr>
          <p:nvPr/>
        </p:nvCxnSpPr>
        <p:spPr>
          <a:xfrm flipV="1">
            <a:off x="2357438" y="5357813"/>
            <a:ext cx="1714500" cy="476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4823" idx="3"/>
          </p:cNvCxnSpPr>
          <p:nvPr/>
        </p:nvCxnSpPr>
        <p:spPr>
          <a:xfrm>
            <a:off x="2357438" y="5834063"/>
            <a:ext cx="1643062" cy="3095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4823" idx="3"/>
          </p:cNvCxnSpPr>
          <p:nvPr/>
        </p:nvCxnSpPr>
        <p:spPr>
          <a:xfrm flipV="1">
            <a:off x="2357438" y="5786438"/>
            <a:ext cx="1714500" cy="47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Українські заробітчани лаштуються в дорогу, 2000-і роки.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047725" y="1643050"/>
            <a:ext cx="7167613" cy="504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572528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Надія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Семенкович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На паперті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Колізею”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«Заробітчанки, або Мамо, повернись...»</a:t>
            </a:r>
            <a:endParaRPr lang="uk-UA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22796"/>
            <a:ext cx="3643318" cy="486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84504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288753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Орест Березовський із заробітчанством зіткнувся особисто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443841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Інтернаймичка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(дочка чи пасербиця Європи)»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соціально-психологічний роман про сумнозвісну долю українських жінок, змушених заради забезпечення своїм дітям достойного життя на рідній землі поповнювати лави заробітчан на чужині. Що ж чекає їх за межами України, кому посміхається примхлива фортуна, як живеться рідним без матерів і дружин, чи завжди потрібні дітям «заробітчанські» блага та який образ України як держави склався у свідомості європейської спільноти за роки нашої незалежності — усе це та багато іншого на сторінках книги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0718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Марія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Матіос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“Армагедон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відбувся”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20412"/>
            <a:ext cx="3857620" cy="5337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Марія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Матіос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Василь Стефаник</a:t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Діалог крізь століття</a:t>
            </a:r>
            <a:endParaRPr lang="uk-UA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56933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upload.wikimedia.org/wikipedia/uk/0/08/%D0%A1%D1%82%D0%B5%D1%84%D0%B0%D0%BD%D0%B8%D0%BA_%D0%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70618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3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00108"/>
            <a:ext cx="7115196" cy="5126055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</a:t>
            </a:r>
            <a:endParaRPr lang="uk-UA" dirty="0" smtClean="0">
              <a:solidFill>
                <a:srgbClr val="002060"/>
              </a:solidFill>
            </a:endParaRPr>
          </a:p>
          <a:p>
            <a:pPr lvl="0" indent="-180000"/>
            <a:r>
              <a:rPr lang="uk-UA" dirty="0" smtClean="0">
                <a:solidFill>
                  <a:srgbClr val="002060"/>
                </a:solidFill>
              </a:rPr>
              <a:t>Скласти тестові завдання  за життям і творчістю В.Стефаника</a:t>
            </a:r>
          </a:p>
          <a:p>
            <a:pPr lvl="0" indent="-180000"/>
            <a:r>
              <a:rPr lang="uk-UA" dirty="0" smtClean="0">
                <a:solidFill>
                  <a:srgbClr val="002060"/>
                </a:solidFill>
              </a:rPr>
              <a:t>Скласти усний твір – роздум</a:t>
            </a:r>
          </a:p>
          <a:p>
            <a:pPr lvl="0" indent="-180000"/>
            <a:r>
              <a:rPr lang="uk-UA" dirty="0" smtClean="0">
                <a:solidFill>
                  <a:srgbClr val="002060"/>
                </a:solidFill>
              </a:rPr>
              <a:t>« Камінний хрест» України кличе до роздумів»</a:t>
            </a:r>
          </a:p>
          <a:p>
            <a:pPr lvl="0" indent="-180000"/>
            <a:r>
              <a:rPr lang="uk-UA" dirty="0" smtClean="0">
                <a:solidFill>
                  <a:srgbClr val="002060"/>
                </a:solidFill>
              </a:rPr>
              <a:t>В зошитах записати характеристику персонажа  Івана </a:t>
            </a:r>
            <a:r>
              <a:rPr lang="uk-UA" dirty="0" err="1" smtClean="0">
                <a:solidFill>
                  <a:srgbClr val="002060"/>
                </a:solidFill>
              </a:rPr>
              <a:t>Дідуха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 b="3752"/>
          <a:stretch>
            <a:fillRect/>
          </a:stretch>
        </p:blipFill>
        <p:spPr bwMode="auto">
          <a:xfrm>
            <a:off x="357158" y="285728"/>
            <a:ext cx="8786842" cy="632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00042"/>
            <a:ext cx="6786578" cy="6072230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/>
              <a:t> </a:t>
            </a: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Летіть, летіть, нестримні журавлі,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Через усі держави і кордони,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Несіть привіт від рідної землі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Усім, хто в неї вірив безборонно,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Усім, хто зміг у серці зберегти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 І землю ту, і мову ту єдину,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Хто крізь усі негоди і світи</a:t>
            </a:r>
            <a:b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В собі проніс любов до України.</a:t>
            </a:r>
          </a:p>
        </p:txBody>
      </p:sp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Квітка </a:t>
            </a:r>
            <a:r>
              <a:rPr lang="uk-UA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Цісик</a:t>
            </a: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американська співачка українського походження</a:t>
            </a:r>
            <a:endParaRPr lang="uk-U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000528" cy="394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7761" y="3429000"/>
            <a:ext cx="469623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 b="3752"/>
          <a:stretch>
            <a:fillRect/>
          </a:stretch>
        </p:blipFill>
        <p:spPr bwMode="auto">
          <a:xfrm>
            <a:off x="428596" y="428604"/>
            <a:ext cx="8572560" cy="625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8501090" cy="4429156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В Україну линуть журавлі…»</a:t>
            </a:r>
          </a:p>
          <a:p>
            <a:pPr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Василь Стефаник.</a:t>
            </a:r>
          </a:p>
          <a:p>
            <a:pPr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Новела « Камінний хрест» – психологічне розкриття    теми еміграції.</a:t>
            </a:r>
          </a:p>
          <a:p>
            <a:pPr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Ідея нерозривної єдності Івана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Дідуха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рідною землею.</a:t>
            </a:r>
          </a:p>
          <a:p>
            <a:pPr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uk-UA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Алла_Опейда__В_ячеслав_Судима___Чуєш__брате_мі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858180" cy="3143272"/>
          </a:xfrm>
        </p:spPr>
        <p:txBody>
          <a:bodyPr>
            <a:normAutofit/>
          </a:bodyPr>
          <a:lstStyle/>
          <a:p>
            <a:pPr algn="l"/>
            <a:r>
              <a:rPr lang="uk-UA" sz="3600" i="1" dirty="0" smtClean="0">
                <a:solidFill>
                  <a:srgbClr val="FF0000"/>
                </a:solidFill>
                <a:cs typeface="Times New Roman" pitchFamily="18" charset="0"/>
              </a:rPr>
              <a:t>Епіграф уроку: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«Чи кожен здатний винести свій хрест,</a:t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 за життя не лігши в домовину ”</a:t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В.Стефаник</a:t>
            </a:r>
            <a:endParaRPr lang="uk-UA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286124"/>
            <a:ext cx="7929618" cy="3286148"/>
          </a:xfrm>
        </p:spPr>
        <p:txBody>
          <a:bodyPr>
            <a:normAutofit/>
          </a:bodyPr>
          <a:lstStyle/>
          <a:p>
            <a:pPr algn="l"/>
            <a:r>
              <a:rPr lang="uk-UA" sz="3600" i="1" dirty="0" smtClean="0">
                <a:solidFill>
                  <a:srgbClr val="FF0000"/>
                </a:solidFill>
                <a:latin typeface="+mj-lt"/>
                <a:ea typeface="+mj-ea"/>
                <a:cs typeface="Times New Roman" pitchFamily="18" charset="0"/>
              </a:rPr>
              <a:t>Проблемне питання уроку:</a:t>
            </a:r>
          </a:p>
          <a:p>
            <a:pPr algn="l"/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 Еміграція – це зрада чи необхідність, прагнення  людини до самореалізації ”</a:t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                                 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3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785926"/>
            <a:ext cx="6500858" cy="2000264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1.Експерти з історії та географії.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Експерти з літературознавства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3. Експерти  із сучасної літератури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DSCF943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3929066"/>
            <a:ext cx="1808893" cy="2671764"/>
          </a:xfrm>
          <a:prstGeom prst="snip2DiagRect">
            <a:avLst>
              <a:gd name="adj1" fmla="val 981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переселенці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США, штат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Дакота,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ХІХ ст.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095" y="1714488"/>
            <a:ext cx="820074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Емігранти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Канада. 1904 р.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53903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5008" y="2143116"/>
            <a:ext cx="3143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подальшому, одержавши направлення на місця проживання, емігранти зазнавали усяких поневірянь через незнання мови та звичаїв нового для них суспільства. Вони важко працювали і часто ставали жертвами місцевих шахраїв та здирників.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DSCF9446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642938" y="214313"/>
            <a:ext cx="8001000" cy="583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57375" y="6072188"/>
            <a:ext cx="55895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>
                <a:effectLst>
                  <a:outerShdw blurRad="38100" dist="38100" dir="2700000" algn="tl">
                    <a:srgbClr val="4E5B6F"/>
                  </a:outerShdw>
                </a:effectLst>
                <a:latin typeface="Verdana" pitchFamily="34" charset="0"/>
                <a:cs typeface="Courier New" pitchFamily="49" charset="0"/>
              </a:rPr>
              <a:t>За море. Худ. О.Кульчицька</a:t>
            </a:r>
            <a:endParaRPr lang="ru-RU" sz="2800">
              <a:effectLst>
                <a:outerShdw blurRad="38100" dist="38100" dir="2700000" algn="tl">
                  <a:srgbClr val="4E5B6F"/>
                </a:outerShdw>
              </a:effectLst>
              <a:latin typeface="Verdana" pitchFamily="34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753</TotalTime>
  <Words>888</Words>
  <Application>Microsoft Office PowerPoint</Application>
  <PresentationFormat>Экран (4:3)</PresentationFormat>
  <Paragraphs>76</Paragraphs>
  <Slides>27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Квітка Цісик – американська співачка українського походження</vt:lpstr>
      <vt:lpstr>Слайд 4</vt:lpstr>
      <vt:lpstr>Епіграф уроку: «Чи кожен здатний винести свій хрест, Ще за життя не лігши в домовину ”                                               В.Стефаник</vt:lpstr>
      <vt:lpstr>1.Експерти з історії та географії. 2. Експерти з літературознавства 3. Експерти  із сучасної літератури</vt:lpstr>
      <vt:lpstr>Українські переселенці у США, штат Північна Дакота, кінець ХІХ ст.</vt:lpstr>
      <vt:lpstr>Емігранти з України за роботою у полі. Канада. 1904 р.</vt:lpstr>
      <vt:lpstr>Слайд 9</vt:lpstr>
      <vt:lpstr>Віртуальна екскурсія</vt:lpstr>
      <vt:lpstr>Батьківщина Стефаника -  село Русов</vt:lpstr>
      <vt:lpstr>Садиба Стефаника в Русові</vt:lpstr>
      <vt:lpstr>“Біленький палац”</vt:lpstr>
      <vt:lpstr>Слайд 14</vt:lpstr>
      <vt:lpstr>Слайд 15</vt:lpstr>
      <vt:lpstr>Родинне поховання Стефаників у Русові</vt:lpstr>
      <vt:lpstr>Слайд 17</vt:lpstr>
      <vt:lpstr>Слайд 18</vt:lpstr>
      <vt:lpstr>Вправа “Склади ланцюжок” </vt:lpstr>
      <vt:lpstr>  Характеристика монологу Івана</vt:lpstr>
      <vt:lpstr>Українські заробітчани лаштуються в дорогу, 2000-і роки.</vt:lpstr>
      <vt:lpstr>Надія Семенкович “ На паперті Колізею” - «Заробітчанки, або Мамо, повернись...»</vt:lpstr>
      <vt:lpstr>Орест Березовський із заробітчанством зіткнувся особисто</vt:lpstr>
      <vt:lpstr>Марія Матіос “Армагедон уже відбувся”</vt:lpstr>
      <vt:lpstr>Марія Матіос  - Василь Стефаник Діалог крізь століття</vt:lpstr>
      <vt:lpstr>Домашнє завдання</vt:lpstr>
      <vt:lpstr>Слайд 27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Садиба Стефаника в Русові</dc:title>
  <dc:creator>Соня</dc:creator>
  <cp:lastModifiedBy>Соня</cp:lastModifiedBy>
  <cp:revision>81</cp:revision>
  <dcterms:created xsi:type="dcterms:W3CDTF">2012-02-04T16:30:06Z</dcterms:created>
  <dcterms:modified xsi:type="dcterms:W3CDTF">2012-02-20T17:42:49Z</dcterms:modified>
</cp:coreProperties>
</file>