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1"/>
  </p:notesMasterIdLst>
  <p:sldIdLst>
    <p:sldId id="281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51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5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9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1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5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7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1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7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4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6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8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0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2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4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6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1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3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7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B9F8-D160-4C48-BD03-E16E3D6F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EA5A-B93A-4192-901B-ED6814DA8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963D-7B04-42BB-8859-6E4F0D306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526-4D61-41D2-B600-E1CA4F6F7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DB92-4BB5-4697-82F7-E1FBCC40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7C0F-BA0F-481F-99C1-901017823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468EC-AF0F-47C8-A9AF-63FC41AD4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D01B-0B9F-46EA-A5B2-7DE23322B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05ED6-E42C-455E-B477-CA54396EF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BE23-CF35-4FEE-BE80-41A64A910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2FCF6-9EED-4AD6-A524-E80042FC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9FF6-987D-4171-B52B-C9A02A2F9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DA01-D5E4-412B-BEF1-0B3444F2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1A85-4629-4C67-A86D-E99E1CE1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E7BC-037C-4F8B-A851-1F230EAF8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827C-BA4D-459B-B8EA-99024E46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8083-F7EF-4F06-9912-9164FBD1C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EFFC-9D48-4C3F-9E42-8F0C90291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D0D-5C8D-41DB-BAC7-23A1E7BA2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CE5A-7B81-4BC5-9697-A83767E1A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5344-967A-4AD9-A79A-839C7177C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0E80-7D92-4953-8EDF-9E9E1D10B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F9CA-64B9-4149-A084-4B954AFB8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943D-ACE5-4B9C-A36B-CF42201D2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6994-70BD-4399-8B7E-C64E635EA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092E-C87A-4F51-B232-9AE86760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3075-B083-433F-9106-E5AFB453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2311-CF70-4D21-B01E-DE71200D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30E6-C871-43DA-8386-FA9C455B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8100-D615-4D96-A70F-5860EB858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8CCA-FB28-4A9F-B376-4459595E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70AB-1F2C-433A-9366-28ADEAD9A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004A-6DC4-40D1-8F20-01D9D83E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3A5C-763E-4255-B192-35202E450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C732-A56B-4383-B960-FDEC66CE9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5616-7C5C-4DA0-B588-062505CD4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77B9-2183-4976-9B29-92F14C904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2692-1F43-47A5-AF47-9E26EA485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D6B5-A83F-4865-A534-BBAC07D8E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AECB-DA7B-4B7C-9DF0-7E0AC100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29B2-9296-4FB1-832E-24004189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BB23-C0B6-4703-9DB4-BBA58786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02DF-8B81-4385-BBA5-AC4F78B68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D6A6-C6A8-44BA-9746-42754960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E7BB-5052-4DC5-82DE-22FEA9143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18B9-06A0-45E0-AE9F-15FFB122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B4D4-89B1-4437-9F92-1F6242609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C11B-40D9-4200-B9CA-15004B650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FE27-1B2A-4CB8-BCE7-FDC90D75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-92075"/>
            <a:ext cx="2095500" cy="6186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92075"/>
            <a:ext cx="6138863" cy="6186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DDC3-76E0-49E4-BC15-4D9D4B51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99F3-7FE2-4161-8828-A195DCF43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5FD8-BD71-4204-83FA-0E21E349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86365-08EC-431B-8544-1706C0233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C6E-9AD3-4812-AC2A-9270183E7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C26B-308D-4682-A12C-D7B41F61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9BFB-6DB2-4BDF-9C79-439512F18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4262-6BFE-4C10-99A7-2EB74F775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06D0-33DD-4F1A-A3BE-2AC39D2AD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F2968-1233-4D72-8E7A-429B34E46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4086-F139-4772-B24F-0CC1125F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F8A0-D0AA-4E94-8F8F-FDF8AC894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-92075"/>
            <a:ext cx="2095500" cy="6186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92075"/>
            <a:ext cx="6138863" cy="6186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38834-BFF5-445A-9144-D60C40746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F404-CFBA-450D-9B7A-DA95E919E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65B6-99CD-41E4-80E6-052DFEAA5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16D2-99BE-4874-AB90-11E48A9A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B6C4-23C0-46B9-895A-0169CA2EF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CB2C-60C4-4522-902D-114EA2343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B0B-7416-4153-8A13-6931E5DD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CF62-0506-4C65-99F9-87BE34CB0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607F-B172-4C6F-B211-1A4BDAAA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6942-F3BF-4543-822E-F5FDDF76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E2CC-9E45-47B8-9D96-B0DA8959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E63E0-DEC6-4AA7-9A17-5DFF5A88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4E9C-E8D6-403B-9733-63B1813C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569A-A632-4926-8F81-DA6DB99D2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2098-939B-4792-BB11-BF34B784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EA2F-7463-4458-BB5C-E4CDBC599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58C9-BE6D-4707-88C6-699C6F52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F632-723E-4FB2-8BFE-158FF65EF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5610-DE38-442C-8756-926E1E640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6310-5D87-412F-8367-59C420981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02ED-8723-4F12-A731-056F9C97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E8BE-3BE0-4F21-A6F3-6A355ECD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1910-C99C-46EC-92C1-AF7CF66A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AC2F-AD35-4C0D-8789-356BC019E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DB28-BC10-4671-BF8E-54E6835DC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8E75-F565-465F-815F-C133B6F8A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306F-5C4B-485B-8325-0F904225C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1B22-654C-41F0-8BA2-B860FDA55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0EEA-0542-4AAC-89B7-7DA5CABE0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5596-D6C7-4E26-8AA1-2F7F1C075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6A7-B974-4EC8-A8BF-E0F63F19D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AE78-36FE-4C72-B0DE-EC160882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75DB-D015-41A2-A193-13C877489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1388-CE41-4B89-BD3A-A3B694C63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35AE-2E53-44FE-B39D-45DAB549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0390-77BE-48D8-B0C8-2ECF5CB4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65A7-77D2-4A29-BBF5-8642D0D2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4CBA-24B4-4081-B2E2-687C028D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1447-C255-404D-A8F8-57F659D9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4754-BB2C-4EC6-AB45-41C4F5A13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3156-EDD0-4A6F-BAB7-ADF49AB7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D872-0694-4376-B516-388DF5F6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5963-08A3-459D-A568-33D70B4B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189A-1BA8-47D9-888A-E5D1FA39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C14E-CF4C-4069-92A0-39396031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7656-7EF2-4918-820D-BEFCD438D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97560-47C5-48E7-A569-7C0B724AE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9BFD-9544-478E-84AA-3931210F0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48327-9FBC-4179-9E1A-FBD22625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2964-5AD2-416E-8224-A7D259FD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D879-E29A-4CC3-B089-EC18B717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B4E9-D751-4329-ACFA-2B06E1E5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0FE3-9A62-439D-A8ED-1DEA781CD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C5C4-D0C3-4A69-A44C-CDD8D01D8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00C6-2C70-437C-B1E4-0E5CFBC97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170-573B-4969-8339-FB11EA36D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205A-5975-4A60-96E6-04403521C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F5C0-303A-46A0-B924-34185308B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E9DA-D626-4E92-AA52-4D924B426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C182-AD12-4D54-A747-A3B4CC968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4A484-E9EB-43DB-A3E9-0662C7F28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A55B-47DA-41C2-B863-7CFDAF08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299-7405-4012-B29A-B6792FDE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6569-BEAC-4421-B33E-2995E4B91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39DA-13AE-4505-BDD7-C5DA8E4A8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393-777D-412D-AFEB-2097A80BF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84CC-5296-4DC0-881A-D6C5BA176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5D56-5EF9-49A1-9A73-B694E5F9D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10C6-7617-43E4-8FF2-64024DDD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24A3-2561-4D43-978B-196F1383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022D-52B9-49EC-AC2E-5AB64352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3ECE-77CF-4E79-9898-446BA878A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3DC4-6069-43DE-BE26-8A8D6F24D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E32-50C2-448D-BB8C-3DB7B5EB0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5982-4875-4016-8C3D-94737718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D9D7-6752-4348-B585-4A19374D8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01B7-7648-4019-8E10-566596BD7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26C4-E99F-4B14-ABB9-6E658227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8A8B-46E6-4324-9357-6E610B4DF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257B-B032-445D-A4A9-A7680D91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5DC8-4CAB-4A0E-B13E-6FF8DCF08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5672-D607-4FB2-A071-F04E9337A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CDB1-96B6-4167-87FF-CA6D4DF6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6E81-4788-4730-85CB-5BCDD1F1D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8772-2036-4DFD-9455-CE9F0335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C664D-BFF9-4328-934B-C29BEF539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71BD-68C8-464D-8264-3A785850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E1D5-5089-4316-8BFE-CF17B48C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23E-4772-4E0C-A301-3265CA3B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AD24-E90F-42B6-A97B-267BD29A3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7322-2D40-468E-9C78-547D3EC91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52BC-4176-4C2A-954D-00C18F18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EA864-26C6-4ACB-816A-73CE30ACB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54763"/>
            <a:ext cx="2133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67865A-B396-4901-9CEB-3DDAA5311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984BF8C7-99AA-453B-BD6F-FF6AB6873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E137AEBE-218D-4D46-9BBD-018AF9C96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F9FD6F7D-7A1F-4B9F-B3D1-C2C8FC18D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13314" name="AutoShape 2"/>
            <p:cNvSpPr>
              <a:spLocks noChangeArrowheads="1"/>
            </p:cNvSpPr>
            <p:nvPr/>
          </p:nvSpPr>
          <p:spPr bwMode="auto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w 4897"/>
                <a:gd name="T13" fmla="*/ 0 h 2182"/>
                <a:gd name="T14" fmla="*/ 4897 w 4897"/>
                <a:gd name="T15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w 5550"/>
                <a:gd name="T15" fmla="*/ 0 h 3168"/>
                <a:gd name="T16" fmla="*/ 5550 w 5550"/>
                <a:gd name="T17" fmla="*/ 3168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w 4897"/>
                <a:gd name="T13" fmla="*/ 0 h 2182"/>
                <a:gd name="T14" fmla="*/ 4897 w 4897"/>
                <a:gd name="T15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  <a:gd name="T12" fmla="*/ 0 w 29"/>
                <a:gd name="T13" fmla="*/ 0 h 2161"/>
                <a:gd name="T14" fmla="*/ 29 w 29"/>
                <a:gd name="T15" fmla="*/ 2161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  <a:gd name="T10" fmla="*/ 0 w 29"/>
                <a:gd name="T11" fmla="*/ 0 h 1416"/>
                <a:gd name="T12" fmla="*/ 29 w 29"/>
                <a:gd name="T13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w 30"/>
                <a:gd name="T13" fmla="*/ 0 h 1416"/>
                <a:gd name="T14" fmla="*/ 30 w 30"/>
                <a:gd name="T1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3A943503-FB9C-4F1A-BA45-37C7B94B3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48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2075"/>
            <a:ext cx="83835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848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w 5550"/>
                <a:gd name="T17" fmla="*/ 0 h 3216"/>
                <a:gd name="T18" fmla="*/ 5550 w 5550"/>
                <a:gd name="T19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w 4897"/>
                <a:gd name="T13" fmla="*/ 0 h 2182"/>
                <a:gd name="T14" fmla="*/ 4897 w 4897"/>
                <a:gd name="T15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w 30"/>
                <a:gd name="T13" fmla="*/ 0 h 1416"/>
                <a:gd name="T14" fmla="*/ 30 w 30"/>
                <a:gd name="T1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  <a:gd name="T12" fmla="*/ 0 w 29"/>
                <a:gd name="T13" fmla="*/ 0 h 2161"/>
                <a:gd name="T14" fmla="*/ 29 w 29"/>
                <a:gd name="T15" fmla="*/ 2161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607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2075"/>
            <a:ext cx="83835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607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C43C0B00-94B8-4DDC-8257-13CE4C7B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6E0D71E6-D75B-4BF5-BE27-07C67BA2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B13CC773-8DED-48E3-B413-84988B6AA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77EC539C-2E08-4937-BD7A-A6E61D91E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A2A92C3D-CBD1-424B-8FB2-0621057F2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B692CF66-8F66-4CCD-A413-0BA38407A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55ED7627-37B9-4FE3-BE49-106BEA75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9B928F62-80CF-49B8-8D2D-39DD87428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7550" y="-6350"/>
            <a:ext cx="4578350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27D41CE2-A366-4CBF-8DA1-C5FF52AC6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A452A"/>
          </a:solidFill>
          <a:latin typeface="Calibri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561662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Презентація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з</a:t>
            </a:r>
            <a:r>
              <a:rPr lang="ru-RU" sz="5400" dirty="0" smtClean="0">
                <a:solidFill>
                  <a:srgbClr val="FF0000"/>
                </a:solidFill>
              </a:rPr>
              <a:t> теми: «</a:t>
            </a:r>
            <a:r>
              <a:rPr lang="ru-RU" sz="5400" dirty="0" err="1" smtClean="0">
                <a:solidFill>
                  <a:srgbClr val="FF0000"/>
                </a:solidFill>
              </a:rPr>
              <a:t>Кра</a:t>
            </a:r>
            <a:r>
              <a:rPr lang="uk-UA" sz="5400" dirty="0" err="1" smtClean="0">
                <a:solidFill>
                  <a:srgbClr val="FF0000"/>
                </a:solidFill>
              </a:rPr>
              <a:t>їни</a:t>
            </a:r>
            <a:r>
              <a:rPr lang="uk-UA" sz="5400" dirty="0" smtClean="0">
                <a:solidFill>
                  <a:srgbClr val="FF0000"/>
                </a:solidFill>
              </a:rPr>
              <a:t> Африки</a:t>
            </a:r>
            <a:r>
              <a:rPr lang="ru-RU" sz="5400" dirty="0" smtClean="0">
                <a:solidFill>
                  <a:srgbClr val="FF0000"/>
                </a:solidFill>
              </a:rPr>
              <a:t>».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«ПАР».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076056" y="4509120"/>
            <a:ext cx="3634557" cy="23488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Вчителя географії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ЗОШ І-ІІ ступенів.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</a:t>
            </a: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Новогригорівка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uk-UA" sz="3200" kern="0" dirty="0" smtClean="0">
                <a:solidFill>
                  <a:srgbClr val="FFFFFF"/>
                </a:solidFill>
                <a:latin typeface="+mn-lt"/>
                <a:cs typeface="+mn-cs"/>
              </a:rPr>
              <a:t>Володарського району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Донецької області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Ілюхіної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Н.Л.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Населення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країни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¾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доводиться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корінних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Африки банту,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говорять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мовах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коса, зулу,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зв'язку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Близько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1/5 -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нащадки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переселенців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Європи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переважно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африканські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нігери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англійці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запекло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воювали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між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собою в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англо-бурської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війни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рубежі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19-20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століть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мулати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метиси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ПАР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іменуються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"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кольоровими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клерингами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а так само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вихідці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Індостана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етнічні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порівняно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невеликі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876800"/>
            <a:ext cx="6000750" cy="156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1130300"/>
            <a:ext cx="6577012" cy="572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0"/>
            <a:ext cx="6096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2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Щільність</a:t>
            </a:r>
            <a:r>
              <a:rPr lang="ru-RU" sz="42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2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населення</a:t>
            </a:r>
            <a:r>
              <a:rPr lang="ru-RU" sz="42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ПАР</a:t>
            </a:r>
            <a:endParaRPr lang="ru-RU" sz="42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Природні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ресурси</a:t>
            </a:r>
            <a:endParaRPr lang="ru-RU" sz="4400" b="1" dirty="0" smtClean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посідає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перше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місце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закордонному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світі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запасах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видобутку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золота(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Au),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магнієвих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Mg),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хромових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Cr),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марганцевих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ванадієвих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металів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платинової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перших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місць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алмазах,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урановим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концентратам,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азбесту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сурмі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40250"/>
            <a:ext cx="3200400" cy="231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152400"/>
            <a:ext cx="9144000" cy="173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Гірничодобувна</a:t>
            </a:r>
            <a:r>
              <a:rPr lang="ru-RU" sz="36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36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й</a:t>
            </a:r>
            <a:r>
              <a:rPr lang="ru-RU" sz="36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36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обробна</a:t>
            </a:r>
            <a:r>
              <a:rPr lang="ru-RU" sz="36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36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промисловість</a:t>
            </a:r>
            <a:endParaRPr lang="ru-RU" sz="36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0000"/>
              </a:lnSpc>
              <a:spcBef>
                <a:spcPts val="7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Гірничодобувна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промисловість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близько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1/5 ВВП,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2/3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вартості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експорту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Прицьому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мінеральна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сировина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експортується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ніж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80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миру.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Найважливішим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районом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горнодобувної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промисловості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Витватерсрант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де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добувають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золото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уран;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алмази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районах Кимберли. "Д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Бирс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-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найбільший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транснаціональний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концерн,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володіє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видобутком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алмазів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ПАР,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контролює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алмазний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ринок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миру.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Обробна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промисловість</a:t>
            </a:r>
            <a:endParaRPr lang="ru-RU" sz="4400" b="1" dirty="0" smtClean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частку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обробної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промисловості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доводиться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1/4 валового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внутрішнього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продукту: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ніж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частку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будь-якого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іншого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сектора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зайнято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1/10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економічно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активного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Переважає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легка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промисловість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великий вага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металургії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металообробки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машинобудування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значна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хімічна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промисловість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виробництво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будматеріалів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В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десятиліття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росту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галузей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досить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високими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З'явилися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галузі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високої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воєнна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промисловість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виробництво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ядерних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реакторів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"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слони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індустрії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сільського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гірничодобувної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промисловості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знизилася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30% (1960) до 14% (1996).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Сільське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господарство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752600"/>
            <a:ext cx="884555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Товарний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сектор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сільського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дає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велика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кількість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експортної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продукції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вовни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фруктів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цукру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цілому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потреби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продовольством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рахунок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внутрішнього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виробництва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забезпечуються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його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ввозить.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представлене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як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зрошуване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так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головним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чином,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неполивне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землеробство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європейських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найважливіша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зернова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культура -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кукурудза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африканських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сорго.  На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південно-сході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провінціях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Східної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Кейп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Квазулу-Наталь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розташованих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колишній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історичній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Наталь,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вирощують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цукровий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очерет.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Важливу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роль 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сільськогосподарському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виробництві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грають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пшениця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картопля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арахіс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фрукти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Серед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африканських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посідає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перше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місце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видобутку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морської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риби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0"/>
            <a:ext cx="78517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Транспорт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990600"/>
            <a:ext cx="8305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африканських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масштабах 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володіє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розвитою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транспортною мережею -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залізні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автомобільні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дороги,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перші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трубопроводи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морських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перевезеннях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роль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грають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порти: Дурбан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пригородами -1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жителів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6629400" cy="453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62000" y="457200"/>
            <a:ext cx="777240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Тема уроку: ПАР</a:t>
            </a:r>
            <a:endParaRPr lang="ru-RU" sz="5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981200"/>
            <a:ext cx="822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уроку: ПАР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Мета: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вивчити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особливості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ЕГП,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Населення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ПАР.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Виявити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двоїстий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характер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економіки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її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роль у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світовому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господарстві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Дидактичний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матеріал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економічна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карта Африки, атлас,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презентація</a:t>
            </a:r>
            <a:endParaRPr 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Кейптаун -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близько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млн.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чоловік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77200" cy="496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Порт-Элизабет - 800 тис. 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чоловік</a:t>
            </a:r>
            <a:endParaRPr 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543800" cy="503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8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ст-Лондон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68580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Двоїстий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характер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447800"/>
            <a:ext cx="87630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Економіка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носить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двоїстий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характер.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рисами,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типовими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розвинених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частка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найманої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робочої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сили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чисельності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робітничий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відносно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вага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обробної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промисловості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.), для ПАР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деякі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властивим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країнам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розвиваються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економічна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технічна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відсталість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сільського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корінного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низький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рівень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життя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робітників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числа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корінних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великий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вплив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економіці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іноземного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капіталу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залежність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господарства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зовнішнього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ринку та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Парадокси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Африки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7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діючій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конституції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розділена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9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Західний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Кейп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(Кейптаун),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Східний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Кейп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Бишо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Північний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Кейп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(Кимберли),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Вільна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держава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Блумфонтейн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Квазулу-Наталь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Північно-Західна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Мабата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Готенг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Йоганнесбург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Мпумаланга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Нелетпрейт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Північна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Питерсбург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7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Причому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одній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них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Квазулу-Наталь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передбачена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монархічна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форма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правління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провінційна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монархія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усередині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республіки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Цікава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конституційна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деталь: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Преторія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Готенг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адміністративною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столицею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Кейптаун -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законодавчою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столицею,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Блум-Фонтейн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вільна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держава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Вільна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де колись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розташовувалося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Жовтогарячу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вільну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державу -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спадщина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Англо-Бурської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війни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95536" y="0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Парадокси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Африки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71247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Південно-Африканська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Республіка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72816"/>
            <a:ext cx="43434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23528" y="1916832"/>
            <a:ext cx="4953000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err="1" smtClean="0">
                <a:solidFill>
                  <a:srgbClr val="000000"/>
                </a:solidFill>
              </a:rPr>
              <a:t>Візитна</a:t>
            </a: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</a:rPr>
              <a:t>картка</a:t>
            </a:r>
            <a:r>
              <a:rPr lang="ru-RU" sz="2200" b="1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S=1.2 </a:t>
            </a:r>
            <a:r>
              <a:rPr lang="ru-RU" sz="2200" b="1" dirty="0" err="1" smtClean="0">
                <a:solidFill>
                  <a:srgbClr val="000000"/>
                </a:solidFill>
              </a:rPr>
              <a:t>млн</a:t>
            </a:r>
            <a:r>
              <a:rPr lang="ru-RU" sz="2200" b="1" dirty="0" smtClean="0">
                <a:solidFill>
                  <a:srgbClr val="000000"/>
                </a:solidFill>
              </a:rPr>
              <a:t> км2</a:t>
            </a: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err="1" smtClean="0">
                <a:solidFill>
                  <a:srgbClr val="000000"/>
                </a:solidFill>
              </a:rPr>
              <a:t>Населення</a:t>
            </a:r>
            <a:r>
              <a:rPr lang="ru-RU" sz="2200" b="1" dirty="0" smtClean="0">
                <a:solidFill>
                  <a:srgbClr val="000000"/>
                </a:solidFill>
              </a:rPr>
              <a:t>: 41.5 </a:t>
            </a:r>
            <a:r>
              <a:rPr lang="ru-RU" sz="2200" b="1" dirty="0" err="1" smtClean="0">
                <a:solidFill>
                  <a:srgbClr val="000000"/>
                </a:solidFill>
              </a:rPr>
              <a:t>млн</a:t>
            </a: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</a:rPr>
              <a:t>чоловік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ВВП - 135млрд дол.</a:t>
            </a: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на душу </a:t>
            </a:r>
            <a:r>
              <a:rPr lang="ru-RU" sz="2200" b="1" dirty="0" err="1" smtClean="0">
                <a:solidFill>
                  <a:srgbClr val="000000"/>
                </a:solidFill>
              </a:rPr>
              <a:t>населення</a:t>
            </a:r>
            <a:r>
              <a:rPr lang="ru-RU" sz="2200" b="1" dirty="0" smtClean="0">
                <a:solidFill>
                  <a:srgbClr val="000000"/>
                </a:solidFill>
              </a:rPr>
              <a:t> - 3095 дол.</a:t>
            </a:r>
          </a:p>
          <a:p>
            <a:pPr>
              <a:spcBef>
                <a:spcPts val="137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Входить у </a:t>
            </a:r>
            <a:r>
              <a:rPr lang="ru-RU" sz="2200" b="1" dirty="0" err="1" smtClean="0">
                <a:solidFill>
                  <a:srgbClr val="000000"/>
                </a:solidFill>
              </a:rPr>
              <a:t>Співдружність</a:t>
            </a: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</a:rPr>
              <a:t>Націй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6375"/>
            <a:ext cx="7162800" cy="665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Історичне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минуле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Розташована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крайньому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континенту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Південно-Африканська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Республіка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 1961р.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називалася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Південно-Африканським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Союзом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входила до складу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Британської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співдружності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правах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домініону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складним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расовим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етнічним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складом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довгі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роки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тривала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політика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"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роздільного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розвитку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різних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расових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політика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апартеїду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фактично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зводилася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гноблення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білими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меншостями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людей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темним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кольором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шкіри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Положення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змінилося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після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прийняття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конституції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1993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1996 р.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перших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загальних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виборів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на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переміг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довго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боровшийся за права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більшості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Африканських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національних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прогресів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(АНП).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69999998807907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5381625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Географічне</a:t>
            </a:r>
            <a:r>
              <a:rPr lang="ru-RU" sz="44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положення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600200"/>
            <a:ext cx="32004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перебуває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півдні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Африки, граничить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республіками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Намібією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Зімбабве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Мозамбік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королівством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Свазіленд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На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північному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сході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усередині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території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розташований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своєрідний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анклав -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королівство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Лесото.</a:t>
            </a:r>
          </a:p>
          <a:p>
            <a:pPr marL="341313" indent="-341313">
              <a:spcBef>
                <a:spcPts val="45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обмивається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Атлантичним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Індійським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океанами.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2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Природні</a:t>
            </a:r>
            <a:r>
              <a:rPr lang="ru-RU" sz="42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</a:t>
            </a:r>
            <a:r>
              <a:rPr lang="ru-RU" sz="42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особливості</a:t>
            </a:r>
            <a:r>
              <a:rPr lang="ru-RU" sz="42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ПАР</a:t>
            </a:r>
            <a:endParaRPr lang="ru-RU" sz="42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7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особливості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визначаються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декількома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факторами: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особливостями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рельєфу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цілому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гірським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сході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платообразним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іншій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особливостями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клімату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будучи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основній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субтропічним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наслідком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широти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сильно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диференційований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вологих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субтропіків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південно-сході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напівпустель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пустель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ряді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внутрішніх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західних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926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При </a:t>
            </a:r>
            <a:r>
              <a:rPr lang="ru-RU" sz="2800" dirty="0" err="1" smtClean="0">
                <a:solidFill>
                  <a:srgbClr val="000000"/>
                </a:solidFill>
              </a:rPr>
              <a:t>цьому</a:t>
            </a:r>
            <a:r>
              <a:rPr lang="ru-RU" sz="2800" dirty="0" smtClean="0">
                <a:solidFill>
                  <a:srgbClr val="000000"/>
                </a:solidFill>
              </a:rPr>
              <a:t> на характер </a:t>
            </a:r>
            <a:r>
              <a:rPr lang="ru-RU" sz="2800" dirty="0" err="1" smtClean="0">
                <a:solidFill>
                  <a:srgbClr val="000000"/>
                </a:solidFill>
              </a:rPr>
              <a:t>клімату</a:t>
            </a:r>
            <a:r>
              <a:rPr lang="ru-RU" sz="2800" dirty="0" smtClean="0">
                <a:solidFill>
                  <a:srgbClr val="000000"/>
                </a:solidFill>
              </a:rPr>
              <a:t> сильно </a:t>
            </a:r>
            <a:r>
              <a:rPr lang="ru-RU" sz="2800" dirty="0" err="1" smtClean="0">
                <a:solidFill>
                  <a:srgbClr val="000000"/>
                </a:solidFill>
              </a:rPr>
              <a:t>впливають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теплий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Мозамбіцький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плин</a:t>
            </a:r>
            <a:r>
              <a:rPr lang="ru-RU" sz="2800" dirty="0" smtClean="0">
                <a:solidFill>
                  <a:srgbClr val="000000"/>
                </a:solidFill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</a:rPr>
              <a:t>сході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холодне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Бенгельске</a:t>
            </a:r>
            <a:r>
              <a:rPr lang="ru-RU" sz="2800" dirty="0" smtClean="0">
                <a:solidFill>
                  <a:srgbClr val="000000"/>
                </a:solidFill>
              </a:rPr>
              <a:t> - </a:t>
            </a:r>
            <a:r>
              <a:rPr lang="ru-RU" sz="2800" dirty="0" err="1" smtClean="0">
                <a:solidFill>
                  <a:srgbClr val="000000"/>
                </a:solidFill>
              </a:rPr>
              <a:t>на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заході</a:t>
            </a:r>
            <a:r>
              <a:rPr lang="ru-RU" sz="2800" dirty="0" smtClean="0">
                <a:solidFill>
                  <a:srgbClr val="000000"/>
                </a:solidFill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</a:rPr>
              <a:t>Механізм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впливу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цих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плинів</a:t>
            </a:r>
            <a:r>
              <a:rPr lang="ru-RU" sz="2800" dirty="0" smtClean="0">
                <a:solidFill>
                  <a:srgbClr val="000000"/>
                </a:solidFill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</a:rPr>
              <a:t>клімат</a:t>
            </a:r>
            <a:r>
              <a:rPr lang="ru-RU" sz="2800" dirty="0" smtClean="0">
                <a:solidFill>
                  <a:srgbClr val="000000"/>
                </a:solidFill>
              </a:rPr>
              <a:t> добре </a:t>
            </a:r>
            <a:r>
              <a:rPr lang="ru-RU" sz="2800" dirty="0" err="1" smtClean="0">
                <a:solidFill>
                  <a:srgbClr val="000000"/>
                </a:solidFill>
              </a:rPr>
              <a:t>відомий</a:t>
            </a:r>
            <a:r>
              <a:rPr lang="ru-RU" sz="2800" dirty="0" smtClean="0">
                <a:solidFill>
                  <a:srgbClr val="000000"/>
                </a:solidFill>
              </a:rPr>
              <a:t> географам. </a:t>
            </a:r>
            <a:r>
              <a:rPr lang="ru-RU" sz="2800" dirty="0" err="1" smtClean="0">
                <a:solidFill>
                  <a:srgbClr val="000000"/>
                </a:solidFill>
              </a:rPr>
              <a:t>Зміни</a:t>
            </a:r>
            <a:r>
              <a:rPr lang="ru-RU" sz="2800" dirty="0" smtClean="0">
                <a:solidFill>
                  <a:srgbClr val="000000"/>
                </a:solidFill>
              </a:rPr>
              <a:t> температур </a:t>
            </a:r>
            <a:r>
              <a:rPr lang="ru-RU" sz="2800" dirty="0" err="1" smtClean="0">
                <a:solidFill>
                  <a:srgbClr val="000000"/>
                </a:solidFill>
              </a:rPr>
              <a:t>і</a:t>
            </a:r>
            <a:r>
              <a:rPr lang="ru-RU" sz="2800" dirty="0" smtClean="0">
                <a:solidFill>
                  <a:srgbClr val="000000"/>
                </a:solidFill>
              </a:rPr>
              <a:t> особливо </a:t>
            </a:r>
            <a:r>
              <a:rPr lang="ru-RU" sz="2800" dirty="0" err="1" smtClean="0">
                <a:solidFill>
                  <a:srgbClr val="000000"/>
                </a:solidFill>
              </a:rPr>
              <a:t>зволоження</a:t>
            </a:r>
            <a:r>
              <a:rPr lang="ru-RU" sz="2800" dirty="0" smtClean="0">
                <a:solidFill>
                  <a:srgbClr val="000000"/>
                </a:solidFill>
              </a:rPr>
              <a:t> в </a:t>
            </a:r>
            <a:r>
              <a:rPr lang="ru-RU" sz="2800" dirty="0" err="1" smtClean="0">
                <a:solidFill>
                  <a:srgbClr val="000000"/>
                </a:solidFill>
              </a:rPr>
              <a:t>різних</a:t>
            </a:r>
            <a:r>
              <a:rPr lang="ru-RU" sz="2800" dirty="0" smtClean="0">
                <a:solidFill>
                  <a:srgbClr val="000000"/>
                </a:solidFill>
              </a:rPr>
              <a:t> районах ПАР  </a:t>
            </a:r>
            <a:r>
              <a:rPr lang="ru-RU" sz="2800" dirty="0" err="1" smtClean="0">
                <a:solidFill>
                  <a:srgbClr val="000000"/>
                </a:solidFill>
              </a:rPr>
              <a:t>приводять</a:t>
            </a:r>
            <a:r>
              <a:rPr lang="ru-RU" sz="2800" dirty="0" smtClean="0">
                <a:solidFill>
                  <a:srgbClr val="000000"/>
                </a:solidFill>
              </a:rPr>
              <a:t> до </a:t>
            </a:r>
            <a:r>
              <a:rPr lang="ru-RU" sz="2800" dirty="0" err="1" smtClean="0">
                <a:solidFill>
                  <a:srgbClr val="000000"/>
                </a:solidFill>
              </a:rPr>
              <a:t>більших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контрастів</a:t>
            </a:r>
            <a:r>
              <a:rPr lang="ru-RU" sz="2800" dirty="0" smtClean="0">
                <a:solidFill>
                  <a:srgbClr val="000000"/>
                </a:solidFill>
              </a:rPr>
              <a:t> у </a:t>
            </a:r>
            <a:r>
              <a:rPr lang="ru-RU" sz="2800" dirty="0" err="1" smtClean="0">
                <a:solidFill>
                  <a:srgbClr val="000000"/>
                </a:solidFill>
              </a:rPr>
              <a:t>рослинному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покриві</a:t>
            </a:r>
            <a:r>
              <a:rPr lang="ru-RU" sz="28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1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err="1" smtClean="0">
                <a:solidFill>
                  <a:srgbClr val="000000"/>
                </a:solidFill>
              </a:rPr>
              <a:t>Гірський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південно-сх</a:t>
            </a:r>
            <a:r>
              <a:rPr lang="uk-UA" sz="2800" dirty="0" err="1" smtClean="0">
                <a:solidFill>
                  <a:srgbClr val="000000"/>
                </a:solidFill>
              </a:rPr>
              <a:t>ід</a:t>
            </a:r>
            <a:r>
              <a:rPr lang="uk-UA" sz="2800" dirty="0" smtClean="0">
                <a:solidFill>
                  <a:srgbClr val="000000"/>
                </a:solidFill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</a:rPr>
              <a:t>вкрит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вологими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субтропічними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лісами</a:t>
            </a:r>
            <a:r>
              <a:rPr lang="ru-RU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</a:rPr>
              <a:t>крайній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південний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захід</a:t>
            </a:r>
            <a:r>
              <a:rPr lang="ru-RU" sz="2800" dirty="0" smtClean="0">
                <a:solidFill>
                  <a:srgbClr val="000000"/>
                </a:solidFill>
              </a:rPr>
              <a:t> (</a:t>
            </a:r>
            <a:r>
              <a:rPr lang="ru-RU" sz="2800" dirty="0" err="1" smtClean="0">
                <a:solidFill>
                  <a:srgbClr val="000000"/>
                </a:solidFill>
              </a:rPr>
              <a:t>райони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мису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Доброї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Надії</a:t>
            </a:r>
            <a:r>
              <a:rPr lang="ru-RU" sz="2800" dirty="0" smtClean="0">
                <a:solidFill>
                  <a:srgbClr val="000000"/>
                </a:solidFill>
              </a:rPr>
              <a:t>) - средиземноморской </a:t>
            </a:r>
            <a:r>
              <a:rPr lang="ru-RU" sz="2800" dirty="0" err="1" smtClean="0">
                <a:solidFill>
                  <a:srgbClr val="000000"/>
                </a:solidFill>
              </a:rPr>
              <a:t>рослинністю</a:t>
            </a:r>
            <a:r>
              <a:rPr lang="ru-RU" sz="2800" dirty="0" smtClean="0">
                <a:solidFill>
                  <a:srgbClr val="000000"/>
                </a:solidFill>
              </a:rPr>
              <a:t> (</a:t>
            </a:r>
            <a:r>
              <a:rPr lang="ru-RU" sz="2800" dirty="0" err="1" smtClean="0">
                <a:solidFill>
                  <a:srgbClr val="000000"/>
                </a:solidFill>
              </a:rPr>
              <a:t>сухі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субтропіки</a:t>
            </a:r>
            <a:r>
              <a:rPr lang="ru-RU" sz="2800" dirty="0" smtClean="0">
                <a:solidFill>
                  <a:srgbClr val="000000"/>
                </a:solidFill>
              </a:rPr>
              <a:t>), </a:t>
            </a:r>
            <a:r>
              <a:rPr lang="ru-RU" sz="2800" dirty="0" err="1" smtClean="0">
                <a:solidFill>
                  <a:srgbClr val="000000"/>
                </a:solidFill>
              </a:rPr>
              <a:t>внутрішні</a:t>
            </a:r>
            <a:r>
              <a:rPr lang="ru-RU" sz="2800" dirty="0" smtClean="0">
                <a:solidFill>
                  <a:srgbClr val="000000"/>
                </a:solidFill>
              </a:rPr>
              <a:t> ж </a:t>
            </a:r>
            <a:r>
              <a:rPr lang="ru-RU" sz="2800" dirty="0" err="1" smtClean="0">
                <a:solidFill>
                  <a:srgbClr val="000000"/>
                </a:solidFill>
              </a:rPr>
              <a:t>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західні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райони</a:t>
            </a:r>
            <a:r>
              <a:rPr lang="ru-RU" sz="2800" dirty="0" smtClean="0">
                <a:solidFill>
                  <a:srgbClr val="000000"/>
                </a:solidFill>
              </a:rPr>
              <a:t>, а так само </a:t>
            </a:r>
            <a:r>
              <a:rPr lang="ru-RU" sz="2800" dirty="0" err="1" smtClean="0">
                <a:solidFill>
                  <a:srgbClr val="000000"/>
                </a:solidFill>
              </a:rPr>
              <a:t>північ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країни</a:t>
            </a:r>
            <a:r>
              <a:rPr lang="ru-RU" sz="2800" dirty="0" smtClean="0">
                <a:solidFill>
                  <a:srgbClr val="000000"/>
                </a:solidFill>
              </a:rPr>
              <a:t> - </a:t>
            </a:r>
            <a:r>
              <a:rPr lang="ru-RU" sz="2800" dirty="0" err="1" smtClean="0">
                <a:solidFill>
                  <a:srgbClr val="000000"/>
                </a:solidFill>
              </a:rPr>
              <a:t>це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субтропічні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тропічні</a:t>
            </a:r>
            <a:r>
              <a:rPr lang="ru-RU" sz="2800" dirty="0" smtClean="0">
                <a:solidFill>
                  <a:srgbClr val="000000"/>
                </a:solidFill>
              </a:rPr>
              <a:t> (на </a:t>
            </a:r>
            <a:r>
              <a:rPr lang="ru-RU" sz="2800" dirty="0" err="1" smtClean="0">
                <a:solidFill>
                  <a:srgbClr val="000000"/>
                </a:solidFill>
              </a:rPr>
              <a:t>крайній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півночі</a:t>
            </a:r>
            <a:r>
              <a:rPr lang="ru-RU" sz="2800" dirty="0" smtClean="0">
                <a:solidFill>
                  <a:srgbClr val="000000"/>
                </a:solidFill>
              </a:rPr>
              <a:t>) степу </a:t>
            </a:r>
            <a:r>
              <a:rPr lang="ru-RU" sz="2800" dirty="0" err="1" smtClean="0">
                <a:solidFill>
                  <a:srgbClr val="000000"/>
                </a:solidFill>
              </a:rPr>
              <a:t>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рідколісся</a:t>
            </a:r>
            <a:r>
              <a:rPr lang="ru-RU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</a:rPr>
              <a:t>пустелі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напівпустелі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2672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434340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0"/>
            <a:ext cx="80010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Заповідники</a:t>
            </a:r>
            <a:endParaRPr lang="ru-RU" sz="44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охорони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фауни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ПАР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національні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парки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заповідники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час 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нараховують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близько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300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провінційних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заповідників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деякі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уже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відзначили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столітній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ювілей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національних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парків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заповідне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озеро.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2000" y="38100"/>
            <a:ext cx="808037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Національний</a:t>
            </a:r>
            <a:r>
              <a:rPr lang="ru-RU" sz="4000" b="1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парк </a:t>
            </a:r>
            <a:r>
              <a:rPr lang="ru-RU" sz="4000" b="1" dirty="0" err="1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Крюгера</a:t>
            </a:r>
            <a:endParaRPr lang="ru-RU" sz="4000" b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143000"/>
            <a:ext cx="3810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17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Всесвітньо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відомий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Національний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парк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Крюгера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у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якому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відвідувачі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туристи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можуть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зустріти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буйволів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слонів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леопардів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носорогів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іменують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"великою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п'ятіркою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".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spcBef>
                <a:spcPts val="700"/>
              </a:spcBef>
              <a:buClr>
                <a:srgbClr val="99FF66"/>
              </a:buClr>
              <a:buSzPct val="100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505200" cy="233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43000"/>
            <a:ext cx="2895600" cy="193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1855788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648200"/>
            <a:ext cx="2362200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1129</Words>
  <Application>Microsoft Office PowerPoint</Application>
  <PresentationFormat>Экран (4:3)</PresentationFormat>
  <Paragraphs>58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DaiB</dc:creator>
  <cp:lastModifiedBy>Microsoft</cp:lastModifiedBy>
  <cp:revision>18</cp:revision>
  <cp:lastPrinted>1601-01-01T00:00:00Z</cp:lastPrinted>
  <dcterms:created xsi:type="dcterms:W3CDTF">2011-03-26T19:48:06Z</dcterms:created>
  <dcterms:modified xsi:type="dcterms:W3CDTF">2012-12-22T15:46:30Z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