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6" r:id="rId5"/>
    <p:sldId id="259" r:id="rId6"/>
    <p:sldId id="260" r:id="rId7"/>
    <p:sldId id="261" r:id="rId8"/>
    <p:sldId id="269" r:id="rId9"/>
    <p:sldId id="262" r:id="rId10"/>
    <p:sldId id="263" r:id="rId11"/>
    <p:sldId id="265" r:id="rId12"/>
    <p:sldId id="264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я" initials="А" lastIdx="3" clrIdx="0">
    <p:extLst>
      <p:ext uri="{19B8F6BF-5375-455C-9EA6-DF929625EA0E}">
        <p15:presenceInfo xmlns:p15="http://schemas.microsoft.com/office/powerpoint/2012/main" userId="Ан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1752A-0A63-45E7-8FDB-EDA8D9DE5566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AD1-09A3-4D66-91C3-73A03F6E7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0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04AD1-09A3-4D66-91C3-73A03F6E75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9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DD2-D5F2-402F-BA3B-42D3BA628B1A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10E3-C545-4A3A-A583-B97981A3E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3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DD2-D5F2-402F-BA3B-42D3BA628B1A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10E3-C545-4A3A-A583-B97981A3E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8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DD2-D5F2-402F-BA3B-42D3BA628B1A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10E3-C545-4A3A-A583-B97981A3E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4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DD2-D5F2-402F-BA3B-42D3BA628B1A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10E3-C545-4A3A-A583-B97981A3E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7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DD2-D5F2-402F-BA3B-42D3BA628B1A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10E3-C545-4A3A-A583-B97981A3E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4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DD2-D5F2-402F-BA3B-42D3BA628B1A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10E3-C545-4A3A-A583-B97981A3E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DD2-D5F2-402F-BA3B-42D3BA628B1A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10E3-C545-4A3A-A583-B97981A3E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7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DD2-D5F2-402F-BA3B-42D3BA628B1A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10E3-C545-4A3A-A583-B97981A3E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DD2-D5F2-402F-BA3B-42D3BA628B1A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10E3-C545-4A3A-A583-B97981A3E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0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DD2-D5F2-402F-BA3B-42D3BA628B1A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10E3-C545-4A3A-A583-B97981A3E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78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4DD2-D5F2-402F-BA3B-42D3BA628B1A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10E3-C545-4A3A-A583-B97981A3E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4DD2-D5F2-402F-BA3B-42D3BA628B1A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10E3-C545-4A3A-A583-B97981A3E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9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img1.liveinternet.ru/images/attach/c/2/83/105/83105077_large_inkpensheetofpaperdiagramlines_3300486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352550"/>
            <a:ext cx="12192001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3473" y="1137240"/>
            <a:ext cx="992505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500" dirty="0" smtClean="0">
                <a:latin typeface="Franklin Gothic Heavy" panose="020B0903020102020204" pitchFamily="34" charset="0"/>
              </a:rPr>
              <a:t>ТАРАС ШЕВЧЕНКО. ПЕРІОД «ТРЬОХ ЛІТ». ПОЕМА «КАВКАЗ» </a:t>
            </a:r>
            <a:endParaRPr lang="ru-RU" sz="7500" dirty="0"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4289" y="5349875"/>
            <a:ext cx="6323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000" dirty="0" smtClean="0">
                <a:latin typeface="Franklin Gothic Demi Cond" panose="020B0706030402020204" pitchFamily="34" charset="0"/>
              </a:rPr>
              <a:t>Підготувала учениця 9-А класу </a:t>
            </a:r>
          </a:p>
          <a:p>
            <a:pPr algn="r"/>
            <a:r>
              <a:rPr lang="uk-UA" sz="3000" dirty="0" smtClean="0">
                <a:latin typeface="Franklin Gothic Demi Cond" panose="020B0706030402020204" pitchFamily="34" charset="0"/>
              </a:rPr>
              <a:t>Мельник Ганна</a:t>
            </a:r>
            <a:endParaRPr lang="ru-RU" sz="3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2.layoutsparks.com/1/47926/notebook-paper-1-li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2704" y="287338"/>
            <a:ext cx="5106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 smtClean="0">
                <a:latin typeface="Franklin Gothic Heavy" panose="020B0903020102020204" pitchFamily="34" charset="0"/>
              </a:rPr>
              <a:t>ІДЕЙНО-ХУДОЖНІЙ АНАЛІЗ</a:t>
            </a:r>
            <a:endParaRPr lang="ru-RU" sz="3000" b="1" dirty="0"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850" y="1144588"/>
            <a:ext cx="2457450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50"/>
              </a:lnSpc>
            </a:pPr>
            <a:r>
              <a:rPr lang="uk-UA" sz="2500" b="1" dirty="0" smtClean="0">
                <a:latin typeface="Trebuchet MS" panose="020B0603020202020204" pitchFamily="34" charset="0"/>
              </a:rPr>
              <a:t>ТЕМА:</a:t>
            </a:r>
          </a:p>
          <a:p>
            <a:pPr>
              <a:lnSpc>
                <a:spcPts val="3150"/>
              </a:lnSpc>
            </a:pPr>
            <a:endParaRPr lang="uk-UA" sz="2500" b="1" dirty="0">
              <a:latin typeface="Trebuchet MS" panose="020B0603020202020204" pitchFamily="34" charset="0"/>
            </a:endParaRPr>
          </a:p>
          <a:p>
            <a:pPr>
              <a:lnSpc>
                <a:spcPts val="3150"/>
              </a:lnSpc>
            </a:pPr>
            <a:r>
              <a:rPr lang="uk-UA" sz="2500" b="1" dirty="0" smtClean="0">
                <a:latin typeface="Trebuchet MS" panose="020B0603020202020204" pitchFamily="34" charset="0"/>
              </a:rPr>
              <a:t>ІДЕЯ: </a:t>
            </a:r>
          </a:p>
          <a:p>
            <a:pPr>
              <a:lnSpc>
                <a:spcPts val="3150"/>
              </a:lnSpc>
            </a:pPr>
            <a:endParaRPr lang="uk-UA" sz="2500" b="1" dirty="0">
              <a:latin typeface="Trebuchet MS" panose="020B0603020202020204" pitchFamily="34" charset="0"/>
            </a:endParaRPr>
          </a:p>
          <a:p>
            <a:pPr>
              <a:lnSpc>
                <a:spcPts val="3150"/>
              </a:lnSpc>
            </a:pPr>
            <a:r>
              <a:rPr lang="uk-UA" sz="2500" b="1" dirty="0" smtClean="0">
                <a:latin typeface="Trebuchet MS" panose="020B0603020202020204" pitchFamily="34" charset="0"/>
              </a:rPr>
              <a:t>ЖАНР: </a:t>
            </a:r>
          </a:p>
          <a:p>
            <a:pPr>
              <a:lnSpc>
                <a:spcPts val="3150"/>
              </a:lnSpc>
            </a:pPr>
            <a:endParaRPr lang="uk-UA" sz="2500" b="1" dirty="0">
              <a:latin typeface="Trebuchet MS" panose="020B0603020202020204" pitchFamily="34" charset="0"/>
            </a:endParaRPr>
          </a:p>
          <a:p>
            <a:pPr>
              <a:lnSpc>
                <a:spcPts val="3150"/>
              </a:lnSpc>
            </a:pPr>
            <a:r>
              <a:rPr lang="uk-UA" sz="2500" b="1" dirty="0" smtClean="0">
                <a:latin typeface="Trebuchet MS" panose="020B0603020202020204" pitchFamily="34" charset="0"/>
              </a:rPr>
              <a:t>КОМПОЗИЦІЯ: </a:t>
            </a:r>
          </a:p>
          <a:p>
            <a:endParaRPr lang="uk-UA" sz="2500" b="1" dirty="0">
              <a:latin typeface="Trebuchet MS" panose="020B0603020202020204" pitchFamily="34" charset="0"/>
            </a:endParaRPr>
          </a:p>
          <a:p>
            <a:r>
              <a:rPr lang="uk-UA" sz="2500" b="1" dirty="0" smtClean="0">
                <a:latin typeface="Trebuchet MS" panose="020B0603020202020204" pitchFamily="34" charset="0"/>
              </a:rPr>
              <a:t> </a:t>
            </a:r>
            <a:endParaRPr lang="ru-RU" sz="25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2.layoutsparks.com/1/47926/notebook-paper-1-li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2580" y="316999"/>
            <a:ext cx="46356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700" dirty="0" smtClean="0">
                <a:latin typeface="Franklin Gothic Heavy" panose="020B0903020102020204" pitchFamily="34" charset="0"/>
              </a:rPr>
              <a:t>ОБРАЗ ПРОМЕТЕЯ В ПОЕМІ</a:t>
            </a:r>
            <a:endParaRPr lang="ru-RU" sz="2700" dirty="0"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811" y="1173913"/>
            <a:ext cx="8635697" cy="3346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150"/>
              </a:lnSpc>
            </a:pPr>
            <a:r>
              <a:rPr lang="uk-UA" sz="2500" dirty="0" smtClean="0">
                <a:latin typeface="Trebuchet MS" panose="020B0603020202020204" pitchFamily="34" charset="0"/>
              </a:rPr>
              <a:t>○ Що вам відомо про Прометея?</a:t>
            </a:r>
          </a:p>
          <a:p>
            <a:pPr>
              <a:lnSpc>
                <a:spcPts val="3150"/>
              </a:lnSpc>
            </a:pPr>
            <a:endParaRPr lang="uk-UA" sz="2500" dirty="0">
              <a:latin typeface="Trebuchet MS" panose="020B0603020202020204" pitchFamily="34" charset="0"/>
            </a:endParaRPr>
          </a:p>
          <a:p>
            <a:pPr>
              <a:lnSpc>
                <a:spcPts val="3150"/>
              </a:lnSpc>
            </a:pPr>
            <a:endParaRPr lang="uk-UA" sz="2500" dirty="0" smtClean="0">
              <a:latin typeface="Trebuchet MS" panose="020B0603020202020204" pitchFamily="34" charset="0"/>
            </a:endParaRPr>
          </a:p>
          <a:p>
            <a:pPr>
              <a:lnSpc>
                <a:spcPts val="3150"/>
              </a:lnSpc>
            </a:pPr>
            <a:endParaRPr lang="uk-UA" sz="2500" dirty="0">
              <a:latin typeface="Trebuchet MS" panose="020B0603020202020204" pitchFamily="34" charset="0"/>
            </a:endParaRPr>
          </a:p>
          <a:p>
            <a:pPr>
              <a:lnSpc>
                <a:spcPts val="3150"/>
              </a:lnSpc>
            </a:pPr>
            <a:endParaRPr lang="uk-UA" sz="2500" dirty="0" smtClean="0">
              <a:latin typeface="Trebuchet MS" panose="020B0603020202020204" pitchFamily="34" charset="0"/>
            </a:endParaRPr>
          </a:p>
          <a:p>
            <a:pPr>
              <a:lnSpc>
                <a:spcPts val="3150"/>
              </a:lnSpc>
            </a:pPr>
            <a:endParaRPr lang="uk-UA" sz="2500" dirty="0">
              <a:latin typeface="Trebuchet MS" panose="020B0603020202020204" pitchFamily="34" charset="0"/>
            </a:endParaRPr>
          </a:p>
          <a:p>
            <a:pPr>
              <a:lnSpc>
                <a:spcPts val="3150"/>
              </a:lnSpc>
            </a:pPr>
            <a:endParaRPr lang="uk-UA" sz="2500" dirty="0" smtClean="0">
              <a:latin typeface="Trebuchet MS" panose="020B0603020202020204" pitchFamily="34" charset="0"/>
            </a:endParaRPr>
          </a:p>
          <a:p>
            <a:pPr>
              <a:lnSpc>
                <a:spcPts val="3150"/>
              </a:lnSpc>
            </a:pPr>
            <a:r>
              <a:rPr lang="uk-UA" sz="2500" dirty="0" smtClean="0">
                <a:latin typeface="Trebuchet MS" panose="020B0603020202020204" pitchFamily="34" charset="0"/>
              </a:rPr>
              <a:t>○ Символом чого є Прометей у творі Тараса Шевченка?  </a:t>
            </a:r>
            <a:endParaRPr lang="ru-RU" sz="25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535" y="1570757"/>
            <a:ext cx="10535653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150"/>
              </a:lnSpc>
            </a:pPr>
            <a:r>
              <a:rPr lang="ru-RU" sz="2000" i="1" dirty="0" smtClean="0">
                <a:latin typeface="Trebuchet MS" panose="020B0603020202020204" pitchFamily="34" charset="0"/>
              </a:rPr>
              <a:t>(За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давньогрецькими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міфами</a:t>
            </a:r>
            <a:r>
              <a:rPr lang="ru-RU" sz="2000" i="1" dirty="0" smtClean="0">
                <a:latin typeface="Trebuchet MS" panose="020B0603020202020204" pitchFamily="34" charset="0"/>
              </a:rPr>
              <a:t> Прометей — титан,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який</a:t>
            </a:r>
            <a:r>
              <a:rPr lang="ru-RU" sz="2000" i="1" dirty="0" smtClean="0">
                <a:latin typeface="Trebuchet MS" panose="020B0603020202020204" pitchFamily="34" charset="0"/>
              </a:rPr>
              <a:t> украв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вогонь</a:t>
            </a:r>
            <a:r>
              <a:rPr lang="ru-RU" sz="2000" i="1" dirty="0" smtClean="0">
                <a:latin typeface="Trebuchet MS" panose="020B0603020202020204" pitchFamily="34" charset="0"/>
              </a:rPr>
              <a:t> з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Олімпу</a:t>
            </a:r>
            <a:r>
              <a:rPr lang="ru-RU" sz="2000" i="1" dirty="0" smtClean="0">
                <a:latin typeface="Trebuchet MS" panose="020B0603020202020204" pitchFamily="34" charset="0"/>
              </a:rPr>
              <a:t>, де ним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користувалися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тільки</a:t>
            </a:r>
            <a:r>
              <a:rPr lang="ru-RU" sz="2000" i="1" dirty="0" smtClean="0">
                <a:latin typeface="Trebuchet MS" panose="020B0603020202020204" pitchFamily="34" charset="0"/>
              </a:rPr>
              <a:t> боги, і передав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його</a:t>
            </a:r>
            <a:r>
              <a:rPr lang="ru-RU" sz="2000" i="1" dirty="0" smtClean="0">
                <a:latin typeface="Trebuchet MS" panose="020B0603020202020204" pitchFamily="34" charset="0"/>
              </a:rPr>
              <a:t> людям, за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що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був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покараний</a:t>
            </a:r>
            <a:r>
              <a:rPr lang="ru-RU" sz="2000" i="1" dirty="0" smtClean="0">
                <a:latin typeface="Trebuchet MS" panose="020B0603020202020204" pitchFamily="34" charset="0"/>
              </a:rPr>
              <a:t> Зевсом,—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прикутий</a:t>
            </a:r>
            <a:r>
              <a:rPr lang="ru-RU" sz="2000" i="1" dirty="0" smtClean="0">
                <a:latin typeface="Trebuchet MS" panose="020B0603020202020204" pitchFamily="34" charset="0"/>
              </a:rPr>
              <a:t> до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скелі</a:t>
            </a:r>
            <a:r>
              <a:rPr lang="ru-RU" sz="2000" i="1" dirty="0" smtClean="0">
                <a:latin typeface="Trebuchet MS" panose="020B0603020202020204" pitchFamily="34" charset="0"/>
              </a:rPr>
              <a:t> на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Кавказі</a:t>
            </a:r>
            <a:r>
              <a:rPr lang="ru-RU" sz="2000" i="1" dirty="0" smtClean="0">
                <a:latin typeface="Trebuchet MS" panose="020B0603020202020204" pitchFamily="34" charset="0"/>
              </a:rPr>
              <a:t>.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Щодня</a:t>
            </a:r>
            <a:r>
              <a:rPr lang="ru-RU" sz="2000" i="1" dirty="0" smtClean="0">
                <a:latin typeface="Trebuchet MS" panose="020B0603020202020204" pitchFamily="34" charset="0"/>
              </a:rPr>
              <a:t> орел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викльовував</a:t>
            </a:r>
            <a:r>
              <a:rPr lang="ru-RU" sz="2000" i="1" dirty="0" smtClean="0">
                <a:latin typeface="Trebuchet MS" panose="020B0603020202020204" pitchFamily="34" charset="0"/>
              </a:rPr>
              <a:t> у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нього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печінку</a:t>
            </a:r>
            <a:r>
              <a:rPr lang="ru-RU" sz="2000" i="1" dirty="0" smtClean="0">
                <a:latin typeface="Trebuchet MS" panose="020B0603020202020204" pitchFamily="34" charset="0"/>
              </a:rPr>
              <a:t>,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проте</a:t>
            </a:r>
            <a:r>
              <a:rPr lang="ru-RU" sz="2000" i="1" dirty="0" smtClean="0">
                <a:latin typeface="Trebuchet MS" panose="020B0603020202020204" pitchFamily="34" charset="0"/>
              </a:rPr>
              <a:t> за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ніч</a:t>
            </a:r>
            <a:r>
              <a:rPr lang="ru-RU" sz="2000" i="1" dirty="0" smtClean="0">
                <a:latin typeface="Trebuchet MS" panose="020B0603020202020204" pitchFamily="34" charset="0"/>
              </a:rPr>
              <a:t> вона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виростала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знову</a:t>
            </a:r>
            <a:r>
              <a:rPr lang="ru-RU" sz="2000" i="1" dirty="0" smtClean="0">
                <a:latin typeface="Trebuchet MS" panose="020B0603020202020204" pitchFamily="34" charset="0"/>
              </a:rPr>
              <a:t>. Прометей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піддавався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жахливим</a:t>
            </a:r>
            <a:r>
              <a:rPr lang="ru-RU" sz="2000" i="1" dirty="0" smtClean="0">
                <a:latin typeface="Trebuchet MS" panose="020B0603020202020204" pitchFamily="34" charset="0"/>
              </a:rPr>
              <a:t> мукам)</a:t>
            </a:r>
          </a:p>
          <a:p>
            <a:pPr algn="just">
              <a:lnSpc>
                <a:spcPts val="3150"/>
              </a:lnSpc>
            </a:pPr>
            <a:endParaRPr lang="uk-UA" sz="2000" i="1" dirty="0">
              <a:latin typeface="Trebuchet MS" panose="020B0603020202020204" pitchFamily="34" charset="0"/>
            </a:endParaRPr>
          </a:p>
          <a:p>
            <a:pPr algn="just">
              <a:lnSpc>
                <a:spcPts val="3150"/>
              </a:lnSpc>
            </a:pPr>
            <a:endParaRPr lang="uk-UA" sz="2000" i="1" dirty="0" smtClean="0">
              <a:latin typeface="Trebuchet MS" panose="020B0603020202020204" pitchFamily="34" charset="0"/>
            </a:endParaRPr>
          </a:p>
          <a:p>
            <a:pPr algn="just">
              <a:lnSpc>
                <a:spcPts val="3150"/>
              </a:lnSpc>
            </a:pPr>
            <a:endParaRPr lang="uk-UA" sz="2000" i="1" dirty="0">
              <a:latin typeface="Trebuchet MS" panose="020B0603020202020204" pitchFamily="34" charset="0"/>
            </a:endParaRPr>
          </a:p>
          <a:p>
            <a:pPr algn="just">
              <a:lnSpc>
                <a:spcPts val="3150"/>
              </a:lnSpc>
            </a:pPr>
            <a:r>
              <a:rPr lang="ru-RU" sz="2000" i="1" dirty="0" smtClean="0">
                <a:latin typeface="Trebuchet MS" panose="020B0603020202020204" pitchFamily="34" charset="0"/>
              </a:rPr>
              <a:t>(У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творі</a:t>
            </a:r>
            <a:r>
              <a:rPr lang="ru-RU" sz="2000" i="1" dirty="0" smtClean="0">
                <a:latin typeface="Trebuchet MS" panose="020B0603020202020204" pitchFamily="34" charset="0"/>
              </a:rPr>
              <a:t> Т.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Шевченка</a:t>
            </a:r>
            <a:r>
              <a:rPr lang="ru-RU" sz="2000" i="1" dirty="0" smtClean="0">
                <a:latin typeface="Trebuchet MS" panose="020B0603020202020204" pitchFamily="34" charset="0"/>
              </a:rPr>
              <a:t>, образ Прометея — символ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народної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волі</a:t>
            </a:r>
            <a:r>
              <a:rPr lang="ru-RU" sz="2000" i="1" dirty="0" smtClean="0">
                <a:latin typeface="Trebuchet MS" panose="020B0603020202020204" pitchFamily="34" charset="0"/>
              </a:rPr>
              <a:t>,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що</a:t>
            </a:r>
            <a:r>
              <a:rPr lang="ru-RU" sz="2000" i="1" dirty="0" smtClean="0">
                <a:latin typeface="Trebuchet MS" panose="020B0603020202020204" pitchFamily="34" charset="0"/>
              </a:rPr>
              <a:t> не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вмирає</a:t>
            </a:r>
            <a:r>
              <a:rPr lang="ru-RU" sz="2000" i="1" dirty="0" smtClean="0">
                <a:latin typeface="Trebuchet MS" panose="020B0603020202020204" pitchFamily="34" charset="0"/>
              </a:rPr>
              <a:t>.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Створюючи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цей</a:t>
            </a:r>
            <a:r>
              <a:rPr lang="ru-RU" sz="2000" i="1" dirty="0" smtClean="0">
                <a:latin typeface="Trebuchet MS" panose="020B0603020202020204" pitchFamily="34" charset="0"/>
              </a:rPr>
              <a:t> образ, поет не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йшов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сліпо</a:t>
            </a:r>
            <a:r>
              <a:rPr lang="ru-RU" sz="2000" i="1" dirty="0" smtClean="0">
                <a:latin typeface="Trebuchet MS" panose="020B0603020202020204" pitchFamily="34" charset="0"/>
              </a:rPr>
              <a:t> за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відомим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грецьким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міфом</a:t>
            </a:r>
            <a:r>
              <a:rPr lang="ru-RU" sz="2000" i="1" dirty="0" smtClean="0">
                <a:latin typeface="Trebuchet MS" panose="020B0603020202020204" pitchFamily="34" charset="0"/>
              </a:rPr>
              <a:t>, а брав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тільки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деякі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його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риси</a:t>
            </a:r>
            <a:r>
              <a:rPr lang="ru-RU" sz="2000" i="1" dirty="0" smtClean="0">
                <a:latin typeface="Trebuchet MS" panose="020B0603020202020204" pitchFamily="34" charset="0"/>
              </a:rPr>
              <a:t>,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потрібні</a:t>
            </a:r>
            <a:r>
              <a:rPr lang="ru-RU" sz="2000" i="1" dirty="0" smtClean="0">
                <a:latin typeface="Trebuchet MS" panose="020B0603020202020204" pitchFamily="34" charset="0"/>
              </a:rPr>
              <a:t> для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втілення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задуманого</a:t>
            </a:r>
            <a:r>
              <a:rPr lang="ru-RU" sz="2000" i="1" dirty="0" smtClean="0">
                <a:latin typeface="Trebuchet MS" panose="020B0603020202020204" pitchFamily="34" charset="0"/>
              </a:rPr>
              <a:t>, а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саме</a:t>
            </a:r>
            <a:r>
              <a:rPr lang="ru-RU" sz="2000" i="1" dirty="0" smtClean="0">
                <a:latin typeface="Trebuchet MS" panose="020B0603020202020204" pitchFamily="34" charset="0"/>
              </a:rPr>
              <a:t>: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фатальну</a:t>
            </a:r>
            <a:r>
              <a:rPr lang="ru-RU" sz="2000" i="1" dirty="0" smtClean="0">
                <a:latin typeface="Trebuchet MS" panose="020B0603020202020204" pitchFamily="34" charset="0"/>
              </a:rPr>
              <a:t> </a:t>
            </a:r>
            <a:r>
              <a:rPr lang="ru-RU" sz="2000" i="1" dirty="0" err="1" smtClean="0">
                <a:latin typeface="Trebuchet MS" panose="020B0603020202020204" pitchFamily="34" charset="0"/>
              </a:rPr>
              <a:t>трагічність</a:t>
            </a:r>
            <a:r>
              <a:rPr lang="ru-RU" sz="2000" i="1" dirty="0" smtClean="0">
                <a:latin typeface="Trebuchet MS" panose="020B0603020202020204" pitchFamily="34" charset="0"/>
              </a:rPr>
              <a:t> і </a:t>
            </a:r>
            <a:r>
              <a:rPr lang="ru-RU" sz="2000" i="1" dirty="0" err="1" smtClean="0">
                <a:latin typeface="Trebuchet MS" panose="020B0603020202020204" pitchFamily="34" charset="0"/>
              </a:rPr>
              <a:t>безсмертя</a:t>
            </a:r>
            <a:r>
              <a:rPr lang="ru-RU" sz="2000" i="1" dirty="0" smtClean="0">
                <a:latin typeface="Trebuchet MS" panose="020B0603020202020204" pitchFamily="34" charset="0"/>
              </a:rPr>
              <a:t> Прометея. ) </a:t>
            </a:r>
          </a:p>
          <a:p>
            <a:pPr algn="just">
              <a:lnSpc>
                <a:spcPts val="3150"/>
              </a:lnSpc>
            </a:pPr>
            <a:endParaRPr lang="uk-UA" sz="2000" i="1" dirty="0">
              <a:latin typeface="Trebuchet MS" panose="020B0603020202020204" pitchFamily="34" charset="0"/>
            </a:endParaRPr>
          </a:p>
          <a:p>
            <a:pPr algn="just">
              <a:lnSpc>
                <a:spcPts val="3150"/>
              </a:lnSpc>
            </a:pPr>
            <a:endParaRPr lang="ru-RU" sz="2000" i="1" dirty="0">
              <a:latin typeface="Trebuchet MS" panose="020B060302020202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62612"/>
            <a:ext cx="12192001" cy="2885549"/>
          </a:xfrm>
        </p:spPr>
      </p:pic>
      <p:pic>
        <p:nvPicPr>
          <p:cNvPr id="5122" name="Picture 2" descr="http://www.edicionescalliope.com/EStore/images/ee/promete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4900" cy="687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n.academic.ru/pictures/enwiki/71/Gustave_Moreau_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09" y="0"/>
            <a:ext cx="4067241" cy="68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godoffire.com/images/gofpainting/prometheusfirebrand-rube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079" y="-15595"/>
            <a:ext cx="4225916" cy="68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2.layoutsparks.com/1/47926/notebook-paper-1-li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78039" y="307975"/>
            <a:ext cx="51705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700" dirty="0" smtClean="0">
                <a:latin typeface="Franklin Gothic Heavy" panose="020B0903020102020204" pitchFamily="34" charset="0"/>
              </a:rPr>
              <a:t>АНАЛІЗУВАННЯ ЗМІСТУ ТВОРУ</a:t>
            </a:r>
            <a:endParaRPr lang="ru-RU" sz="2700" dirty="0"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850" y="1142831"/>
            <a:ext cx="10782300" cy="543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uk-UA" sz="2700" dirty="0" smtClean="0">
                <a:latin typeface="Trebuchet MS" panose="020B0603020202020204" pitchFamily="34" charset="0"/>
              </a:rPr>
              <a:t>○ Чому на початку твору Тарас Шевченко використовує образ Прометея? </a:t>
            </a:r>
          </a:p>
          <a:p>
            <a:pPr>
              <a:lnSpc>
                <a:spcPts val="3200"/>
              </a:lnSpc>
            </a:pPr>
            <a:endParaRPr lang="uk-UA" sz="2700" dirty="0" smtClean="0">
              <a:latin typeface="Trebuchet MS" panose="020B0603020202020204" pitchFamily="34" charset="0"/>
            </a:endParaRPr>
          </a:p>
          <a:p>
            <a:pPr>
              <a:lnSpc>
                <a:spcPts val="3200"/>
              </a:lnSpc>
            </a:pPr>
            <a:r>
              <a:rPr lang="uk-UA" sz="2700" dirty="0" smtClean="0">
                <a:latin typeface="Trebuchet MS" panose="020B0603020202020204" pitchFamily="34" charset="0"/>
              </a:rPr>
              <a:t>○ Чи погоджуєтесь ви з рядками «Кати знущаються над нами, А правда наша п’яна спить? </a:t>
            </a:r>
          </a:p>
          <a:p>
            <a:pPr>
              <a:lnSpc>
                <a:spcPts val="3200"/>
              </a:lnSpc>
            </a:pPr>
            <a:endParaRPr lang="uk-UA" sz="2700" dirty="0">
              <a:latin typeface="Trebuchet MS" panose="020B0603020202020204" pitchFamily="34" charset="0"/>
            </a:endParaRPr>
          </a:p>
          <a:p>
            <a:pPr>
              <a:lnSpc>
                <a:spcPts val="3200"/>
              </a:lnSpc>
            </a:pPr>
            <a:r>
              <a:rPr lang="uk-UA" sz="2700" dirty="0" smtClean="0">
                <a:latin typeface="Trebuchet MS" panose="020B0603020202020204" pitchFamily="34" charset="0"/>
              </a:rPr>
              <a:t>○ З ким порівнює Т. Шевченко «</a:t>
            </a:r>
            <a:r>
              <a:rPr lang="uk-UA" sz="2700" dirty="0" err="1" smtClean="0">
                <a:latin typeface="Trebuchet MS" panose="020B0603020202020204" pitchFamily="34" charset="0"/>
              </a:rPr>
              <a:t>батюшків</a:t>
            </a:r>
            <a:r>
              <a:rPr lang="uk-UA" sz="2700" dirty="0" smtClean="0">
                <a:latin typeface="Trebuchet MS" panose="020B0603020202020204" pitchFamily="34" charset="0"/>
              </a:rPr>
              <a:t>-царів»? </a:t>
            </a:r>
            <a:r>
              <a:rPr lang="uk-UA" sz="2700" dirty="0" err="1" smtClean="0">
                <a:latin typeface="Trebuchet MS" panose="020B0603020202020204" pitchFamily="34" charset="0"/>
              </a:rPr>
              <a:t>Підтвердіть</a:t>
            </a:r>
            <a:r>
              <a:rPr lang="uk-UA" sz="2700" dirty="0" smtClean="0">
                <a:latin typeface="Trebuchet MS" panose="020B0603020202020204" pitchFamily="34" charset="0"/>
              </a:rPr>
              <a:t> цитатою з твору. </a:t>
            </a:r>
          </a:p>
          <a:p>
            <a:pPr>
              <a:lnSpc>
                <a:spcPts val="3200"/>
              </a:lnSpc>
            </a:pPr>
            <a:endParaRPr lang="uk-UA" sz="2700" dirty="0">
              <a:latin typeface="Trebuchet MS" panose="020B0603020202020204" pitchFamily="34" charset="0"/>
            </a:endParaRPr>
          </a:p>
          <a:p>
            <a:pPr>
              <a:lnSpc>
                <a:spcPts val="3200"/>
              </a:lnSpc>
            </a:pPr>
            <a:r>
              <a:rPr lang="uk-UA" sz="2700" dirty="0" smtClean="0">
                <a:latin typeface="Trebuchet MS" panose="020B0603020202020204" pitchFamily="34" charset="0"/>
              </a:rPr>
              <a:t>○ Автор закликає: «До нас в науку!». Чому ми можемо навчити? </a:t>
            </a:r>
            <a:r>
              <a:rPr lang="uk-UA" sz="2700" dirty="0" err="1" smtClean="0">
                <a:latin typeface="Trebuchet MS" panose="020B0603020202020204" pitchFamily="34" charset="0"/>
              </a:rPr>
              <a:t>Підтвердіть</a:t>
            </a:r>
            <a:r>
              <a:rPr lang="uk-UA" sz="2700" dirty="0">
                <a:latin typeface="Trebuchet MS" panose="020B0603020202020204" pitchFamily="34" charset="0"/>
              </a:rPr>
              <a:t> </a:t>
            </a:r>
            <a:r>
              <a:rPr lang="uk-UA" sz="2700" dirty="0" smtClean="0">
                <a:latin typeface="Trebuchet MS" panose="020B0603020202020204" pitchFamily="34" charset="0"/>
              </a:rPr>
              <a:t>цитатою з твору. </a:t>
            </a:r>
          </a:p>
          <a:p>
            <a:endParaRPr lang="uk-UA" sz="2700" dirty="0">
              <a:latin typeface="Trebuchet MS" panose="020B0603020202020204" pitchFamily="34" charset="0"/>
            </a:endParaRPr>
          </a:p>
          <a:p>
            <a:endParaRPr lang="ru-RU" sz="27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2.layoutsparks.com/1/47926/notebook-paper-1-li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744538"/>
            <a:ext cx="10515600" cy="543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50"/>
              </a:lnSpc>
            </a:pPr>
            <a:r>
              <a:rPr lang="uk-UA" sz="2700" dirty="0" smtClean="0"/>
              <a:t>○ </a:t>
            </a:r>
            <a:r>
              <a:rPr lang="ru-RU" sz="2700" dirty="0" smtClean="0">
                <a:latin typeface="Trebuchet MS" panose="020B0603020202020204" pitchFamily="34" charset="0"/>
              </a:rPr>
              <a:t>За </a:t>
            </a:r>
            <a:r>
              <a:rPr lang="ru-RU" sz="2700" dirty="0" err="1" smtClean="0">
                <a:latin typeface="Trebuchet MS" panose="020B0603020202020204" pitchFamily="34" charset="0"/>
              </a:rPr>
              <a:t>що</a:t>
            </a:r>
            <a:r>
              <a:rPr lang="ru-RU" sz="2700" dirty="0" smtClean="0">
                <a:latin typeface="Trebuchet MS" panose="020B0603020202020204" pitchFamily="34" charset="0"/>
              </a:rPr>
              <a:t> Т. Шевченко </a:t>
            </a:r>
            <a:r>
              <a:rPr lang="ru-RU" sz="2700" dirty="0" err="1" smtClean="0">
                <a:latin typeface="Trebuchet MS" panose="020B0603020202020204" pitchFamily="34" charset="0"/>
              </a:rPr>
              <a:t>критикує</a:t>
            </a:r>
            <a:r>
              <a:rPr lang="ru-RU" sz="2700" dirty="0" smtClean="0">
                <a:latin typeface="Trebuchet MS" panose="020B0603020202020204" pitchFamily="34" charset="0"/>
              </a:rPr>
              <a:t> </a:t>
            </a:r>
            <a:r>
              <a:rPr lang="ru-RU" sz="2700" dirty="0" err="1" smtClean="0">
                <a:latin typeface="Trebuchet MS" panose="020B0603020202020204" pitchFamily="34" charset="0"/>
              </a:rPr>
              <a:t>церкву</a:t>
            </a:r>
            <a:r>
              <a:rPr lang="ru-RU" sz="2700" dirty="0" smtClean="0">
                <a:latin typeface="Trebuchet MS" panose="020B0603020202020204" pitchFamily="34" charset="0"/>
              </a:rPr>
              <a:t>? У </a:t>
            </a:r>
            <a:r>
              <a:rPr lang="ru-RU" sz="2700" dirty="0" err="1" smtClean="0">
                <a:latin typeface="Trebuchet MS" panose="020B0603020202020204" pitchFamily="34" charset="0"/>
              </a:rPr>
              <a:t>чому</a:t>
            </a:r>
            <a:r>
              <a:rPr lang="ru-RU" sz="2700" dirty="0" smtClean="0">
                <a:latin typeface="Trebuchet MS" panose="020B0603020202020204" pitchFamily="34" charset="0"/>
              </a:rPr>
              <a:t> </a:t>
            </a:r>
            <a:r>
              <a:rPr lang="ru-RU" sz="2700" dirty="0" err="1" smtClean="0">
                <a:latin typeface="Trebuchet MS" panose="020B0603020202020204" pitchFamily="34" charset="0"/>
              </a:rPr>
              <a:t>він</a:t>
            </a:r>
            <a:r>
              <a:rPr lang="ru-RU" sz="2700" dirty="0" smtClean="0">
                <a:latin typeface="Trebuchet MS" panose="020B0603020202020204" pitchFamily="34" charset="0"/>
              </a:rPr>
              <a:t> </a:t>
            </a:r>
            <a:r>
              <a:rPr lang="ru-RU" sz="2700" dirty="0" err="1" smtClean="0">
                <a:latin typeface="Trebuchet MS" panose="020B0603020202020204" pitchFamily="34" charset="0"/>
              </a:rPr>
              <a:t>її</a:t>
            </a:r>
            <a:r>
              <a:rPr lang="ru-RU" sz="2700" dirty="0" smtClean="0">
                <a:latin typeface="Trebuchet MS" panose="020B0603020202020204" pitchFamily="34" charset="0"/>
              </a:rPr>
              <a:t> </a:t>
            </a:r>
            <a:r>
              <a:rPr lang="ru-RU" sz="2700" dirty="0" err="1" smtClean="0">
                <a:latin typeface="Trebuchet MS" panose="020B0603020202020204" pitchFamily="34" charset="0"/>
              </a:rPr>
              <a:t>звинувачує</a:t>
            </a:r>
            <a:r>
              <a:rPr lang="ru-RU" sz="2700" dirty="0" smtClean="0">
                <a:latin typeface="Trebuchet MS" panose="020B0603020202020204" pitchFamily="34" charset="0"/>
              </a:rPr>
              <a:t>?</a:t>
            </a:r>
          </a:p>
          <a:p>
            <a:pPr>
              <a:lnSpc>
                <a:spcPts val="3150"/>
              </a:lnSpc>
            </a:pPr>
            <a:endParaRPr lang="ru-RU" sz="2700" dirty="0" smtClean="0">
              <a:latin typeface="Trebuchet MS" panose="020B0603020202020204" pitchFamily="34" charset="0"/>
            </a:endParaRPr>
          </a:p>
          <a:p>
            <a:pPr>
              <a:lnSpc>
                <a:spcPts val="3150"/>
              </a:lnSpc>
            </a:pPr>
            <a:endParaRPr lang="uk-UA" sz="2700" dirty="0" smtClean="0">
              <a:latin typeface="Trebuchet MS" panose="020B0603020202020204" pitchFamily="34" charset="0"/>
            </a:endParaRPr>
          </a:p>
          <a:p>
            <a:pPr>
              <a:lnSpc>
                <a:spcPts val="3150"/>
              </a:lnSpc>
            </a:pPr>
            <a:r>
              <a:rPr lang="uk-UA" sz="2700" dirty="0" smtClean="0"/>
              <a:t>○ </a:t>
            </a:r>
            <a:r>
              <a:rPr lang="uk-UA" sz="2700" dirty="0" smtClean="0">
                <a:latin typeface="Trebuchet MS" panose="020B0603020202020204" pitchFamily="34" charset="0"/>
              </a:rPr>
              <a:t>Як ви розумієте рядки: «По закону апостола Ви любите брата! Суєслови, лицеміри, Господом прокляті. Ви любите на братові шкуру, а не душу!»</a:t>
            </a:r>
          </a:p>
          <a:p>
            <a:pPr>
              <a:lnSpc>
                <a:spcPts val="3150"/>
              </a:lnSpc>
            </a:pPr>
            <a:endParaRPr lang="uk-UA" sz="2700" dirty="0" smtClean="0">
              <a:latin typeface="Trebuchet MS" panose="020B0603020202020204" pitchFamily="34" charset="0"/>
            </a:endParaRPr>
          </a:p>
          <a:p>
            <a:pPr>
              <a:lnSpc>
                <a:spcPts val="3150"/>
              </a:lnSpc>
            </a:pPr>
            <a:endParaRPr lang="uk-UA" sz="2700" dirty="0">
              <a:latin typeface="Trebuchet MS" panose="020B0603020202020204" pitchFamily="34" charset="0"/>
            </a:endParaRPr>
          </a:p>
          <a:p>
            <a:pPr>
              <a:lnSpc>
                <a:spcPts val="3150"/>
              </a:lnSpc>
            </a:pPr>
            <a:r>
              <a:rPr lang="uk-UA" sz="2700" dirty="0" smtClean="0">
                <a:latin typeface="Trebuchet MS" panose="020B0603020202020204" pitchFamily="34" charset="0"/>
              </a:rPr>
              <a:t>○ Як наприкінці поеми Тарас Шевченко звертається до Якова де </a:t>
            </a:r>
            <a:r>
              <a:rPr lang="uk-UA" sz="2700" dirty="0" err="1" smtClean="0">
                <a:latin typeface="Trebuchet MS" panose="020B0603020202020204" pitchFamily="34" charset="0"/>
              </a:rPr>
              <a:t>Бальмена</a:t>
            </a:r>
            <a:r>
              <a:rPr lang="uk-UA" sz="2700" dirty="0" smtClean="0">
                <a:latin typeface="Trebuchet MS" panose="020B0603020202020204" pitchFamily="34" charset="0"/>
              </a:rPr>
              <a:t>? </a:t>
            </a:r>
            <a:r>
              <a:rPr lang="uk-UA" sz="2700" dirty="0" err="1" smtClean="0">
                <a:latin typeface="Trebuchet MS" panose="020B0603020202020204" pitchFamily="34" charset="0"/>
              </a:rPr>
              <a:t>Підтвердіть</a:t>
            </a:r>
            <a:r>
              <a:rPr lang="uk-UA" sz="2700" dirty="0" smtClean="0">
                <a:latin typeface="Trebuchet MS" panose="020B0603020202020204" pitchFamily="34" charset="0"/>
              </a:rPr>
              <a:t> рядками з твору. </a:t>
            </a:r>
          </a:p>
          <a:p>
            <a:pPr>
              <a:lnSpc>
                <a:spcPts val="3150"/>
              </a:lnSpc>
            </a:pPr>
            <a:r>
              <a:rPr lang="uk-UA" sz="2700" dirty="0" smtClean="0">
                <a:latin typeface="Trebuchet MS" panose="020B0603020202020204" pitchFamily="34" charset="0"/>
              </a:rPr>
              <a:t> </a:t>
            </a:r>
          </a:p>
          <a:p>
            <a:endParaRPr lang="uk-UA" sz="2700" dirty="0">
              <a:latin typeface="Trebuchet MS" panose="020B0603020202020204" pitchFamily="34" charset="0"/>
            </a:endParaRPr>
          </a:p>
          <a:p>
            <a:r>
              <a:rPr lang="uk-UA" sz="2700" dirty="0" smtClean="0">
                <a:latin typeface="Trebuchet MS" panose="020B0603020202020204" pitchFamily="34" charset="0"/>
              </a:rPr>
              <a:t>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3653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2.layoutsparks.com/1/47926/notebook-paper-1-li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907376"/>
            <a:ext cx="69959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>
                <a:latin typeface="Franklin Gothic Heavy" panose="020B0903020102020204" pitchFamily="34" charset="0"/>
              </a:rPr>
              <a:t>ДОМАШНЄ ЗАВДАННЯ</a:t>
            </a:r>
            <a:endParaRPr lang="ru-RU" sz="5000" dirty="0"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7437" y="3075429"/>
            <a:ext cx="951414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500" dirty="0" smtClean="0">
                <a:latin typeface="Trebuchet MS" panose="020B0603020202020204" pitchFamily="34" charset="0"/>
              </a:rPr>
              <a:t>Прочитати поему-містерію </a:t>
            </a:r>
            <a:r>
              <a:rPr lang="uk-UA" sz="3500" b="1" dirty="0" smtClean="0">
                <a:latin typeface="Trebuchet MS" panose="020B0603020202020204" pitchFamily="34" charset="0"/>
              </a:rPr>
              <a:t>«Великий льох» </a:t>
            </a:r>
          </a:p>
          <a:p>
            <a:pPr algn="ctr"/>
            <a:r>
              <a:rPr lang="uk-UA" sz="3500" dirty="0" smtClean="0">
                <a:latin typeface="Trebuchet MS" panose="020B0603020202020204" pitchFamily="34" charset="0"/>
              </a:rPr>
              <a:t>і поезію </a:t>
            </a:r>
            <a:r>
              <a:rPr lang="uk-UA" sz="3500" b="1" dirty="0" smtClean="0">
                <a:latin typeface="Trebuchet MS" panose="020B0603020202020204" pitchFamily="34" charset="0"/>
              </a:rPr>
              <a:t>«</a:t>
            </a:r>
            <a:r>
              <a:rPr lang="uk-UA" sz="3500" b="1" dirty="0" err="1" smtClean="0">
                <a:latin typeface="Trebuchet MS" panose="020B0603020202020204" pitchFamily="34" charset="0"/>
              </a:rPr>
              <a:t>Чигрине</a:t>
            </a:r>
            <a:r>
              <a:rPr lang="uk-UA" sz="3500" b="1" dirty="0" smtClean="0">
                <a:latin typeface="Trebuchet MS" panose="020B0603020202020204" pitchFamily="34" charset="0"/>
              </a:rPr>
              <a:t>, </a:t>
            </a:r>
            <a:r>
              <a:rPr lang="uk-UA" sz="3500" b="1" dirty="0" err="1" smtClean="0">
                <a:latin typeface="Trebuchet MS" panose="020B0603020202020204" pitchFamily="34" charset="0"/>
              </a:rPr>
              <a:t>Чигрине</a:t>
            </a:r>
            <a:r>
              <a:rPr lang="uk-UA" sz="3500" b="1" dirty="0" smtClean="0">
                <a:latin typeface="Trebuchet MS" panose="020B0603020202020204" pitchFamily="34" charset="0"/>
              </a:rPr>
              <a:t>»</a:t>
            </a:r>
            <a:endParaRPr lang="ru-RU" sz="35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2.layoutsparks.com/1/47926/notebook-paper-1-li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9199" y="2182505"/>
            <a:ext cx="519360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500" dirty="0" smtClean="0">
                <a:latin typeface="Franklin Gothic Heavy" panose="020B0903020102020204" pitchFamily="34" charset="0"/>
              </a:rPr>
              <a:t>КРОСВОРД</a:t>
            </a:r>
            <a:endParaRPr lang="ru-RU" sz="75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7294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17" y="169540"/>
            <a:ext cx="7092971" cy="5374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43788" y="154245"/>
            <a:ext cx="45973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>
                <a:latin typeface="Trebuchet MS" panose="020B0603020202020204" pitchFamily="34" charset="0"/>
              </a:rPr>
              <a:t>1. Посада Тараса у пана         </a:t>
            </a:r>
            <a:r>
              <a:rPr lang="uk-UA" sz="2500" dirty="0" err="1" smtClean="0">
                <a:latin typeface="Trebuchet MS" panose="020B0603020202020204" pitchFamily="34" charset="0"/>
              </a:rPr>
              <a:t>Енгельгардта</a:t>
            </a:r>
            <a:r>
              <a:rPr lang="uk-UA" sz="2500" dirty="0" smtClean="0">
                <a:latin typeface="Trebuchet MS" panose="020B0603020202020204" pitchFamily="34" charset="0"/>
              </a:rPr>
              <a:t>? </a:t>
            </a:r>
            <a:endParaRPr lang="ru-RU" sz="2500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3890" y="175140"/>
            <a:ext cx="399179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700" b="1" dirty="0" smtClean="0">
                <a:latin typeface="Trebuchet MS" panose="020B0603020202020204" pitchFamily="34" charset="0"/>
              </a:rPr>
              <a:t>К О З А Ч О К</a:t>
            </a:r>
            <a:endParaRPr lang="ru-RU" sz="4700" b="1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8925" y="912429"/>
            <a:ext cx="80457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dirty="0" smtClean="0">
                <a:latin typeface="Trebuchet MS" panose="020B0603020202020204" pitchFamily="34" charset="0"/>
              </a:rPr>
              <a:t>2. Місто, де відбувалося вінчання Яреми та Оксани? </a:t>
            </a:r>
            <a:endParaRPr lang="ru-RU" sz="2500" dirty="0"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761" y="717881"/>
            <a:ext cx="402385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700" b="1" dirty="0" smtClean="0">
                <a:latin typeface="Trebuchet MS" panose="020B0603020202020204" pitchFamily="34" charset="0"/>
              </a:rPr>
              <a:t>Л Е Б Е Д И Н</a:t>
            </a:r>
            <a:endParaRPr lang="ru-RU" sz="4700" b="1" dirty="0"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1" y="1448611"/>
            <a:ext cx="60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>
                <a:latin typeface="Trebuchet MS" panose="020B0603020202020204" pitchFamily="34" charset="0"/>
              </a:rPr>
              <a:t>3. Фортеця, де відбувалася солдатська    служба митця? </a:t>
            </a:r>
            <a:endParaRPr lang="ru-RU" sz="2500" dirty="0"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0505" y="1327440"/>
            <a:ext cx="3373039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700" b="1" dirty="0" smtClean="0">
                <a:latin typeface="Trebuchet MS" panose="020B0603020202020204" pitchFamily="34" charset="0"/>
              </a:rPr>
              <a:t>О Р С Ь К А</a:t>
            </a:r>
            <a:endParaRPr lang="ru-RU" sz="4700" b="1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050" y="2218942"/>
            <a:ext cx="62293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>
                <a:latin typeface="Trebuchet MS" panose="020B0603020202020204" pitchFamily="34" charset="0"/>
              </a:rPr>
              <a:t>4. Півострів – місце перебування              Т. Шевченка протягом семи років? </a:t>
            </a:r>
            <a:endParaRPr lang="ru-RU" sz="2500" dirty="0">
              <a:latin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118" y="1890533"/>
            <a:ext cx="5407249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700" b="1" dirty="0" smtClean="0">
                <a:latin typeface="Trebuchet MS" panose="020B0603020202020204" pitchFamily="34" charset="0"/>
              </a:rPr>
              <a:t>М А Н Г И Ш Л А К</a:t>
            </a:r>
            <a:endParaRPr lang="ru-RU" sz="4700" b="1" dirty="0">
              <a:latin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9908" y="2972507"/>
            <a:ext cx="2771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dirty="0" smtClean="0">
                <a:latin typeface="Trebuchet MS" panose="020B0603020202020204" pitchFamily="34" charset="0"/>
              </a:rPr>
              <a:t>5. Жанр «Лілеї»? </a:t>
            </a:r>
            <a:endParaRPr lang="ru-RU" sz="2500" dirty="0"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6029" y="2478022"/>
            <a:ext cx="33938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600" b="1" dirty="0" smtClean="0">
                <a:latin typeface="Trebuchet MS" panose="020B0603020202020204" pitchFamily="34" charset="0"/>
              </a:rPr>
              <a:t>Б А Л А Д А</a:t>
            </a:r>
            <a:endParaRPr lang="ru-RU" sz="4600" b="1" dirty="0">
              <a:latin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3337" y="3359858"/>
            <a:ext cx="65886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dirty="0" smtClean="0">
                <a:latin typeface="Trebuchet MS" panose="020B0603020202020204" pitchFamily="34" charset="0"/>
              </a:rPr>
              <a:t>6. Соціальне становище молодого Тараса? </a:t>
            </a:r>
            <a:endParaRPr lang="ru-RU" sz="2500" dirty="0">
              <a:latin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75690" y="3449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226490" y="3047671"/>
            <a:ext cx="32880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600" b="1" dirty="0" smtClean="0">
                <a:latin typeface="Trebuchet MS" panose="020B0603020202020204" pitchFamily="34" charset="0"/>
              </a:rPr>
              <a:t>К Р І  П А К</a:t>
            </a:r>
            <a:endParaRPr lang="ru-RU" sz="4600" b="1" dirty="0">
              <a:latin typeface="Trebuchet MS" panose="020B0603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4570" y="4626043"/>
            <a:ext cx="6506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>
                <a:latin typeface="Trebuchet MS" panose="020B0603020202020204" pitchFamily="34" charset="0"/>
              </a:rPr>
              <a:t>8. Міфічні істоти, що є винними у смерті героїні твору «Причинна»?</a:t>
            </a:r>
            <a:endParaRPr lang="ru-RU" sz="2500" dirty="0"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871" y="4171117"/>
            <a:ext cx="390683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600" b="1" dirty="0" smtClean="0">
                <a:latin typeface="Trebuchet MS" panose="020B0603020202020204" pitchFamily="34" charset="0"/>
              </a:rPr>
              <a:t>Р У С А Л К И</a:t>
            </a:r>
            <a:endParaRPr lang="ru-RU" sz="4600" b="1" dirty="0">
              <a:latin typeface="Trebuchet MS" panose="020B0603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9640" y="3847884"/>
            <a:ext cx="7501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>
                <a:latin typeface="Trebuchet MS" panose="020B0603020202020204" pitchFamily="34" charset="0"/>
              </a:rPr>
              <a:t>7. Журнал, навколо якого згуртувалися українські письменники, знавці? </a:t>
            </a:r>
            <a:endParaRPr lang="ru-RU" sz="2500" dirty="0">
              <a:latin typeface="Trebuchet MS" panose="020B0603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3127" y="3599888"/>
            <a:ext cx="33970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600" b="1" dirty="0" smtClean="0">
                <a:latin typeface="Trebuchet MS" panose="020B0603020202020204" pitchFamily="34" charset="0"/>
              </a:rPr>
              <a:t>О С Н О В А</a:t>
            </a:r>
            <a:endParaRPr lang="ru-RU" sz="4600" b="1" dirty="0">
              <a:latin typeface="Trebuchet MS" panose="020B0603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9973" y="5484257"/>
            <a:ext cx="89675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500" dirty="0" smtClean="0">
                <a:latin typeface="Trebuchet MS" panose="020B0603020202020204" pitchFamily="34" charset="0"/>
              </a:rPr>
              <a:t>9. Що перемальовував майбутній митець у Літньому саду? </a:t>
            </a:r>
            <a:endParaRPr lang="ru-RU" sz="2500" dirty="0">
              <a:latin typeface="Trebuchet MS" panose="020B06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2848" y="4757951"/>
            <a:ext cx="32848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600" b="1" dirty="0" smtClean="0">
                <a:latin typeface="Trebuchet MS" panose="020B0603020202020204" pitchFamily="34" charset="0"/>
              </a:rPr>
              <a:t>С Т А Т У  Ї</a:t>
            </a:r>
            <a:endParaRPr lang="ru-RU" sz="4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2.layoutsparks.com/1/47926/notebook-paper-1-li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5350" y="650875"/>
            <a:ext cx="108775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700" dirty="0">
                <a:latin typeface="Comic Sans MS" panose="030F0702030302020204" pitchFamily="66" charset="0"/>
              </a:rPr>
              <a:t>"Кавказ” </a:t>
            </a:r>
            <a:r>
              <a:rPr lang="ru-RU" sz="3700" dirty="0" err="1">
                <a:latin typeface="Comic Sans MS" panose="030F0702030302020204" pitchFamily="66" charset="0"/>
              </a:rPr>
              <a:t>вибухає</a:t>
            </a:r>
            <a:r>
              <a:rPr lang="ru-RU" sz="3700" dirty="0">
                <a:latin typeface="Comic Sans MS" panose="030F0702030302020204" pitchFamily="66" charset="0"/>
              </a:rPr>
              <a:t> перед </a:t>
            </a:r>
            <a:r>
              <a:rPr lang="ru-RU" sz="3700" dirty="0" err="1">
                <a:latin typeface="Comic Sans MS" panose="030F0702030302020204" pitchFamily="66" charset="0"/>
              </a:rPr>
              <a:t>читачем</a:t>
            </a:r>
            <a:r>
              <a:rPr lang="ru-RU" sz="3700" dirty="0">
                <a:latin typeface="Comic Sans MS" panose="030F0702030302020204" pitchFamily="66" charset="0"/>
              </a:rPr>
              <a:t> як вулкан, </a:t>
            </a:r>
            <a:r>
              <a:rPr lang="ru-RU" sz="3700" dirty="0" err="1">
                <a:latin typeface="Comic Sans MS" panose="030F0702030302020204" pitchFamily="66" charset="0"/>
              </a:rPr>
              <a:t>що</a:t>
            </a:r>
            <a:r>
              <a:rPr lang="ru-RU" sz="3700" dirty="0">
                <a:latin typeface="Comic Sans MS" panose="030F0702030302020204" pitchFamily="66" charset="0"/>
              </a:rPr>
              <a:t> з нутра </a:t>
            </a:r>
            <a:r>
              <a:rPr lang="ru-RU" sz="3700" dirty="0" err="1">
                <a:latin typeface="Comic Sans MS" panose="030F0702030302020204" pitchFamily="66" charset="0"/>
              </a:rPr>
              <a:t>свого</a:t>
            </a:r>
            <a:r>
              <a:rPr lang="ru-RU" sz="3700" dirty="0">
                <a:latin typeface="Comic Sans MS" panose="030F0702030302020204" pitchFamily="66" charset="0"/>
              </a:rPr>
              <a:t> </a:t>
            </a:r>
            <a:r>
              <a:rPr lang="ru-RU" sz="3700" dirty="0" err="1">
                <a:latin typeface="Comic Sans MS" panose="030F0702030302020204" pitchFamily="66" charset="0"/>
              </a:rPr>
              <a:t>кидає</a:t>
            </a:r>
            <a:r>
              <a:rPr lang="ru-RU" sz="3700" dirty="0">
                <a:latin typeface="Comic Sans MS" panose="030F0702030302020204" pitchFamily="66" charset="0"/>
              </a:rPr>
              <a:t> то </a:t>
            </a:r>
            <a:r>
              <a:rPr lang="ru-RU" sz="3700" dirty="0" err="1">
                <a:latin typeface="Comic Sans MS" panose="030F0702030302020204" pitchFamily="66" charset="0"/>
              </a:rPr>
              <a:t>полум’я</a:t>
            </a:r>
            <a:r>
              <a:rPr lang="ru-RU" sz="3700" dirty="0">
                <a:latin typeface="Comic Sans MS" panose="030F0702030302020204" pitchFamily="66" charset="0"/>
              </a:rPr>
              <a:t>, </a:t>
            </a:r>
            <a:r>
              <a:rPr lang="ru-RU" sz="3700" dirty="0" err="1">
                <a:latin typeface="Comic Sans MS" panose="030F0702030302020204" pitchFamily="66" charset="0"/>
              </a:rPr>
              <a:t>дим</a:t>
            </a:r>
            <a:r>
              <a:rPr lang="ru-RU" sz="3700" dirty="0">
                <a:latin typeface="Comic Sans MS" panose="030F0702030302020204" pitchFamily="66" charset="0"/>
              </a:rPr>
              <a:t>, </a:t>
            </a:r>
            <a:r>
              <a:rPr lang="ru-RU" sz="3700" dirty="0" err="1" smtClean="0">
                <a:latin typeface="Comic Sans MS" panose="030F0702030302020204" pitchFamily="66" charset="0"/>
              </a:rPr>
              <a:t>сірку</a:t>
            </a:r>
            <a:r>
              <a:rPr lang="ru-RU" sz="3700" dirty="0">
                <a:latin typeface="Comic Sans MS" panose="030F0702030302020204" pitchFamily="66" charset="0"/>
              </a:rPr>
              <a:t>, то </a:t>
            </a:r>
            <a:r>
              <a:rPr lang="ru-RU" sz="3700" dirty="0" err="1">
                <a:latin typeface="Comic Sans MS" panose="030F0702030302020204" pitchFamily="66" charset="0"/>
              </a:rPr>
              <a:t>знову</a:t>
            </a:r>
            <a:r>
              <a:rPr lang="ru-RU" sz="3700" dirty="0">
                <a:latin typeface="Comic Sans MS" panose="030F0702030302020204" pitchFamily="66" charset="0"/>
              </a:rPr>
              <a:t> </a:t>
            </a:r>
            <a:r>
              <a:rPr lang="ru-RU" sz="3700" dirty="0" err="1">
                <a:latin typeface="Comic Sans MS" panose="030F0702030302020204" pitchFamily="66" charset="0"/>
              </a:rPr>
              <a:t>гарячу</a:t>
            </a:r>
            <a:r>
              <a:rPr lang="ru-RU" sz="3700" dirty="0">
                <a:latin typeface="Comic Sans MS" panose="030F0702030302020204" pitchFamily="66" charset="0"/>
              </a:rPr>
              <a:t> лаву, у </a:t>
            </a:r>
            <a:r>
              <a:rPr lang="ru-RU" sz="3700" dirty="0" err="1">
                <a:latin typeface="Comic Sans MS" panose="030F0702030302020204" pitchFamily="66" charset="0"/>
              </a:rPr>
              <a:t>якій</a:t>
            </a:r>
            <a:r>
              <a:rPr lang="ru-RU" sz="3700" dirty="0">
                <a:latin typeface="Comic Sans MS" panose="030F0702030302020204" pitchFamily="66" charset="0"/>
              </a:rPr>
              <a:t> стопились </a:t>
            </a:r>
            <a:r>
              <a:rPr lang="ru-RU" sz="3700" dirty="0" err="1">
                <a:latin typeface="Comic Sans MS" panose="030F0702030302020204" pitchFamily="66" charset="0"/>
              </a:rPr>
              <a:t>усілякі</a:t>
            </a:r>
            <a:r>
              <a:rPr lang="ru-RU" sz="3700" dirty="0">
                <a:latin typeface="Comic Sans MS" panose="030F0702030302020204" pitchFamily="66" charset="0"/>
              </a:rPr>
              <a:t> </a:t>
            </a:r>
            <a:r>
              <a:rPr lang="ru-RU" sz="3700" dirty="0" err="1">
                <a:latin typeface="Comic Sans MS" panose="030F0702030302020204" pitchFamily="66" charset="0"/>
              </a:rPr>
              <a:t>елементи</a:t>
            </a:r>
            <a:r>
              <a:rPr lang="ru-RU" sz="3700" dirty="0">
                <a:latin typeface="Comic Sans MS" panose="030F0702030302020204" pitchFamily="66" charset="0"/>
              </a:rPr>
              <a:t>. ...</a:t>
            </a:r>
            <a:r>
              <a:rPr lang="ru-RU" sz="3700" dirty="0" err="1">
                <a:latin typeface="Comic Sans MS" panose="030F0702030302020204" pitchFamily="66" charset="0"/>
              </a:rPr>
              <a:t>Ця</a:t>
            </a:r>
            <a:r>
              <a:rPr lang="ru-RU" sz="3700" dirty="0">
                <a:latin typeface="Comic Sans MS" panose="030F0702030302020204" pitchFamily="66" charset="0"/>
              </a:rPr>
              <a:t> поема валить, </a:t>
            </a:r>
            <a:r>
              <a:rPr lang="ru-RU" sz="3700" dirty="0" err="1">
                <a:latin typeface="Comic Sans MS" panose="030F0702030302020204" pitchFamily="66" charset="0"/>
              </a:rPr>
              <a:t>трощить</a:t>
            </a:r>
            <a:r>
              <a:rPr lang="ru-RU" sz="3700" dirty="0">
                <a:latin typeface="Comic Sans MS" panose="030F0702030302020204" pitchFamily="66" charset="0"/>
              </a:rPr>
              <a:t>, </a:t>
            </a:r>
            <a:r>
              <a:rPr lang="ru-RU" sz="3700" dirty="0" smtClean="0">
                <a:latin typeface="Comic Sans MS" panose="030F0702030302020204" pitchFamily="66" charset="0"/>
              </a:rPr>
              <a:t>палить</a:t>
            </a:r>
            <a:r>
              <a:rPr lang="ru-RU" sz="3700" dirty="0">
                <a:latin typeface="Comic Sans MS" panose="030F0702030302020204" pitchFamily="66" charset="0"/>
              </a:rPr>
              <a:t>, </a:t>
            </a:r>
            <a:r>
              <a:rPr lang="ru-RU" sz="3700" dirty="0" err="1">
                <a:latin typeface="Comic Sans MS" panose="030F0702030302020204" pitchFamily="66" charset="0"/>
              </a:rPr>
              <a:t>убиває</a:t>
            </a:r>
            <a:r>
              <a:rPr lang="ru-RU" sz="3700" dirty="0">
                <a:latin typeface="Comic Sans MS" panose="030F0702030302020204" pitchFamily="66" charset="0"/>
              </a:rPr>
              <a:t> </a:t>
            </a:r>
            <a:r>
              <a:rPr lang="ru-RU" sz="3700" dirty="0" err="1">
                <a:latin typeface="Comic Sans MS" panose="030F0702030302020204" pitchFamily="66" charset="0"/>
              </a:rPr>
              <a:t>іронією</a:t>
            </a:r>
            <a:r>
              <a:rPr lang="ru-RU" sz="3700" dirty="0">
                <a:latin typeface="Comic Sans MS" panose="030F0702030302020204" pitchFamily="66" charset="0"/>
              </a:rPr>
              <a:t>, морозить правдою, </a:t>
            </a:r>
            <a:r>
              <a:rPr lang="ru-RU" sz="3700" dirty="0" err="1">
                <a:latin typeface="Comic Sans MS" panose="030F0702030302020204" pitchFamily="66" charset="0"/>
              </a:rPr>
              <a:t>сліпить</a:t>
            </a:r>
            <a:r>
              <a:rPr lang="ru-RU" sz="3700" dirty="0">
                <a:latin typeface="Comic Sans MS" panose="030F0702030302020204" pitchFamily="66" charset="0"/>
              </a:rPr>
              <a:t> </a:t>
            </a:r>
            <a:r>
              <a:rPr lang="ru-RU" sz="3700" dirty="0" err="1">
                <a:latin typeface="Comic Sans MS" panose="030F0702030302020204" pitchFamily="66" charset="0"/>
              </a:rPr>
              <a:t>блискавками</a:t>
            </a:r>
            <a:r>
              <a:rPr lang="ru-RU" sz="3700" dirty="0">
                <a:latin typeface="Comic Sans MS" panose="030F0702030302020204" pitchFamily="66" charset="0"/>
              </a:rPr>
              <a:t> </a:t>
            </a:r>
            <a:r>
              <a:rPr lang="ru-RU" sz="3700" dirty="0" err="1">
                <a:latin typeface="Comic Sans MS" panose="030F0702030302020204" pitchFamily="66" charset="0"/>
              </a:rPr>
              <a:t>порівнянь</a:t>
            </a:r>
            <a:r>
              <a:rPr lang="ru-RU" sz="3700" dirty="0" smtClean="0">
                <a:latin typeface="Comic Sans MS" panose="030F0702030302020204" pitchFamily="66" charset="0"/>
              </a:rPr>
              <a:t>...</a:t>
            </a:r>
          </a:p>
          <a:p>
            <a:pPr algn="r"/>
            <a:endParaRPr lang="uk-UA" sz="3700" b="1" i="1" dirty="0">
              <a:latin typeface="Comic Sans MS" panose="030F0702030302020204" pitchFamily="66" charset="0"/>
            </a:endParaRPr>
          </a:p>
          <a:p>
            <a:pPr algn="r"/>
            <a:r>
              <a:rPr lang="uk-UA" sz="3700" b="1" dirty="0" smtClean="0">
                <a:latin typeface="Comic Sans MS" panose="030F0702030302020204" pitchFamily="66" charset="0"/>
              </a:rPr>
              <a:t>Б. Лепкий </a:t>
            </a:r>
            <a:endParaRPr lang="ru-RU" sz="37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2.layoutsparks.com/1/47926/notebook-paper-1-li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4620" y="352192"/>
            <a:ext cx="70075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500" dirty="0" smtClean="0">
                <a:latin typeface="Franklin Gothic Heavy" panose="020B0903020102020204" pitchFamily="34" charset="0"/>
              </a:rPr>
              <a:t>ПЕРІОД «ТРЬОХ ЛІТ» (1843-1847)</a:t>
            </a:r>
            <a:endParaRPr lang="ru-RU" sz="3500" dirty="0"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1144588"/>
            <a:ext cx="11239500" cy="4998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150"/>
              </a:lnSpc>
              <a:spcBef>
                <a:spcPts val="1000"/>
              </a:spcBef>
            </a:pPr>
            <a:r>
              <a:rPr lang="ru-RU" sz="2500" dirty="0" smtClean="0"/>
              <a:t>У 1843 р. Шевченко </a:t>
            </a:r>
            <a:r>
              <a:rPr lang="ru-RU" sz="2500" dirty="0" err="1" smtClean="0"/>
              <a:t>поїхав</a:t>
            </a:r>
            <a:r>
              <a:rPr lang="ru-RU" sz="2500" dirty="0" smtClean="0"/>
              <a:t> на </a:t>
            </a:r>
            <a:r>
              <a:rPr lang="ru-RU" sz="2500" dirty="0" err="1" smtClean="0"/>
              <a:t>Україну</a:t>
            </a:r>
            <a:r>
              <a:rPr lang="ru-RU" sz="2500" dirty="0" smtClean="0"/>
              <a:t>, де не </a:t>
            </a:r>
            <a:r>
              <a:rPr lang="ru-RU" sz="2500" dirty="0" err="1" smtClean="0"/>
              <a:t>був</a:t>
            </a:r>
            <a:r>
              <a:rPr lang="ru-RU" sz="2500" dirty="0" smtClean="0"/>
              <a:t> 14 </a:t>
            </a:r>
            <a:r>
              <a:rPr lang="ru-RU" sz="2500" dirty="0" err="1" smtClean="0"/>
              <a:t>років</a:t>
            </a:r>
            <a:r>
              <a:rPr lang="ru-RU" sz="2500" dirty="0" smtClean="0"/>
              <a:t>. </a:t>
            </a:r>
            <a:r>
              <a:rPr lang="ru-RU" sz="2500" dirty="0" err="1" smtClean="0"/>
              <a:t>Відвідав</a:t>
            </a:r>
            <a:r>
              <a:rPr lang="ru-RU" sz="2500" dirty="0" smtClean="0"/>
              <a:t> </a:t>
            </a:r>
            <a:r>
              <a:rPr lang="ru-RU" sz="2500" dirty="0" err="1" smtClean="0"/>
              <a:t>він</a:t>
            </a:r>
            <a:r>
              <a:rPr lang="ru-RU" sz="2500" dirty="0" smtClean="0"/>
              <a:t> </a:t>
            </a:r>
            <a:r>
              <a:rPr lang="ru-RU" sz="2500" dirty="0" err="1" smtClean="0"/>
              <a:t>рідну</a:t>
            </a:r>
            <a:r>
              <a:rPr lang="ru-RU" sz="2500" dirty="0" smtClean="0"/>
              <a:t> </a:t>
            </a:r>
            <a:r>
              <a:rPr lang="ru-RU" sz="2500" dirty="0" err="1" smtClean="0"/>
              <a:t>Кирилівку</a:t>
            </a:r>
            <a:r>
              <a:rPr lang="ru-RU" sz="2500" dirty="0" smtClean="0"/>
              <a:t>, </a:t>
            </a:r>
            <a:r>
              <a:rPr lang="ru-RU" sz="2500" dirty="0" err="1" smtClean="0"/>
              <a:t>був</a:t>
            </a:r>
            <a:r>
              <a:rPr lang="ru-RU" sz="2500" dirty="0" smtClean="0"/>
              <a:t> і в </a:t>
            </a:r>
            <a:r>
              <a:rPr lang="ru-RU" sz="2500" dirty="0" err="1" smtClean="0"/>
              <a:t>інших</a:t>
            </a:r>
            <a:r>
              <a:rPr lang="ru-RU" sz="2500" dirty="0" smtClean="0"/>
              <a:t> </a:t>
            </a:r>
            <a:r>
              <a:rPr lang="ru-RU" sz="2500" dirty="0" err="1" smtClean="0"/>
              <a:t>місцях</a:t>
            </a:r>
            <a:r>
              <a:rPr lang="ru-RU" sz="2500" dirty="0" smtClean="0"/>
              <a:t>. </a:t>
            </a:r>
            <a:r>
              <a:rPr lang="ru-RU" sz="2500" dirty="0" err="1" smtClean="0"/>
              <a:t>Поета</a:t>
            </a:r>
            <a:r>
              <a:rPr lang="ru-RU" sz="2500" dirty="0" smtClean="0"/>
              <a:t> </a:t>
            </a:r>
            <a:r>
              <a:rPr lang="ru-RU" sz="2500" dirty="0" err="1" smtClean="0"/>
              <a:t>глибоко</a:t>
            </a:r>
            <a:r>
              <a:rPr lang="ru-RU" sz="2500" dirty="0" smtClean="0"/>
              <a:t> </a:t>
            </a:r>
            <a:r>
              <a:rPr lang="ru-RU" sz="2500" dirty="0" err="1" smtClean="0"/>
              <a:t>вразило</a:t>
            </a:r>
            <a:r>
              <a:rPr lang="ru-RU" sz="2500" dirty="0" smtClean="0"/>
              <a:t> </a:t>
            </a:r>
            <a:r>
              <a:rPr lang="ru-RU" sz="2500" dirty="0" err="1" smtClean="0"/>
              <a:t>тяжке</a:t>
            </a:r>
            <a:r>
              <a:rPr lang="ru-RU" sz="2500" dirty="0" smtClean="0"/>
              <a:t> становище </a:t>
            </a:r>
            <a:r>
              <a:rPr lang="ru-RU" sz="2500" dirty="0" err="1" smtClean="0"/>
              <a:t>закріпаченого</a:t>
            </a:r>
            <a:r>
              <a:rPr lang="ru-RU" sz="2500" dirty="0" smtClean="0"/>
              <a:t> селянства. Шевченко глянув </a:t>
            </a:r>
            <a:r>
              <a:rPr lang="ru-RU" sz="2500" dirty="0" err="1" smtClean="0"/>
              <a:t>тепер</a:t>
            </a:r>
            <a:r>
              <a:rPr lang="ru-RU" sz="2500" dirty="0" smtClean="0"/>
              <a:t> на </a:t>
            </a:r>
            <a:r>
              <a:rPr lang="ru-RU" sz="2500" dirty="0" err="1" smtClean="0"/>
              <a:t>життя</a:t>
            </a:r>
            <a:r>
              <a:rPr lang="ru-RU" sz="2500" dirty="0" smtClean="0"/>
              <a:t> народу не </a:t>
            </a:r>
            <a:r>
              <a:rPr lang="ru-RU" sz="2500" dirty="0" err="1" smtClean="0"/>
              <a:t>очима</a:t>
            </a:r>
            <a:r>
              <a:rPr lang="ru-RU" sz="2500" dirty="0" smtClean="0"/>
              <a:t> </a:t>
            </a:r>
            <a:r>
              <a:rPr lang="ru-RU" sz="2500" dirty="0" err="1" smtClean="0"/>
              <a:t>підлітка-кріпака</a:t>
            </a:r>
            <a:r>
              <a:rPr lang="ru-RU" sz="2500" dirty="0" smtClean="0"/>
              <a:t>, а </a:t>
            </a:r>
            <a:r>
              <a:rPr lang="ru-RU" sz="2500" dirty="0" err="1" smtClean="0"/>
              <a:t>очима</a:t>
            </a:r>
            <a:r>
              <a:rPr lang="ru-RU" sz="2500" dirty="0" smtClean="0"/>
              <a:t> </a:t>
            </a:r>
            <a:r>
              <a:rPr lang="ru-RU" sz="2500" dirty="0" err="1" smtClean="0"/>
              <a:t>дорослої</a:t>
            </a:r>
            <a:r>
              <a:rPr lang="ru-RU" sz="2500" dirty="0" smtClean="0"/>
              <a:t> </a:t>
            </a:r>
            <a:r>
              <a:rPr lang="ru-RU" sz="2500" dirty="0" err="1" smtClean="0"/>
              <a:t>освіченої</a:t>
            </a:r>
            <a:r>
              <a:rPr lang="ru-RU" sz="2500" dirty="0" smtClean="0"/>
              <a:t> </a:t>
            </a:r>
            <a:r>
              <a:rPr lang="ru-RU" sz="2500" dirty="0" err="1" smtClean="0"/>
              <a:t>людини</a:t>
            </a:r>
            <a:r>
              <a:rPr lang="ru-RU" sz="2500" dirty="0" smtClean="0"/>
              <a:t> з </a:t>
            </a:r>
            <a:r>
              <a:rPr lang="ru-RU" sz="2500" dirty="0" err="1" smtClean="0"/>
              <a:t>передовим</a:t>
            </a:r>
            <a:r>
              <a:rPr lang="ru-RU" sz="2500" dirty="0" smtClean="0"/>
              <a:t> </a:t>
            </a:r>
            <a:r>
              <a:rPr lang="ru-RU" sz="2500" dirty="0" err="1" smtClean="0"/>
              <a:t>політичним</a:t>
            </a:r>
            <a:r>
              <a:rPr lang="ru-RU" sz="2500" dirty="0" smtClean="0"/>
              <a:t> </a:t>
            </a:r>
            <a:r>
              <a:rPr lang="ru-RU" sz="2500" dirty="0" err="1" smtClean="0"/>
              <a:t>світоглядом</a:t>
            </a:r>
            <a:r>
              <a:rPr lang="ru-RU" sz="2500" dirty="0" smtClean="0"/>
              <a:t>. </a:t>
            </a:r>
            <a:r>
              <a:rPr lang="ru-RU" sz="2500" dirty="0" err="1" smtClean="0"/>
              <a:t>Митець</a:t>
            </a:r>
            <a:r>
              <a:rPr lang="ru-RU" sz="2500" dirty="0" smtClean="0"/>
              <a:t> </a:t>
            </a:r>
            <a:r>
              <a:rPr lang="ru-RU" sz="2500" dirty="0" err="1" smtClean="0"/>
              <a:t>побачив</a:t>
            </a:r>
            <a:r>
              <a:rPr lang="ru-RU" sz="2500" dirty="0" smtClean="0"/>
              <a:t> і </a:t>
            </a:r>
            <a:r>
              <a:rPr lang="ru-RU" sz="2500" dirty="0" err="1" smtClean="0"/>
              <a:t>відчув</a:t>
            </a:r>
            <a:r>
              <a:rPr lang="ru-RU" sz="2500" dirty="0" smtClean="0"/>
              <a:t>, </a:t>
            </a:r>
            <a:r>
              <a:rPr lang="ru-RU" sz="2500" dirty="0" err="1" smtClean="0"/>
              <a:t>що</a:t>
            </a:r>
            <a:r>
              <a:rPr lang="ru-RU" sz="2500" dirty="0" smtClean="0"/>
              <a:t> в </a:t>
            </a:r>
            <a:r>
              <a:rPr lang="ru-RU" sz="2500" dirty="0" err="1" smtClean="0"/>
              <a:t>народних</a:t>
            </a:r>
            <a:r>
              <a:rPr lang="ru-RU" sz="2500" dirty="0" smtClean="0"/>
              <a:t> </a:t>
            </a:r>
            <a:r>
              <a:rPr lang="ru-RU" sz="2500" dirty="0" err="1" smtClean="0"/>
              <a:t>масах</a:t>
            </a:r>
            <a:r>
              <a:rPr lang="ru-RU" sz="2500" dirty="0" smtClean="0"/>
              <a:t> росте сила </a:t>
            </a:r>
            <a:r>
              <a:rPr lang="ru-RU" sz="2500" dirty="0" err="1" smtClean="0"/>
              <a:t>гніву</a:t>
            </a:r>
            <a:r>
              <a:rPr lang="ru-RU" sz="2500" dirty="0" smtClean="0"/>
              <a:t> </a:t>
            </a:r>
            <a:r>
              <a:rPr lang="ru-RU" sz="2500" dirty="0" err="1" smtClean="0"/>
              <a:t>проти</a:t>
            </a:r>
            <a:r>
              <a:rPr lang="ru-RU" sz="2500" dirty="0" smtClean="0"/>
              <a:t> </a:t>
            </a:r>
            <a:r>
              <a:rPr lang="ru-RU" sz="2500" dirty="0" err="1" smtClean="0"/>
              <a:t>гнобителів</a:t>
            </a:r>
            <a:r>
              <a:rPr lang="ru-RU" sz="2500" dirty="0" smtClean="0"/>
              <a:t>. </a:t>
            </a:r>
            <a:r>
              <a:rPr lang="ru-RU" sz="2500" dirty="0" err="1" smtClean="0"/>
              <a:t>Від</a:t>
            </a:r>
            <a:r>
              <a:rPr lang="ru-RU" sz="2500" dirty="0" smtClean="0"/>
              <a:t> </a:t>
            </a:r>
            <a:r>
              <a:rPr lang="ru-RU" sz="2500" dirty="0" err="1" smtClean="0"/>
              <a:t>оспівування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героїчного</a:t>
            </a:r>
            <a:r>
              <a:rPr lang="ru-RU" sz="2500" dirty="0" smtClean="0"/>
              <a:t> </a:t>
            </a:r>
            <a:r>
              <a:rPr lang="ru-RU" sz="2500" dirty="0" err="1" smtClean="0"/>
              <a:t>минулого</a:t>
            </a:r>
            <a:r>
              <a:rPr lang="ru-RU" sz="2500" dirty="0" smtClean="0"/>
              <a:t> й </a:t>
            </a:r>
            <a:r>
              <a:rPr lang="ru-RU" sz="2500" dirty="0" err="1" smtClean="0"/>
              <a:t>подвигів</a:t>
            </a:r>
            <a:r>
              <a:rPr lang="ru-RU" sz="2500" dirty="0" smtClean="0"/>
              <a:t> </a:t>
            </a:r>
            <a:r>
              <a:rPr lang="ru-RU" sz="2500" dirty="0" err="1" smtClean="0"/>
              <a:t>славних</a:t>
            </a:r>
            <a:r>
              <a:rPr lang="ru-RU" sz="2500" dirty="0" smtClean="0"/>
              <a:t> </a:t>
            </a:r>
            <a:r>
              <a:rPr lang="ru-RU" sz="2500" dirty="0" err="1" smtClean="0"/>
              <a:t>предків</a:t>
            </a:r>
            <a:r>
              <a:rPr lang="ru-RU" sz="2500" dirty="0" smtClean="0"/>
              <a:t> поет </a:t>
            </a:r>
            <a:r>
              <a:rPr lang="ru-RU" sz="2500" b="1" i="1" dirty="0" smtClean="0"/>
              <a:t>переходить до </a:t>
            </a:r>
            <a:r>
              <a:rPr lang="ru-RU" sz="2500" b="1" i="1" dirty="0" err="1" smtClean="0"/>
              <a:t>сатири</a:t>
            </a:r>
            <a:r>
              <a:rPr lang="ru-RU" sz="2500" dirty="0" smtClean="0"/>
              <a:t>, </a:t>
            </a:r>
            <a:r>
              <a:rPr lang="ru-RU" sz="2500" dirty="0" err="1" smtClean="0"/>
              <a:t>спрямованої</a:t>
            </a:r>
            <a:r>
              <a:rPr lang="ru-RU" sz="2500" dirty="0" smtClean="0"/>
              <a:t> </a:t>
            </a:r>
            <a:r>
              <a:rPr lang="ru-RU" sz="2500" dirty="0" err="1" smtClean="0"/>
              <a:t>проти</a:t>
            </a:r>
            <a:r>
              <a:rPr lang="ru-RU" sz="2500" dirty="0" smtClean="0"/>
              <a:t> царизму та </a:t>
            </a:r>
            <a:r>
              <a:rPr lang="ru-RU" sz="2500" dirty="0" err="1" smtClean="0"/>
              <a:t>поміщиків</a:t>
            </a:r>
            <a:r>
              <a:rPr lang="ru-RU" sz="2500" dirty="0" smtClean="0"/>
              <a:t>. </a:t>
            </a:r>
            <a:r>
              <a:rPr lang="ru-RU" sz="2500" dirty="0" err="1" smtClean="0"/>
              <a:t>Визріває</a:t>
            </a:r>
            <a:r>
              <a:rPr lang="ru-RU" sz="2500" dirty="0" smtClean="0"/>
              <a:t> </a:t>
            </a:r>
            <a:r>
              <a:rPr lang="ru-RU" sz="2500" b="1" i="1" dirty="0" err="1" smtClean="0"/>
              <a:t>критичний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реалізм</a:t>
            </a:r>
            <a:r>
              <a:rPr lang="ru-RU" sz="2500" b="1" i="1" dirty="0" smtClean="0"/>
              <a:t> </a:t>
            </a:r>
            <a:r>
              <a:rPr lang="ru-RU" sz="2500" dirty="0" smtClean="0"/>
              <a:t>Т. </a:t>
            </a:r>
            <a:r>
              <a:rPr lang="ru-RU" sz="2500" dirty="0" err="1" smtClean="0"/>
              <a:t>Шевченка</a:t>
            </a:r>
            <a:r>
              <a:rPr lang="ru-RU" sz="2500" dirty="0" smtClean="0"/>
              <a:t>. З-</a:t>
            </a:r>
            <a:r>
              <a:rPr lang="ru-RU" sz="2500" dirty="0" err="1" smtClean="0"/>
              <a:t>під</a:t>
            </a:r>
            <a:r>
              <a:rPr lang="ru-RU" sz="2500" dirty="0" smtClean="0"/>
              <a:t> пера </a:t>
            </a:r>
            <a:r>
              <a:rPr lang="ru-RU" sz="2500" dirty="0" err="1" smtClean="0"/>
              <a:t>поета</a:t>
            </a:r>
            <a:r>
              <a:rPr lang="ru-RU" sz="2500" dirty="0" smtClean="0"/>
              <a:t> </a:t>
            </a:r>
            <a:r>
              <a:rPr lang="ru-RU" sz="2500" dirty="0" err="1" smtClean="0"/>
              <a:t>виходять</a:t>
            </a:r>
            <a:r>
              <a:rPr lang="ru-RU" sz="2500" dirty="0" smtClean="0"/>
              <a:t> </a:t>
            </a:r>
            <a:r>
              <a:rPr lang="ru-RU" sz="2500" dirty="0" err="1" smtClean="0"/>
              <a:t>сатири</a:t>
            </a:r>
            <a:r>
              <a:rPr lang="ru-RU" sz="2500" dirty="0" smtClean="0"/>
              <a:t>, </a:t>
            </a:r>
            <a:r>
              <a:rPr lang="ru-RU" sz="2500" dirty="0" err="1" smtClean="0"/>
              <a:t>сповнені</a:t>
            </a:r>
            <a:r>
              <a:rPr lang="ru-RU" sz="2500" dirty="0" smtClean="0"/>
              <a:t> великого </a:t>
            </a:r>
            <a:r>
              <a:rPr lang="ru-RU" sz="2500" dirty="0" err="1" smtClean="0"/>
              <a:t>революційного</a:t>
            </a:r>
            <a:r>
              <a:rPr lang="ru-RU" sz="2500" dirty="0" smtClean="0"/>
              <a:t> </a:t>
            </a:r>
            <a:r>
              <a:rPr lang="ru-RU" sz="2500" dirty="0" err="1" smtClean="0"/>
              <a:t>гніву</a:t>
            </a:r>
            <a:r>
              <a:rPr lang="ru-RU" sz="2500" dirty="0" smtClean="0"/>
              <a:t>: </a:t>
            </a:r>
            <a:r>
              <a:rPr lang="ru-RU" sz="2500" i="1" dirty="0" smtClean="0"/>
              <a:t>«Сон», «Кавказ», «І мертвим, і живим...»</a:t>
            </a:r>
            <a:r>
              <a:rPr lang="ru-RU" sz="2500" dirty="0" smtClean="0"/>
              <a:t>. </a:t>
            </a:r>
            <a:r>
              <a:rPr lang="ru-RU" sz="2500" dirty="0" err="1" smtClean="0"/>
              <a:t>Мотиви</a:t>
            </a:r>
            <a:r>
              <a:rPr lang="ru-RU" sz="2500" dirty="0" smtClean="0"/>
              <a:t> </a:t>
            </a:r>
            <a:r>
              <a:rPr lang="ru-RU" sz="2500" dirty="0" err="1" smtClean="0"/>
              <a:t>революційної</a:t>
            </a:r>
            <a:r>
              <a:rPr lang="ru-RU" sz="2500" dirty="0" smtClean="0"/>
              <a:t> </a:t>
            </a:r>
            <a:r>
              <a:rPr lang="ru-RU" sz="2500" dirty="0" err="1" smtClean="0"/>
              <a:t>боротьби</a:t>
            </a:r>
            <a:r>
              <a:rPr lang="ru-RU" sz="2500" dirty="0" smtClean="0"/>
              <a:t> </a:t>
            </a:r>
            <a:r>
              <a:rPr lang="ru-RU" sz="2500" dirty="0" err="1" smtClean="0"/>
              <a:t>посіли</a:t>
            </a:r>
            <a:r>
              <a:rPr lang="ru-RU" sz="2500" dirty="0" smtClean="0"/>
              <a:t> </a:t>
            </a:r>
            <a:r>
              <a:rPr lang="ru-RU" sz="2500" dirty="0" err="1" smtClean="0"/>
              <a:t>значне</a:t>
            </a:r>
            <a:r>
              <a:rPr lang="ru-RU" sz="2500" dirty="0" smtClean="0"/>
              <a:t> </a:t>
            </a:r>
            <a:r>
              <a:rPr lang="ru-RU" sz="2500" dirty="0" err="1" smtClean="0"/>
              <a:t>місце</a:t>
            </a:r>
            <a:r>
              <a:rPr lang="ru-RU" sz="2500" dirty="0" smtClean="0"/>
              <a:t> в </a:t>
            </a:r>
            <a:r>
              <a:rPr lang="ru-RU" sz="2500" dirty="0" err="1" smtClean="0"/>
              <a:t>ліриці</a:t>
            </a:r>
            <a:r>
              <a:rPr lang="ru-RU" sz="2500" dirty="0" smtClean="0"/>
              <a:t> </a:t>
            </a:r>
            <a:r>
              <a:rPr lang="ru-RU" sz="2500" dirty="0" err="1" smtClean="0"/>
              <a:t>цих</a:t>
            </a:r>
            <a:r>
              <a:rPr lang="ru-RU" sz="2500" dirty="0" smtClean="0"/>
              <a:t> </a:t>
            </a:r>
            <a:r>
              <a:rPr lang="ru-RU" sz="2500" dirty="0" err="1" smtClean="0"/>
              <a:t>років</a:t>
            </a:r>
            <a:r>
              <a:rPr lang="ru-RU" sz="2500" dirty="0" smtClean="0"/>
              <a:t> </a:t>
            </a:r>
            <a:r>
              <a:rPr lang="ru-RU" sz="2500" i="1" dirty="0" smtClean="0"/>
              <a:t>(«Три </a:t>
            </a:r>
            <a:r>
              <a:rPr lang="ru-RU" sz="2500" i="1" dirty="0" err="1" smtClean="0"/>
              <a:t>літа</a:t>
            </a:r>
            <a:r>
              <a:rPr lang="ru-RU" sz="2500" i="1" dirty="0" smtClean="0"/>
              <a:t>», «</a:t>
            </a:r>
            <a:r>
              <a:rPr lang="ru-RU" sz="2500" i="1" dirty="0" err="1" smtClean="0"/>
              <a:t>Заповіт</a:t>
            </a:r>
            <a:r>
              <a:rPr lang="ru-RU" sz="2500" i="1" dirty="0" smtClean="0"/>
              <a:t>», «</a:t>
            </a:r>
            <a:r>
              <a:rPr lang="ru-RU" sz="2500" i="1" dirty="0" err="1" smtClean="0"/>
              <a:t>Холодний</a:t>
            </a:r>
            <a:r>
              <a:rPr lang="ru-RU" sz="2500" i="1" dirty="0" smtClean="0"/>
              <a:t> Яр»)</a:t>
            </a:r>
            <a:r>
              <a:rPr lang="ru-RU" sz="2500" dirty="0" smtClean="0"/>
              <a:t>. </a:t>
            </a:r>
            <a:r>
              <a:rPr lang="ru-RU" sz="2500" dirty="0" err="1" smtClean="0"/>
              <a:t>Зміни</a:t>
            </a:r>
            <a:r>
              <a:rPr lang="ru-RU" sz="2500" dirty="0" smtClean="0"/>
              <a:t>, </a:t>
            </a:r>
            <a:r>
              <a:rPr lang="ru-RU" sz="2500" dirty="0" err="1" smtClean="0"/>
              <a:t>що</a:t>
            </a:r>
            <a:r>
              <a:rPr lang="ru-RU" sz="2500" dirty="0" smtClean="0"/>
              <a:t> </a:t>
            </a:r>
            <a:r>
              <a:rPr lang="ru-RU" sz="2500" dirty="0" err="1" smtClean="0"/>
              <a:t>сталися</a:t>
            </a:r>
            <a:r>
              <a:rPr lang="ru-RU" sz="2500" dirty="0" smtClean="0"/>
              <a:t> в настроях і думках </a:t>
            </a:r>
            <a:r>
              <a:rPr lang="ru-RU" sz="2500" dirty="0" err="1" smtClean="0"/>
              <a:t>поета</a:t>
            </a:r>
            <a:r>
              <a:rPr lang="ru-RU" sz="2500" dirty="0" smtClean="0"/>
              <a:t>, </a:t>
            </a:r>
            <a:r>
              <a:rPr lang="ru-RU" sz="2500" dirty="0" err="1" smtClean="0"/>
              <a:t>яскраво</a:t>
            </a:r>
            <a:r>
              <a:rPr lang="ru-RU" sz="2500" dirty="0" smtClean="0"/>
              <a:t> </a:t>
            </a:r>
            <a:r>
              <a:rPr lang="ru-RU" sz="2500" dirty="0" err="1" smtClean="0"/>
              <a:t>передає</a:t>
            </a:r>
            <a:r>
              <a:rPr lang="ru-RU" sz="2500" dirty="0" smtClean="0"/>
              <a:t> </a:t>
            </a:r>
            <a:r>
              <a:rPr lang="ru-RU" sz="2500" dirty="0" err="1" smtClean="0"/>
              <a:t>він</a:t>
            </a:r>
            <a:r>
              <a:rPr lang="ru-RU" sz="2500" dirty="0" smtClean="0"/>
              <a:t> сам у </a:t>
            </a:r>
            <a:r>
              <a:rPr lang="ru-RU" sz="2500" dirty="0" err="1" smtClean="0"/>
              <a:t>вірші</a:t>
            </a:r>
            <a:r>
              <a:rPr lang="ru-RU" sz="2500" dirty="0" smtClean="0"/>
              <a:t> «Три </a:t>
            </a:r>
            <a:r>
              <a:rPr lang="ru-RU" sz="2500" dirty="0" err="1" smtClean="0"/>
              <a:t>літа</a:t>
            </a:r>
            <a:r>
              <a:rPr lang="ru-RU" sz="2500" dirty="0" smtClean="0"/>
              <a:t>».</a:t>
            </a:r>
            <a:endParaRPr lang="ru-RU" sz="25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8752"/>
            <a:ext cx="12192000" cy="153828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120"/>
            <a:ext cx="12192000" cy="28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2.layoutsparks.com/1/47926/notebook-paper-1-li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library.kherson.ua/new%20books/2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19550" cy="68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ljplus.ru/img4/i/g/igordudnik4/yu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48" y="-16176"/>
            <a:ext cx="4442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slam.in.ua/sites/default/files/old_uploads/15/24773/12074_13050460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1412"/>
            <a:ext cx="5182080" cy="68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2.layoutsparks.com/1/47926/notebook-paper-1-li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2580" y="309563"/>
            <a:ext cx="7186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dirty="0" smtClean="0">
                <a:latin typeface="Franklin Gothic Heavy" panose="020B0903020102020204" pitchFamily="34" charset="0"/>
              </a:rPr>
              <a:t>ІСТОРИЧНА ОСНОВА ПОЕМИ «КАВКАЗ»</a:t>
            </a:r>
            <a:endParaRPr lang="ru-RU" sz="3000" dirty="0"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1142206"/>
            <a:ext cx="11144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150"/>
              </a:lnSpc>
            </a:pPr>
            <a:r>
              <a:rPr lang="ru-RU" sz="2800" dirty="0" err="1" smtClean="0"/>
              <a:t>Восени</a:t>
            </a:r>
            <a:r>
              <a:rPr lang="ru-RU" sz="2800" dirty="0" smtClean="0"/>
              <a:t> </a:t>
            </a:r>
            <a:r>
              <a:rPr lang="ru-RU" sz="2800" dirty="0"/>
              <a:t>1845 року з Кавказу, де </a:t>
            </a:r>
            <a:r>
              <a:rPr lang="ru-RU" sz="2800" dirty="0" err="1"/>
              <a:t>точилася</a:t>
            </a:r>
            <a:r>
              <a:rPr lang="ru-RU" sz="2800" dirty="0"/>
              <a:t> </a:t>
            </a:r>
            <a:r>
              <a:rPr lang="ru-RU" sz="2800" dirty="0" err="1"/>
              <a:t>війна</a:t>
            </a:r>
            <a:r>
              <a:rPr lang="ru-RU" sz="2800" dirty="0"/>
              <a:t>, </a:t>
            </a:r>
            <a:r>
              <a:rPr lang="ru-RU" sz="2800" dirty="0" err="1"/>
              <a:t>повертається</a:t>
            </a:r>
            <a:r>
              <a:rPr lang="ru-RU" sz="2800" dirty="0"/>
              <a:t> </a:t>
            </a:r>
            <a:r>
              <a:rPr lang="ru-RU" sz="2800" dirty="0" err="1"/>
              <a:t>український</a:t>
            </a:r>
            <a:r>
              <a:rPr lang="ru-RU" sz="2800" dirty="0"/>
              <a:t> фольклорист О. </a:t>
            </a:r>
            <a:r>
              <a:rPr lang="ru-RU" sz="2800" dirty="0" err="1"/>
              <a:t>Афанасьєв-Чужбинський</a:t>
            </a:r>
            <a:r>
              <a:rPr lang="ru-RU" sz="2800" dirty="0"/>
              <a:t>, і Шевченко </a:t>
            </a:r>
            <a:r>
              <a:rPr lang="ru-RU" sz="2800" dirty="0" err="1"/>
              <a:t>докладно</a:t>
            </a:r>
            <a:r>
              <a:rPr lang="ru-RU" sz="2800" dirty="0"/>
              <a:t> </a:t>
            </a:r>
            <a:r>
              <a:rPr lang="ru-RU" sz="2800" dirty="0" err="1"/>
              <a:t>розпитує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про </a:t>
            </a:r>
            <a:r>
              <a:rPr lang="ru-RU" sz="2800" dirty="0" err="1"/>
              <a:t>цей</a:t>
            </a:r>
            <a:r>
              <a:rPr lang="ru-RU" sz="2800" dirty="0"/>
              <a:t> край та </a:t>
            </a:r>
            <a:r>
              <a:rPr lang="ru-RU" sz="2800" dirty="0" err="1" smtClean="0"/>
              <a:t>черкесів</a:t>
            </a:r>
            <a:r>
              <a:rPr lang="ru-RU" sz="2800" dirty="0" smtClean="0"/>
              <a:t>. </a:t>
            </a:r>
            <a:r>
              <a:rPr lang="ru-RU" sz="2800" dirty="0" err="1" smtClean="0"/>
              <a:t>Війна</a:t>
            </a:r>
            <a:r>
              <a:rPr lang="ru-RU" sz="2800" dirty="0" smtClean="0"/>
              <a:t> </a:t>
            </a:r>
            <a:r>
              <a:rPr lang="ru-RU" sz="2800" dirty="0"/>
              <a:t>на </a:t>
            </a:r>
            <a:r>
              <a:rPr lang="ru-RU" sz="2800" dirty="0" err="1"/>
              <a:t>Кавказі</a:t>
            </a:r>
            <a:r>
              <a:rPr lang="ru-RU" sz="2800" dirty="0"/>
              <a:t> </a:t>
            </a:r>
            <a:r>
              <a:rPr lang="ru-RU" sz="2800" dirty="0" err="1"/>
              <a:t>тривала</a:t>
            </a:r>
            <a:r>
              <a:rPr lang="ru-RU" sz="2800" dirty="0"/>
              <a:t> </a:t>
            </a:r>
            <a:r>
              <a:rPr lang="ru-RU" sz="2800" dirty="0" err="1"/>
              <a:t>довгий</a:t>
            </a:r>
            <a:r>
              <a:rPr lang="ru-RU" sz="2800" dirty="0"/>
              <a:t> </a:t>
            </a:r>
            <a:r>
              <a:rPr lang="ru-RU" sz="2800" dirty="0" err="1"/>
              <a:t>період</a:t>
            </a:r>
            <a:r>
              <a:rPr lang="ru-RU" sz="2800" dirty="0"/>
              <a:t> — з 1817 до 1864 року й </a:t>
            </a:r>
            <a:r>
              <a:rPr lang="ru-RU" sz="2800" dirty="0" err="1"/>
              <a:t>закінчилася</a:t>
            </a:r>
            <a:r>
              <a:rPr lang="ru-RU" sz="2800" dirty="0"/>
              <a:t> </a:t>
            </a:r>
            <a:r>
              <a:rPr lang="ru-RU" sz="2800" dirty="0" err="1"/>
              <a:t>входженням</a:t>
            </a:r>
            <a:r>
              <a:rPr lang="ru-RU" sz="2800" dirty="0"/>
              <a:t> краю до складу </a:t>
            </a:r>
            <a:r>
              <a:rPr lang="ru-RU" sz="2800" dirty="0" err="1"/>
              <a:t>Росії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>
              <a:lnSpc>
                <a:spcPts val="3150"/>
              </a:lnSpc>
            </a:pPr>
            <a:r>
              <a:rPr lang="ru-RU" sz="2800" dirty="0" smtClean="0"/>
              <a:t>Для </a:t>
            </a:r>
            <a:r>
              <a:rPr lang="ru-RU" sz="2800" dirty="0" err="1"/>
              <a:t>офіцерів</a:t>
            </a:r>
            <a:r>
              <a:rPr lang="ru-RU" sz="2800" dirty="0"/>
              <a:t>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рангів</a:t>
            </a:r>
            <a:r>
              <a:rPr lang="ru-RU" sz="2800" dirty="0"/>
              <a:t> </a:t>
            </a:r>
            <a:r>
              <a:rPr lang="ru-RU" sz="2800" dirty="0" err="1"/>
              <a:t>ця</a:t>
            </a:r>
            <a:r>
              <a:rPr lang="ru-RU" sz="2800" dirty="0"/>
              <a:t> </a:t>
            </a:r>
            <a:r>
              <a:rPr lang="ru-RU" sz="2800" dirty="0" err="1"/>
              <a:t>війна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доброю </a:t>
            </a:r>
            <a:r>
              <a:rPr lang="ru-RU" sz="2800" dirty="0" err="1"/>
              <a:t>нагодою</a:t>
            </a:r>
            <a:r>
              <a:rPr lang="ru-RU" sz="2800" dirty="0"/>
              <a:t> </a:t>
            </a:r>
            <a:r>
              <a:rPr lang="ru-RU" sz="2800" dirty="0" err="1"/>
              <a:t>здобувати</a:t>
            </a:r>
            <a:r>
              <a:rPr lang="ru-RU" sz="2800" dirty="0"/>
              <a:t> чини, </a:t>
            </a:r>
            <a:r>
              <a:rPr lang="ru-RU" sz="2800" dirty="0" err="1"/>
              <a:t>ордени</a:t>
            </a:r>
            <a:r>
              <a:rPr lang="ru-RU" sz="2800" dirty="0"/>
              <a:t>, </a:t>
            </a:r>
            <a:r>
              <a:rPr lang="ru-RU" sz="2800" dirty="0" err="1" smtClean="0"/>
              <a:t>монарші</a:t>
            </a:r>
            <a:r>
              <a:rPr lang="ru-RU" sz="2800" dirty="0" smtClean="0"/>
              <a:t> </a:t>
            </a:r>
            <a:r>
              <a:rPr lang="ru-RU" sz="2800" dirty="0" err="1"/>
              <a:t>милості</a:t>
            </a:r>
            <a:r>
              <a:rPr lang="ru-RU" sz="2800" dirty="0"/>
              <a:t>, </a:t>
            </a:r>
            <a:r>
              <a:rPr lang="ru-RU" sz="2800" dirty="0" err="1"/>
              <a:t>багатства</a:t>
            </a:r>
            <a:r>
              <a:rPr lang="ru-RU" sz="2800" dirty="0"/>
              <a:t>. </a:t>
            </a:r>
            <a:r>
              <a:rPr lang="ru-RU" sz="2800" dirty="0" err="1"/>
              <a:t>Крім</a:t>
            </a:r>
            <a:r>
              <a:rPr lang="ru-RU" sz="2800" dirty="0"/>
              <a:t> того, у </a:t>
            </a:r>
            <a:r>
              <a:rPr lang="ru-RU" sz="2800" dirty="0" err="1"/>
              <a:t>російській</a:t>
            </a:r>
            <a:r>
              <a:rPr lang="ru-RU" sz="2800" dirty="0"/>
              <a:t> </a:t>
            </a:r>
            <a:r>
              <a:rPr lang="ru-RU" sz="2800" dirty="0" err="1"/>
              <a:t>армії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шукачів</a:t>
            </a:r>
            <a:r>
              <a:rPr lang="ru-RU" sz="2800" dirty="0"/>
              <a:t> </a:t>
            </a:r>
            <a:r>
              <a:rPr lang="ru-RU" sz="2800" dirty="0" err="1"/>
              <a:t>легкої</a:t>
            </a:r>
            <a:r>
              <a:rPr lang="ru-RU" sz="2800" dirty="0"/>
              <a:t> </a:t>
            </a:r>
            <a:r>
              <a:rPr lang="ru-RU" sz="2800" dirty="0" smtClean="0"/>
              <a:t>наживи. За </a:t>
            </a:r>
            <a:r>
              <a:rPr lang="ru-RU" sz="2800" dirty="0"/>
              <a:t>наказом </a:t>
            </a:r>
            <a:r>
              <a:rPr lang="ru-RU" sz="2800" dirty="0" err="1"/>
              <a:t>командування</a:t>
            </a:r>
            <a:r>
              <a:rPr lang="ru-RU" sz="2800" dirty="0"/>
              <a:t>, </a:t>
            </a:r>
            <a:r>
              <a:rPr lang="ru-RU" sz="2800" dirty="0" err="1"/>
              <a:t>озвірілі</a:t>
            </a:r>
            <a:r>
              <a:rPr lang="ru-RU" sz="2800" dirty="0"/>
              <a:t> </a:t>
            </a:r>
            <a:r>
              <a:rPr lang="ru-RU" sz="2800" dirty="0" err="1"/>
              <a:t>солдати</a:t>
            </a:r>
            <a:r>
              <a:rPr lang="ru-RU" sz="2800" dirty="0"/>
              <a:t> </a:t>
            </a:r>
            <a:r>
              <a:rPr lang="ru-RU" sz="2800" dirty="0" err="1" smtClean="0"/>
              <a:t>грабували</a:t>
            </a:r>
            <a:r>
              <a:rPr lang="ru-RU" sz="2800" dirty="0" smtClean="0"/>
              <a:t> </a:t>
            </a:r>
            <a:r>
              <a:rPr lang="ru-RU" sz="2800" dirty="0" err="1"/>
              <a:t>майно</a:t>
            </a:r>
            <a:r>
              <a:rPr lang="ru-RU" sz="2800" dirty="0"/>
              <a:t>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жителів</a:t>
            </a:r>
            <a:r>
              <a:rPr lang="ru-RU" sz="2800" dirty="0"/>
              <a:t>, </a:t>
            </a:r>
            <a:r>
              <a:rPr lang="ru-RU" sz="2800" dirty="0" err="1"/>
              <a:t>випалювали</a:t>
            </a:r>
            <a:r>
              <a:rPr lang="ru-RU" sz="2800" dirty="0"/>
              <a:t> </a:t>
            </a:r>
            <a:r>
              <a:rPr lang="ru-RU" sz="2800" dirty="0" err="1"/>
              <a:t>ліси</a:t>
            </a:r>
            <a:r>
              <a:rPr lang="ru-RU" sz="2800" dirty="0"/>
              <a:t>, </a:t>
            </a:r>
            <a:r>
              <a:rPr lang="ru-RU" sz="2800" dirty="0" err="1"/>
              <a:t>витоптували</a:t>
            </a:r>
            <a:r>
              <a:rPr lang="ru-RU" sz="2800" dirty="0"/>
              <a:t> </a:t>
            </a:r>
            <a:r>
              <a:rPr lang="ru-RU" sz="2800" dirty="0" err="1"/>
              <a:t>ниви</a:t>
            </a:r>
            <a:r>
              <a:rPr lang="ru-RU" sz="2800" dirty="0"/>
              <a:t> й городи, </a:t>
            </a:r>
            <a:r>
              <a:rPr lang="ru-RU" sz="2800" dirty="0" err="1"/>
              <a:t>вирубали</a:t>
            </a:r>
            <a:r>
              <a:rPr lang="ru-RU" sz="2800" dirty="0"/>
              <a:t> сади й виноградники. </a:t>
            </a:r>
            <a:r>
              <a:rPr lang="ru-RU" sz="2800" dirty="0" err="1" smtClean="0"/>
              <a:t>Чоловіків</a:t>
            </a:r>
            <a:r>
              <a:rPr lang="ru-RU" sz="2800" dirty="0"/>
              <a:t>, </a:t>
            </a:r>
            <a:r>
              <a:rPr lang="ru-RU" sz="2800" dirty="0" err="1"/>
              <a:t>старих</a:t>
            </a:r>
            <a:r>
              <a:rPr lang="ru-RU" sz="2800" dirty="0"/>
              <a:t> людей убивали, а </a:t>
            </a:r>
            <a:r>
              <a:rPr lang="ru-RU" sz="2800" dirty="0" err="1"/>
              <a:t>жінок</a:t>
            </a:r>
            <a:r>
              <a:rPr lang="ru-RU" sz="2800" dirty="0"/>
              <a:t>, </a:t>
            </a:r>
            <a:r>
              <a:rPr lang="ru-RU" sz="2800" dirty="0" err="1"/>
              <a:t>дітей</a:t>
            </a:r>
            <a:r>
              <a:rPr lang="ru-RU" sz="2800" dirty="0"/>
              <a:t>, </a:t>
            </a:r>
            <a:r>
              <a:rPr lang="ru-RU" sz="2800" dirty="0" err="1"/>
              <a:t>юнаків</a:t>
            </a:r>
            <a:r>
              <a:rPr lang="ru-RU" sz="2800" dirty="0"/>
              <a:t> та </a:t>
            </a:r>
            <a:r>
              <a:rPr lang="ru-RU" sz="2800" dirty="0" err="1"/>
              <a:t>дівчат</a:t>
            </a:r>
            <a:r>
              <a:rPr lang="ru-RU" sz="2800" dirty="0"/>
              <a:t> продавали в </a:t>
            </a:r>
            <a:r>
              <a:rPr lang="ru-RU" sz="2800" dirty="0" smtClean="0"/>
              <a:t>рабство. </a:t>
            </a:r>
          </a:p>
        </p:txBody>
      </p:sp>
    </p:spTree>
    <p:extLst>
      <p:ext uri="{BB962C8B-B14F-4D97-AF65-F5344CB8AC3E}">
        <p14:creationId xmlns:p14="http://schemas.microsoft.com/office/powerpoint/2010/main" val="121997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2.layoutsparks.com/1/47926/notebook-paper-1-li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76142" y="336006"/>
            <a:ext cx="22397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700" dirty="0" smtClean="0">
                <a:latin typeface="Franklin Gothic Heavy" panose="020B0903020102020204" pitchFamily="34" charset="0"/>
              </a:rPr>
              <a:t>СЛОВНИЧОК</a:t>
            </a:r>
            <a:endParaRPr lang="ru-RU" sz="2700" dirty="0"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115" y="1508182"/>
            <a:ext cx="107737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latin typeface="Trebuchet MS" panose="020B0603020202020204" pitchFamily="34" charset="0"/>
              </a:rPr>
              <a:t>ЧЕРКЕСИ</a:t>
            </a:r>
          </a:p>
          <a:p>
            <a:endParaRPr lang="ru-RU" sz="2500" b="1" dirty="0" smtClean="0">
              <a:latin typeface="Trebuchet MS" panose="020B0603020202020204" pitchFamily="34" charset="0"/>
            </a:endParaRPr>
          </a:p>
          <a:p>
            <a:r>
              <a:rPr lang="ru-RU" sz="2500" dirty="0" smtClean="0">
                <a:latin typeface="Trebuchet MS" panose="020B0603020202020204" pitchFamily="34" charset="0"/>
              </a:rPr>
              <a:t>1</a:t>
            </a:r>
            <a:r>
              <a:rPr lang="ru-RU" sz="2500" dirty="0">
                <a:latin typeface="Trebuchet MS" panose="020B0603020202020204" pitchFamily="34" charset="0"/>
              </a:rPr>
              <a:t>. </a:t>
            </a:r>
            <a:r>
              <a:rPr lang="ru-RU" sz="2500" dirty="0" err="1">
                <a:latin typeface="Trebuchet MS" panose="020B0603020202020204" pitchFamily="34" charset="0"/>
              </a:rPr>
              <a:t>Народність</a:t>
            </a:r>
            <a:r>
              <a:rPr lang="ru-RU" sz="2500" dirty="0">
                <a:latin typeface="Trebuchet MS" panose="020B0603020202020204" pitchFamily="34" charset="0"/>
              </a:rPr>
              <a:t>, яка </a:t>
            </a:r>
            <a:r>
              <a:rPr lang="ru-RU" sz="2500" dirty="0" err="1">
                <a:latin typeface="Trebuchet MS" panose="020B0603020202020204" pitchFamily="34" charset="0"/>
              </a:rPr>
              <a:t>проживає</a:t>
            </a:r>
            <a:r>
              <a:rPr lang="ru-RU" sz="2500" dirty="0">
                <a:latin typeface="Trebuchet MS" panose="020B0603020202020204" pitchFamily="34" charset="0"/>
              </a:rPr>
              <a:t> в </a:t>
            </a:r>
            <a:r>
              <a:rPr lang="ru-RU" sz="2500" dirty="0" err="1">
                <a:latin typeface="Trebuchet MS" panose="020B0603020202020204" pitchFamily="34" charset="0"/>
              </a:rPr>
              <a:t>Карачаєво-Черкеській</a:t>
            </a:r>
            <a:r>
              <a:rPr lang="ru-RU" sz="2500" dirty="0">
                <a:latin typeface="Trebuchet MS" panose="020B0603020202020204" pitchFamily="34" charset="0"/>
              </a:rPr>
              <a:t> </a:t>
            </a:r>
            <a:r>
              <a:rPr lang="ru-RU" sz="2500" dirty="0" err="1">
                <a:latin typeface="Trebuchet MS" panose="020B0603020202020204" pitchFamily="34" charset="0"/>
              </a:rPr>
              <a:t>автономній</a:t>
            </a:r>
            <a:r>
              <a:rPr lang="ru-RU" sz="2500" dirty="0">
                <a:latin typeface="Trebuchet MS" panose="020B0603020202020204" pitchFamily="34" charset="0"/>
              </a:rPr>
              <a:t> </a:t>
            </a:r>
            <a:r>
              <a:rPr lang="ru-RU" sz="2500" dirty="0" err="1">
                <a:latin typeface="Trebuchet MS" panose="020B0603020202020204" pitchFamily="34" charset="0"/>
              </a:rPr>
              <a:t>області</a:t>
            </a:r>
            <a:r>
              <a:rPr lang="ru-RU" sz="2500" dirty="0">
                <a:latin typeface="Trebuchet MS" panose="020B0603020202020204" pitchFamily="34" charset="0"/>
              </a:rPr>
              <a:t> РРФСР; </a:t>
            </a:r>
            <a:r>
              <a:rPr lang="ru-RU" sz="2500" dirty="0" err="1">
                <a:latin typeface="Trebuchet MS" panose="020B0603020202020204" pitchFamily="34" charset="0"/>
              </a:rPr>
              <a:t>представники</a:t>
            </a:r>
            <a:r>
              <a:rPr lang="ru-RU" sz="2500" dirty="0">
                <a:latin typeface="Trebuchet MS" panose="020B0603020202020204" pitchFamily="34" charset="0"/>
              </a:rPr>
              <a:t> </a:t>
            </a:r>
            <a:r>
              <a:rPr lang="ru-RU" sz="2500" dirty="0" err="1">
                <a:latin typeface="Trebuchet MS" panose="020B0603020202020204" pitchFamily="34" charset="0"/>
              </a:rPr>
              <a:t>цієї</a:t>
            </a:r>
            <a:r>
              <a:rPr lang="ru-RU" sz="2500" dirty="0">
                <a:latin typeface="Trebuchet MS" panose="020B0603020202020204" pitchFamily="34" charset="0"/>
              </a:rPr>
              <a:t> </a:t>
            </a:r>
            <a:r>
              <a:rPr lang="ru-RU" sz="2500" dirty="0" err="1">
                <a:latin typeface="Trebuchet MS" panose="020B0603020202020204" pitchFamily="34" charset="0"/>
              </a:rPr>
              <a:t>народності</a:t>
            </a:r>
            <a:r>
              <a:rPr lang="ru-RU" sz="2500" dirty="0">
                <a:latin typeface="Trebuchet MS" panose="020B0603020202020204" pitchFamily="34" charset="0"/>
              </a:rPr>
              <a:t>.</a:t>
            </a:r>
          </a:p>
          <a:p>
            <a:r>
              <a:rPr lang="ru-RU" sz="2500" dirty="0">
                <a:latin typeface="Trebuchet MS" panose="020B0603020202020204" pitchFamily="34" charset="0"/>
              </a:rPr>
              <a:t>2. </a:t>
            </a:r>
            <a:r>
              <a:rPr lang="ru-RU" sz="2500" dirty="0" err="1">
                <a:latin typeface="Trebuchet MS" panose="020B0603020202020204" pitchFamily="34" charset="0"/>
              </a:rPr>
              <a:t>заст</a:t>
            </a:r>
            <a:r>
              <a:rPr lang="ru-RU" sz="2500" dirty="0">
                <a:latin typeface="Trebuchet MS" panose="020B0603020202020204" pitchFamily="34" charset="0"/>
              </a:rPr>
              <a:t>. </a:t>
            </a:r>
            <a:r>
              <a:rPr lang="ru-RU" sz="2500" dirty="0" err="1">
                <a:latin typeface="Trebuchet MS" panose="020B0603020202020204" pitchFamily="34" charset="0"/>
              </a:rPr>
              <a:t>Загальна</a:t>
            </a:r>
            <a:r>
              <a:rPr lang="ru-RU" sz="2500" dirty="0">
                <a:latin typeface="Trebuchet MS" panose="020B0603020202020204" pitchFamily="34" charset="0"/>
              </a:rPr>
              <a:t> </a:t>
            </a:r>
            <a:r>
              <a:rPr lang="ru-RU" sz="2500" dirty="0" err="1">
                <a:latin typeface="Trebuchet MS" panose="020B0603020202020204" pitchFamily="34" charset="0"/>
              </a:rPr>
              <a:t>назва</a:t>
            </a:r>
            <a:r>
              <a:rPr lang="ru-RU" sz="2500" dirty="0">
                <a:latin typeface="Trebuchet MS" panose="020B0603020202020204" pitchFamily="34" charset="0"/>
              </a:rPr>
              <a:t> народностей, </a:t>
            </a:r>
            <a:r>
              <a:rPr lang="ru-RU" sz="2500" dirty="0" err="1">
                <a:latin typeface="Trebuchet MS" panose="020B0603020202020204" pitchFamily="34" charset="0"/>
              </a:rPr>
              <a:t>які</a:t>
            </a:r>
            <a:r>
              <a:rPr lang="ru-RU" sz="2500" dirty="0">
                <a:latin typeface="Trebuchet MS" panose="020B0603020202020204" pitchFamily="34" charset="0"/>
              </a:rPr>
              <a:t> населяли </a:t>
            </a:r>
            <a:r>
              <a:rPr lang="ru-RU" sz="2500" dirty="0" err="1">
                <a:latin typeface="Trebuchet MS" panose="020B0603020202020204" pitchFamily="34" charset="0"/>
              </a:rPr>
              <a:t>Північний</a:t>
            </a:r>
            <a:r>
              <a:rPr lang="ru-RU" sz="2500" dirty="0">
                <a:latin typeface="Trebuchet MS" panose="020B0603020202020204" pitchFamily="34" charset="0"/>
              </a:rPr>
              <a:t> Кавказ; </a:t>
            </a:r>
            <a:r>
              <a:rPr lang="ru-RU" sz="2500" dirty="0" err="1">
                <a:latin typeface="Trebuchet MS" panose="020B0603020202020204" pitchFamily="34" charset="0"/>
              </a:rPr>
              <a:t>представники</a:t>
            </a:r>
            <a:r>
              <a:rPr lang="ru-RU" sz="2500" dirty="0">
                <a:latin typeface="Trebuchet MS" panose="020B0603020202020204" pitchFamily="34" charset="0"/>
              </a:rPr>
              <a:t> </a:t>
            </a:r>
            <a:r>
              <a:rPr lang="ru-RU" sz="2500" dirty="0" err="1">
                <a:latin typeface="Trebuchet MS" panose="020B0603020202020204" pitchFamily="34" charset="0"/>
              </a:rPr>
              <a:t>цих</a:t>
            </a:r>
            <a:r>
              <a:rPr lang="ru-RU" sz="2500" dirty="0">
                <a:latin typeface="Trebuchet MS" panose="020B0603020202020204" pitchFamily="34" charset="0"/>
              </a:rPr>
              <a:t> народностей. </a:t>
            </a:r>
          </a:p>
        </p:txBody>
      </p:sp>
    </p:spTree>
    <p:extLst>
      <p:ext uri="{BB962C8B-B14F-4D97-AF65-F5344CB8AC3E}">
        <p14:creationId xmlns:p14="http://schemas.microsoft.com/office/powerpoint/2010/main" val="10312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2.layoutsparks.com/1/47926/notebook-paper-1-li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4187" y="309563"/>
            <a:ext cx="59836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700" dirty="0" smtClean="0">
                <a:latin typeface="Franklin Gothic Heavy" panose="020B0903020102020204" pitchFamily="34" charset="0"/>
              </a:rPr>
              <a:t>ДЖЕРЕЛА ДЛЯ НАПИСАННЯ ПОЕМИ</a:t>
            </a:r>
            <a:endParaRPr lang="ru-RU" sz="2700" dirty="0"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" y="1147153"/>
            <a:ext cx="110299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150"/>
              </a:lnSpc>
            </a:pPr>
            <a:r>
              <a:rPr lang="ru-RU" sz="2500" dirty="0" smtClean="0">
                <a:latin typeface="Trebuchet MS" panose="020B0603020202020204" pitchFamily="34" charset="0"/>
              </a:rPr>
              <a:t> Приводом для </a:t>
            </a:r>
            <a:r>
              <a:rPr lang="ru-RU" sz="2500" dirty="0" err="1" smtClean="0">
                <a:latin typeface="Trebuchet MS" panose="020B0603020202020204" pitchFamily="34" charset="0"/>
              </a:rPr>
              <a:t>написання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поеми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була</a:t>
            </a:r>
            <a:r>
              <a:rPr lang="ru-RU" sz="2500" dirty="0" smtClean="0">
                <a:latin typeface="Trebuchet MS" panose="020B0603020202020204" pitchFamily="34" charset="0"/>
              </a:rPr>
              <a:t> смерть </a:t>
            </a:r>
            <a:r>
              <a:rPr lang="ru-RU" sz="2500" dirty="0" err="1" smtClean="0">
                <a:latin typeface="Trebuchet MS" panose="020B0603020202020204" pitchFamily="34" charset="0"/>
              </a:rPr>
              <a:t>близького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знайомого</a:t>
            </a:r>
            <a:r>
              <a:rPr lang="ru-RU" sz="2500" dirty="0" smtClean="0">
                <a:latin typeface="Trebuchet MS" panose="020B0603020202020204" pitchFamily="34" charset="0"/>
              </a:rPr>
              <a:t> Тараса </a:t>
            </a:r>
            <a:r>
              <a:rPr lang="ru-RU" sz="2500" dirty="0" err="1" smtClean="0">
                <a:latin typeface="Trebuchet MS" panose="020B0603020202020204" pitchFamily="34" charset="0"/>
              </a:rPr>
              <a:t>Шевченка</a:t>
            </a:r>
            <a:r>
              <a:rPr lang="ru-RU" sz="2500" dirty="0" smtClean="0">
                <a:latin typeface="Trebuchet MS" panose="020B0603020202020204" pitchFamily="34" charset="0"/>
              </a:rPr>
              <a:t>, </a:t>
            </a:r>
            <a:r>
              <a:rPr lang="ru-RU" sz="2500" dirty="0" err="1" smtClean="0">
                <a:latin typeface="Trebuchet MS" panose="020B0603020202020204" pitchFamily="34" charset="0"/>
              </a:rPr>
              <a:t>офіцера</a:t>
            </a:r>
            <a:r>
              <a:rPr lang="ru-RU" sz="2500" dirty="0" smtClean="0">
                <a:latin typeface="Trebuchet MS" panose="020B0603020202020204" pitchFamily="34" charset="0"/>
              </a:rPr>
              <a:t> Якова де </a:t>
            </a:r>
            <a:r>
              <a:rPr lang="ru-RU" sz="2500" dirty="0" err="1" smtClean="0">
                <a:latin typeface="Trebuchet MS" panose="020B0603020202020204" pitchFamily="34" charset="0"/>
              </a:rPr>
              <a:t>Бальмена</a:t>
            </a:r>
            <a:r>
              <a:rPr lang="ru-RU" sz="2500" dirty="0" smtClean="0">
                <a:latin typeface="Trebuchet MS" panose="020B0603020202020204" pitchFamily="34" charset="0"/>
              </a:rPr>
              <a:t>, </a:t>
            </a:r>
            <a:r>
              <a:rPr lang="ru-RU" sz="2500" dirty="0" err="1" smtClean="0">
                <a:latin typeface="Trebuchet MS" panose="020B0603020202020204" pitchFamily="34" charset="0"/>
              </a:rPr>
              <a:t>який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загинув</a:t>
            </a:r>
            <a:r>
              <a:rPr lang="ru-RU" sz="2500" dirty="0" smtClean="0">
                <a:latin typeface="Trebuchet MS" panose="020B0603020202020204" pitchFamily="34" charset="0"/>
              </a:rPr>
              <a:t> у 1845 р. в одному з </a:t>
            </a:r>
            <a:r>
              <a:rPr lang="ru-RU" sz="2500" dirty="0" err="1" smtClean="0">
                <a:latin typeface="Trebuchet MS" panose="020B0603020202020204" pitchFamily="34" charset="0"/>
              </a:rPr>
              <a:t>походів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царського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війська</a:t>
            </a:r>
            <a:r>
              <a:rPr lang="ru-RU" sz="2500" dirty="0" smtClean="0">
                <a:latin typeface="Trebuchet MS" panose="020B0603020202020204" pitchFamily="34" charset="0"/>
              </a:rPr>
              <a:t> на Кавказ. </a:t>
            </a:r>
            <a:r>
              <a:rPr lang="ru-RU" sz="2500" b="1" i="1" u="sng" dirty="0" err="1" smtClean="0">
                <a:latin typeface="Trebuchet MS" panose="020B0603020202020204" pitchFamily="34" charset="0"/>
              </a:rPr>
              <a:t>Йому</a:t>
            </a:r>
            <a:r>
              <a:rPr lang="ru-RU" sz="2500" b="1" i="1" u="sng" dirty="0" smtClean="0">
                <a:latin typeface="Trebuchet MS" panose="020B0603020202020204" pitchFamily="34" charset="0"/>
              </a:rPr>
              <a:t> </a:t>
            </a:r>
            <a:r>
              <a:rPr lang="ru-RU" sz="2500" b="1" i="1" u="sng" dirty="0" err="1" smtClean="0">
                <a:latin typeface="Trebuchet MS" panose="020B0603020202020204" pitchFamily="34" charset="0"/>
              </a:rPr>
              <a:t>Кобзар</a:t>
            </a:r>
            <a:r>
              <a:rPr lang="ru-RU" sz="2500" b="1" i="1" u="sng" dirty="0" smtClean="0">
                <a:latin typeface="Trebuchet MS" panose="020B0603020202020204" pitchFamily="34" charset="0"/>
              </a:rPr>
              <a:t> </a:t>
            </a:r>
            <a:r>
              <a:rPr lang="ru-RU" sz="2500" b="1" i="1" u="sng" dirty="0" err="1" smtClean="0">
                <a:latin typeface="Trebuchet MS" panose="020B0603020202020204" pitchFamily="34" charset="0"/>
              </a:rPr>
              <a:t>присвятив</a:t>
            </a:r>
            <a:r>
              <a:rPr lang="ru-RU" sz="2500" b="1" i="1" u="sng" dirty="0" smtClean="0">
                <a:latin typeface="Trebuchet MS" panose="020B0603020202020204" pitchFamily="34" charset="0"/>
              </a:rPr>
              <a:t> поему «Кавказ».</a:t>
            </a:r>
          </a:p>
          <a:p>
            <a:pPr algn="just">
              <a:lnSpc>
                <a:spcPts val="3150"/>
              </a:lnSpc>
            </a:pPr>
            <a:endParaRPr lang="ru-RU" sz="2500" dirty="0" smtClean="0">
              <a:latin typeface="Trebuchet MS" panose="020B0603020202020204" pitchFamily="34" charset="0"/>
            </a:endParaRPr>
          </a:p>
          <a:p>
            <a:pPr algn="just">
              <a:lnSpc>
                <a:spcPts val="3150"/>
              </a:lnSpc>
            </a:pPr>
            <a:r>
              <a:rPr lang="ru-RU" sz="2500" dirty="0" smtClean="0">
                <a:latin typeface="Trebuchet MS" panose="020B0603020202020204" pitchFamily="34" charset="0"/>
              </a:rPr>
              <a:t> </a:t>
            </a:r>
            <a:r>
              <a:rPr lang="ru-RU" sz="2500" dirty="0" err="1" smtClean="0">
                <a:latin typeface="Trebuchet MS" panose="020B0603020202020204" pitchFamily="34" charset="0"/>
              </a:rPr>
              <a:t>Боротьба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між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царським</a:t>
            </a:r>
            <a:r>
              <a:rPr lang="ru-RU" sz="2500" dirty="0" smtClean="0">
                <a:latin typeface="Trebuchet MS" panose="020B0603020202020204" pitchFamily="34" charset="0"/>
              </a:rPr>
              <a:t> урядом і </a:t>
            </a:r>
            <a:r>
              <a:rPr lang="ru-RU" sz="2500" dirty="0" err="1" smtClean="0">
                <a:latin typeface="Trebuchet MS" panose="020B0603020202020204" pitchFamily="34" charset="0"/>
              </a:rPr>
              <a:t>Шамілем</a:t>
            </a:r>
            <a:r>
              <a:rPr lang="ru-RU" sz="2500" dirty="0" smtClean="0">
                <a:latin typeface="Trebuchet MS" panose="020B0603020202020204" pitchFamily="34" charset="0"/>
              </a:rPr>
              <a:t>, </a:t>
            </a:r>
            <a:r>
              <a:rPr lang="ru-RU" sz="2500" dirty="0" err="1" smtClean="0">
                <a:latin typeface="Trebuchet MS" panose="020B0603020202020204" pitchFamily="34" charset="0"/>
              </a:rPr>
              <a:t>який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очолював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націоналістичний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реакційний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рух</a:t>
            </a:r>
            <a:r>
              <a:rPr lang="ru-RU" sz="2500" dirty="0" smtClean="0">
                <a:latin typeface="Trebuchet MS" panose="020B0603020202020204" pitchFamily="34" charset="0"/>
              </a:rPr>
              <a:t> на </a:t>
            </a:r>
            <a:r>
              <a:rPr lang="ru-RU" sz="2500" dirty="0" err="1" smtClean="0">
                <a:latin typeface="Trebuchet MS" panose="020B0603020202020204" pitchFamily="34" charset="0"/>
              </a:rPr>
              <a:t>Кавказі</a:t>
            </a:r>
            <a:r>
              <a:rPr lang="ru-RU" sz="2500" dirty="0" smtClean="0">
                <a:latin typeface="Trebuchet MS" panose="020B0603020202020204" pitchFamily="34" charset="0"/>
              </a:rPr>
              <a:t>, </a:t>
            </a:r>
            <a:r>
              <a:rPr lang="ru-RU" sz="2500" dirty="0" err="1" smtClean="0">
                <a:latin typeface="Trebuchet MS" panose="020B0603020202020204" pitchFamily="34" charset="0"/>
              </a:rPr>
              <a:t>відома</a:t>
            </a:r>
            <a:r>
              <a:rPr lang="ru-RU" sz="2500" dirty="0" smtClean="0">
                <a:latin typeface="Trebuchet MS" panose="020B0603020202020204" pitchFamily="34" charset="0"/>
              </a:rPr>
              <a:t> в </a:t>
            </a:r>
            <a:r>
              <a:rPr lang="ru-RU" sz="2500" dirty="0" err="1" smtClean="0">
                <a:latin typeface="Trebuchet MS" panose="020B0603020202020204" pitchFamily="34" charset="0"/>
              </a:rPr>
              <a:t>історії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під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назвою</a:t>
            </a:r>
            <a:r>
              <a:rPr lang="ru-RU" sz="2500" dirty="0" smtClean="0">
                <a:latin typeface="Trebuchet MS" panose="020B0603020202020204" pitchFamily="34" charset="0"/>
              </a:rPr>
              <a:t> мюридизм.</a:t>
            </a:r>
          </a:p>
          <a:p>
            <a:pPr algn="just">
              <a:lnSpc>
                <a:spcPts val="3150"/>
              </a:lnSpc>
            </a:pPr>
            <a:endParaRPr lang="ru-RU" sz="2500" dirty="0" smtClean="0">
              <a:latin typeface="Trebuchet MS" panose="020B0603020202020204" pitchFamily="34" charset="0"/>
            </a:endParaRPr>
          </a:p>
          <a:p>
            <a:pPr algn="just">
              <a:lnSpc>
                <a:spcPts val="3150"/>
              </a:lnSpc>
            </a:pPr>
            <a:r>
              <a:rPr lang="ru-RU" sz="2500" dirty="0" smtClean="0">
                <a:latin typeface="Trebuchet MS" panose="020B0603020202020204" pitchFamily="34" charset="0"/>
              </a:rPr>
              <a:t> </a:t>
            </a:r>
            <a:r>
              <a:rPr lang="ru-RU" sz="2500" dirty="0" err="1" smtClean="0">
                <a:latin typeface="Trebuchet MS" panose="020B0603020202020204" pitchFamily="34" charset="0"/>
              </a:rPr>
              <a:t>Матеріал</a:t>
            </a:r>
            <a:r>
              <a:rPr lang="ru-RU" sz="2500" dirty="0" smtClean="0">
                <a:latin typeface="Trebuchet MS" panose="020B0603020202020204" pitchFamily="34" charset="0"/>
              </a:rPr>
              <a:t> про </a:t>
            </a:r>
            <a:r>
              <a:rPr lang="ru-RU" sz="2500" dirty="0" err="1" smtClean="0">
                <a:latin typeface="Trebuchet MS" panose="020B0603020202020204" pitchFamily="34" charset="0"/>
              </a:rPr>
              <a:t>життя</a:t>
            </a:r>
            <a:r>
              <a:rPr lang="ru-RU" sz="2500" dirty="0" smtClean="0">
                <a:latin typeface="Trebuchet MS" panose="020B0603020202020204" pitchFamily="34" charset="0"/>
              </a:rPr>
              <a:t> й </a:t>
            </a:r>
            <a:r>
              <a:rPr lang="ru-RU" sz="2500" dirty="0" err="1" smtClean="0">
                <a:latin typeface="Trebuchet MS" panose="020B0603020202020204" pitchFamily="34" charset="0"/>
              </a:rPr>
              <a:t>побут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кавказьких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народів</a:t>
            </a:r>
            <a:r>
              <a:rPr lang="ru-RU" sz="2500" dirty="0" smtClean="0">
                <a:latin typeface="Trebuchet MS" panose="020B0603020202020204" pitchFamily="34" charset="0"/>
              </a:rPr>
              <a:t>, </a:t>
            </a:r>
            <a:r>
              <a:rPr lang="ru-RU" sz="2500" dirty="0" err="1" smtClean="0">
                <a:latin typeface="Trebuchet MS" panose="020B0603020202020204" pitchFamily="34" charset="0"/>
              </a:rPr>
              <a:t>який</a:t>
            </a:r>
            <a:r>
              <a:rPr lang="ru-RU" sz="2500" dirty="0" smtClean="0">
                <a:latin typeface="Trebuchet MS" panose="020B0603020202020204" pitchFamily="34" charset="0"/>
              </a:rPr>
              <a:t> поет </a:t>
            </a:r>
            <a:r>
              <a:rPr lang="ru-RU" sz="2500" dirty="0" err="1" smtClean="0">
                <a:latin typeface="Trebuchet MS" panose="020B0603020202020204" pitchFamily="34" charset="0"/>
              </a:rPr>
              <a:t>отримав</a:t>
            </a:r>
            <a:r>
              <a:rPr lang="ru-RU" sz="2500" dirty="0" smtClean="0">
                <a:latin typeface="Trebuchet MS" panose="020B0603020202020204" pitchFamily="34" charset="0"/>
              </a:rPr>
              <a:t> </a:t>
            </a:r>
            <a:r>
              <a:rPr lang="ru-RU" sz="2500" dirty="0" err="1" smtClean="0">
                <a:latin typeface="Trebuchet MS" panose="020B0603020202020204" pitchFamily="34" charset="0"/>
              </a:rPr>
              <a:t>від</a:t>
            </a:r>
            <a:r>
              <a:rPr lang="ru-RU" sz="2500" dirty="0" smtClean="0">
                <a:latin typeface="Trebuchet MS" panose="020B0603020202020204" pitchFamily="34" charset="0"/>
              </a:rPr>
              <a:t> фольклориста О. </a:t>
            </a:r>
            <a:r>
              <a:rPr lang="ru-RU" sz="2500" dirty="0" err="1" smtClean="0">
                <a:latin typeface="Trebuchet MS" panose="020B0603020202020204" pitchFamily="34" charset="0"/>
              </a:rPr>
              <a:t>Афанасьєва-Чужбинського</a:t>
            </a:r>
            <a:r>
              <a:rPr lang="ru-RU" sz="2500" dirty="0" smtClean="0">
                <a:latin typeface="Trebuchet MS" panose="020B0603020202020204" pitchFamily="34" charset="0"/>
              </a:rPr>
              <a:t>. </a:t>
            </a:r>
            <a:r>
              <a:rPr lang="ru-RU" sz="2500" dirty="0" err="1" smtClean="0">
                <a:latin typeface="Trebuchet MS" panose="020B0603020202020204" pitchFamily="34" charset="0"/>
              </a:rPr>
              <a:t>Отже</a:t>
            </a:r>
            <a:r>
              <a:rPr lang="ru-RU" sz="2500" dirty="0" smtClean="0">
                <a:latin typeface="Trebuchet MS" panose="020B0603020202020204" pitchFamily="34" charset="0"/>
              </a:rPr>
              <a:t>, написаний </a:t>
            </a:r>
            <a:r>
              <a:rPr lang="ru-RU" sz="2500" dirty="0" err="1" smtClean="0">
                <a:latin typeface="Trebuchet MS" panose="020B0603020202020204" pitchFamily="34" charset="0"/>
              </a:rPr>
              <a:t>твір</a:t>
            </a:r>
            <a:r>
              <a:rPr lang="ru-RU" sz="2500" dirty="0" smtClean="0">
                <a:latin typeface="Trebuchet MS" panose="020B0603020202020204" pitchFamily="34" charset="0"/>
              </a:rPr>
              <a:t> у 1845 р. в </a:t>
            </a:r>
            <a:r>
              <a:rPr lang="ru-RU" sz="2500" dirty="0" err="1" smtClean="0">
                <a:latin typeface="Trebuchet MS" panose="020B0603020202020204" pitchFamily="34" charset="0"/>
              </a:rPr>
              <a:t>Переяславі</a:t>
            </a:r>
            <a:r>
              <a:rPr lang="ru-RU" sz="2500" dirty="0" smtClean="0">
                <a:latin typeface="Trebuchet MS" panose="020B0603020202020204" pitchFamily="34" charset="0"/>
              </a:rPr>
              <a:t>.</a:t>
            </a:r>
            <a:endParaRPr lang="ru-RU" sz="25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922</Words>
  <Application>Microsoft Office PowerPoint</Application>
  <PresentationFormat>Широкоэкранный</PresentationFormat>
  <Paragraphs>112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Franklin Gothic Demi Cond</vt:lpstr>
      <vt:lpstr>Franklin Gothic Heavy</vt:lpstr>
      <vt:lpstr>Trebuchet MS</vt:lpstr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16</cp:revision>
  <dcterms:created xsi:type="dcterms:W3CDTF">2015-02-12T17:42:25Z</dcterms:created>
  <dcterms:modified xsi:type="dcterms:W3CDTF">2015-02-21T10:18:32Z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