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1205A9-3696-4591-B26E-DF0C496B6E0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168E1FA-8404-40C2-819A-9547201B7E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7128792" cy="2854288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Реклама у маркетинговій діяльності підприємства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r"/>
            <a:r>
              <a:rPr lang="uk-UA" sz="3200" b="1" i="1" dirty="0" smtClean="0"/>
              <a:t>Виконала</a:t>
            </a:r>
          </a:p>
          <a:p>
            <a:pPr algn="r"/>
            <a:r>
              <a:rPr lang="uk-UA" sz="3200" b="1" i="1" dirty="0" smtClean="0"/>
              <a:t>студентка</a:t>
            </a:r>
            <a:r>
              <a:rPr lang="en-US" sz="3200" b="1" i="1" dirty="0" smtClean="0"/>
              <a:t> IV </a:t>
            </a:r>
            <a:r>
              <a:rPr lang="uk-UA" sz="3200" b="1" i="1" dirty="0" smtClean="0"/>
              <a:t>курсу</a:t>
            </a:r>
          </a:p>
          <a:p>
            <a:pPr algn="r"/>
            <a:r>
              <a:rPr lang="uk-UA" sz="3200" b="1" i="1" dirty="0" smtClean="0"/>
              <a:t>Фізико математичного</a:t>
            </a:r>
          </a:p>
          <a:p>
            <a:pPr algn="r"/>
            <a:r>
              <a:rPr lang="uk-UA" sz="3200" b="1" i="1" dirty="0" smtClean="0"/>
              <a:t> факультету</a:t>
            </a:r>
          </a:p>
          <a:p>
            <a:pPr algn="r"/>
            <a:r>
              <a:rPr lang="uk-UA" sz="3200" b="1" i="1" dirty="0"/>
              <a:t>г</a:t>
            </a:r>
            <a:r>
              <a:rPr lang="uk-UA" sz="3200" b="1" i="1" dirty="0" smtClean="0"/>
              <a:t>рупи МЕ-41</a:t>
            </a:r>
          </a:p>
          <a:p>
            <a:pPr algn="r"/>
            <a:r>
              <a:rPr lang="uk-UA" sz="3200" b="1" i="1" dirty="0" err="1" smtClean="0"/>
              <a:t>Рудько</a:t>
            </a:r>
            <a:r>
              <a:rPr lang="uk-UA" sz="3200" b="1" i="1" dirty="0" smtClean="0"/>
              <a:t> Ірина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03693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720080"/>
          </a:xfrm>
        </p:spPr>
        <p:txBody>
          <a:bodyPr>
            <a:noAutofit/>
          </a:bodyPr>
          <a:lstStyle/>
          <a:p>
            <a:r>
              <a:rPr lang="ru-RU" sz="3000" b="1" dirty="0" err="1">
                <a:solidFill>
                  <a:srgbClr val="333333"/>
                </a:solidFill>
                <a:latin typeface="Arial"/>
              </a:rPr>
              <a:t>Функції</a:t>
            </a:r>
            <a:r>
              <a:rPr lang="ru-RU" sz="3000" b="1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sz="3000" b="1" dirty="0" err="1">
                <a:solidFill>
                  <a:srgbClr val="333333"/>
                </a:solidFill>
                <a:latin typeface="Arial"/>
              </a:rPr>
              <a:t>цілі</a:t>
            </a:r>
            <a:r>
              <a:rPr lang="ru-RU" sz="3000" b="1" dirty="0">
                <a:solidFill>
                  <a:srgbClr val="333333"/>
                </a:solidFill>
                <a:latin typeface="Arial"/>
              </a:rPr>
              <a:t> та </a:t>
            </a:r>
            <a:r>
              <a:rPr lang="ru-RU" sz="3000" b="1" dirty="0" err="1">
                <a:solidFill>
                  <a:srgbClr val="333333"/>
                </a:solidFill>
                <a:latin typeface="Arial"/>
              </a:rPr>
              <a:t>засоби</a:t>
            </a:r>
            <a:r>
              <a:rPr lang="ru-RU" sz="3000" b="1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3000" b="1" dirty="0" err="1">
                <a:solidFill>
                  <a:srgbClr val="333333"/>
                </a:solidFill>
                <a:latin typeface="Arial"/>
              </a:rPr>
              <a:t>передачі</a:t>
            </a:r>
            <a:r>
              <a:rPr lang="ru-RU" sz="3000" b="1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3000" b="1" dirty="0" err="1">
                <a:solidFill>
                  <a:srgbClr val="333333"/>
                </a:solidFill>
                <a:latin typeface="Arial"/>
              </a:rPr>
              <a:t>реклами</a:t>
            </a:r>
            <a:r>
              <a:rPr lang="ru-RU" sz="3000" dirty="0">
                <a:solidFill>
                  <a:srgbClr val="333333"/>
                </a:solidFill>
                <a:latin typeface="Arial"/>
              </a:rPr>
              <a:t>.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968552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333333"/>
                </a:solidFill>
                <a:latin typeface="Arial"/>
              </a:rPr>
              <a:t>    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цікавих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протиріч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думають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єдине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продати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далеко не так. 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ц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клієнтурі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запитів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рекламується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покупку товару,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фірми-рекламодавця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робітникам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переговорів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клієнтурою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5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776864" cy="5832648"/>
          </a:xfrm>
        </p:spPr>
        <p:txBody>
          <a:bodyPr>
            <a:normAutofit/>
          </a:bodyPr>
          <a:lstStyle/>
          <a:p>
            <a:pPr marL="68580" lvl="0" indent="0">
              <a:buClr>
                <a:srgbClr val="94C600"/>
              </a:buClr>
              <a:buNone/>
            </a:pPr>
            <a:r>
              <a:rPr lang="en-US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реклама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будує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фундамент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поваги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довір'я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але і до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фірму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в силах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ніяка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-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продати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товар,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рекламується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вдруге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перший раз вона обманула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сподівання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більший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розмах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рекламної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200" dirty="0">
              <a:solidFill>
                <a:srgbClr val="3E3D2D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22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22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метою, яку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проведені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рекламного заходу і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тією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сумою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виділених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рекламу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поставленій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перед нею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меті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поставленої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мети в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рекламного заходу.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врівноважують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один одного, то реклама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ефективна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143000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ЗАГАЛЬНІ ЦІЛІ </a:t>
            </a:r>
            <a:r>
              <a:rPr lang="ru-RU" sz="3200" b="1" i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МАРКЕТИНГОВОЇ</a:t>
            </a:r>
            <a:r>
              <a:rPr lang="en-US" sz="3200" b="1" i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48245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конкретною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ринковою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ситуацією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переконування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нагадування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як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комплексу маркетингу,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зводяться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en-US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53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4104456" cy="710952"/>
          </a:xfrm>
        </p:spPr>
        <p:txBody>
          <a:bodyPr>
            <a:normAutofit fontScale="90000"/>
          </a:bodyPr>
          <a:lstStyle/>
          <a:p>
            <a:r>
              <a:rPr lang="uk-UA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 реклам</a:t>
            </a:r>
            <a:endParaRPr lang="ru-RU" sz="4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704856" cy="504056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Товарна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направлена на продаж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в основному шляхом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описання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Пропагандистська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виражає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погляди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теми,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звучання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Конкурентна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виду особливо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аналогічними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товарами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конкурентів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ясно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співставляються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Кооперативна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 та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оптові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роздрібні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продавці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Стимулююча</a:t>
            </a:r>
            <a:r>
              <a:rPr lang="ru-RU" b="1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направлена, в основному,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776864" cy="58326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>
                <a:solidFill>
                  <a:srgbClr val="333333"/>
                </a:solidFill>
                <a:latin typeface="Arial"/>
              </a:rPr>
              <a:t>   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оголошення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елемента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текстовий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компонент,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художній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компонент.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Рекламний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перед собою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привернути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збудити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довіру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товару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посилити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збудити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3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80120"/>
          </a:xfrm>
        </p:spPr>
        <p:txBody>
          <a:bodyPr>
            <a:noAutofit/>
          </a:bodyPr>
          <a:lstStyle/>
          <a:p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рекламі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просуванні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Даючи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притримуватись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24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правил: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7704856" cy="47525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повинна легко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запам'ятовуватися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оригінальною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співпадати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 треба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"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імпортних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знаючи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перекладу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всемогутнім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текст,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посилюється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творчим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художнім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компонентом.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художня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виразною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текст, 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зорові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текстового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художнього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макетом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2" cy="720080"/>
          </a:xfrm>
        </p:spPr>
        <p:txBody>
          <a:bodyPr>
            <a:normAutofit fontScale="90000"/>
          </a:bodyPr>
          <a:lstStyle/>
          <a:p>
            <a:pPr marL="342900" lvl="0" indent="-274320">
              <a:spcBef>
                <a:spcPct val="20000"/>
              </a:spcBef>
            </a:pPr>
            <a:r>
              <a:rPr lang="ru-RU" sz="32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32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рекламної</a:t>
            </a:r>
            <a:r>
              <a:rPr lang="ru-RU" sz="3200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5040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  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нормативним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документом,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регламентує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рекламного менеджменту, є Закон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«Про рекламу».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ринках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ринки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страхових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1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Verdana"/>
              </a:rPr>
              <a:t>Закон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України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 «Про рекламу»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визначає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основні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терміни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рекламної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Verdana"/>
              </a:rPr>
              <a:t>діяльності</a:t>
            </a:r>
            <a:r>
              <a:rPr lang="ru-RU" sz="2400" i="1" dirty="0">
                <a:solidFill>
                  <a:srgbClr val="000000"/>
                </a:solidFill>
                <a:latin typeface="Verdana"/>
              </a:rPr>
              <a:t>: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776864" cy="468052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особа, яка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реклама,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кінотеатрах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театрах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час, до і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демонстрації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кінофільмів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вистав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концертів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проходять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закритих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приміщеннях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(у тому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буфетів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кіосків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яток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де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розміщуватись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продаються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аходи рекламного характеру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заходи з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безоплатне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зразків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рекламуються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та/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споживачам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одного виду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рекламується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реклама,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тимчасових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стаціонарних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конструкціях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розташованих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відкритій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поверхнях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елементах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вуличного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над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проїжджою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вулиць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доріг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80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704856" cy="583264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недобросовісна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реклама, яка уводить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ввести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оману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завдати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особам,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суспільству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неточності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недостовірності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двозначності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перебільшення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замовчування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способу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Недобросовісна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10);</a:t>
            </a:r>
          </a:p>
          <a:p>
            <a:pPr fontAlgn="base"/>
            <a:r>
              <a:rPr lang="ru-RU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реклама, яка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особами та/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особи;</a:t>
            </a:r>
          </a:p>
          <a:p>
            <a:pPr fontAlgn="base"/>
            <a:r>
              <a:rPr lang="ru-RU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прихована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 особу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рекламним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цілям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уводити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оману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дійсної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мети таких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передач,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Прихована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9);</a:t>
            </a:r>
          </a:p>
          <a:p>
            <a:pPr fontAlgn="base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 особу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в будь-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сформувати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підтримати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обізнаність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таких особи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товару;</a:t>
            </a:r>
          </a:p>
          <a:p>
            <a:pPr fontAlgn="base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реклама на </a:t>
            </a:r>
            <a:r>
              <a:rPr lang="ru-RU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транспорті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реклама,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транспорту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метрополітену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поверхнях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транспорту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метрополітену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4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7992888" cy="576064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рекламні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рекламодавець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особа, яка є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замовником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розповсюджувач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особа, яка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виду,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суспільно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популяризацію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загальнолюдських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виставкові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заходи,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товару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організовано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огородженому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(у тому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товару) 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строки,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розраховані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організатор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обмежив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відвідування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заходу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особами,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дозволяється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продавати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демонструється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споживачі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невизначене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коло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реклама;</a:t>
            </a:r>
          </a:p>
          <a:p>
            <a:pPr fontAlgn="base"/>
            <a:r>
              <a:rPr lang="ru-RU" sz="2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спонсорство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добровільна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матеріальна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організаційна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фізичними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особами будь-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популяризації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знака для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7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800" cy="765448"/>
          </a:xfrm>
        </p:spPr>
        <p:txBody>
          <a:bodyPr>
            <a:normAutofit/>
          </a:bodyPr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як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рекламної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7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832648"/>
          </a:xfrm>
        </p:spPr>
        <p:txBody>
          <a:bodyPr>
            <a:normAutofit fontScale="92500" lnSpcReduction="20000"/>
          </a:bodyPr>
          <a:lstStyle/>
          <a:p>
            <a:pPr marL="68580" indent="0" fontAlgn="base">
              <a:buNone/>
            </a:pPr>
            <a:r>
              <a:rPr lang="ru-RU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Законом </a:t>
            </a:r>
            <a:r>
              <a:rPr 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"Про рекламу" </a:t>
            </a:r>
            <a:r>
              <a:rPr 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поширювати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обіг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ввезення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заборонено законом;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вміщувати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дискримінаційними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майнового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належності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релігії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родом і характером занять,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дискредитують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закликати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спричинити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завдають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завдати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здоров'ю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людей та/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довкіллю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спонукають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нехтування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підсвідомість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наводити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дискримінаційні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рекламованим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товаром;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0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83264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імітувати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Державного герба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Державного прапора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звучання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гімну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символів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держав та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інтелектуальної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обов'язковій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сертифікації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дозволу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ліцензії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сертифіката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дозволу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ліцензії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вміщувати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письмової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згоди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особи;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імітувати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копіювати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текст,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музичні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звукові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інтелектуальної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 концертною, гастрольною, гастрольно-концертною, конкурсною, фестивальною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невикористання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фонограм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виконавцями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музичних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1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976664"/>
          </a:xfrm>
        </p:spPr>
        <p:txBody>
          <a:bodyPr>
            <a:normAutofit/>
          </a:bodyPr>
          <a:lstStyle/>
          <a:p>
            <a:pPr marL="68580" indent="0" fontAlgn="base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Закону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рекламу»визначається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передплатою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зобов'язані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передплати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зазначати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відведена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рекламу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виборчого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20 %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кожного номера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додатка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поширюється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друковані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засновниками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endParaRPr lang="ru-RU" dirty="0">
              <a:solidFill>
                <a:srgbClr val="000000"/>
              </a:solidFill>
              <a:latin typeface="Verdana"/>
            </a:endParaRP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9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920880" cy="540060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звикли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періодично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з'являється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екранах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наших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телевізорів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мерехтить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сторінках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преси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прикрашає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міські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пейзажі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давню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цікаву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 практики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зверталися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спеціалісти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не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сама по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ринку.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площ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часу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виправданими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Доходи ж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життєдіяльність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газет та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журналів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охопити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людей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міцніє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повідомляє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великим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масам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досконалі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ключову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є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0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544616"/>
          </a:xfrm>
        </p:spPr>
        <p:txBody>
          <a:bodyPr/>
          <a:lstStyle/>
          <a:p>
            <a:pPr marL="68580" lvl="0" indent="0">
              <a:buClr>
                <a:srgbClr val="AA2B1E"/>
              </a:buClr>
              <a:buNone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ринку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жорстокої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повідомляє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споживчі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товару, але й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змінити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привернути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покупку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</a:t>
            </a:r>
            <a:r>
              <a:rPr lang="ru-RU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- </a:t>
            </a:r>
            <a:r>
              <a:rPr lang="ru-RU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своєрідне</a:t>
            </a:r>
            <a:r>
              <a:rPr lang="ru-RU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u="sng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знаряддя</a:t>
            </a:r>
            <a:r>
              <a:rPr lang="ru-RU" i="1" u="sng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u="sng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i="1" u="sng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9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400800" cy="6858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як </a:t>
            </a:r>
            <a:r>
              <a:rPr lang="ru-RU" sz="20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504056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Реклама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давню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економічним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життям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Генеалогічне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дерево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сягає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коріннями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перших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кроків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Почути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що-небудь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хороше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на -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рідкість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для тих,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для критики. Для на конструктивна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стимул для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ногу з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сьогоднішніми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потребами і настроями. Але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б не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реклама, не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забувати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сама по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лиш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ринку. Вона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споживачем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Без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"товар -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". Реклама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потенційному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покупцеві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аргументи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товару. Для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вона говорить про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розглядаючи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очима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920880" cy="5472608"/>
          </a:xfrm>
        </p:spPr>
        <p:txBody>
          <a:bodyPr>
            <a:normAutofit fontScale="92500"/>
          </a:bodyPr>
          <a:lstStyle/>
          <a:p>
            <a:pPr indent="0">
              <a:buNone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конструктувати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попит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управляти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ним.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реклама?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розуміємо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суперечливих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емоцій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для нас як для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як для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рекламодавців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ж заключено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понятті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"реклама"? Як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аспекту,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розрізу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критерію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вибирається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причини один і той же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за основу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5800" indent="-342900">
              <a:buFont typeface="Wingdings" pitchFamily="2" charset="2"/>
              <a:buChar char="Ø"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иди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85800" indent="-342900">
              <a:buFont typeface="Wingdings" pitchFamily="2" charset="2"/>
              <a:buChar char="Ø"/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арактер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85800" indent="-342900">
              <a:buFont typeface="Wingdings" pitchFamily="2" charset="2"/>
              <a:buChar char="Ø"/>
            </a:pP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природа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832648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dirty="0" smtClean="0">
                <a:solidFill>
                  <a:srgbClr val="333333"/>
                </a:solidFill>
                <a:latin typeface="Arial"/>
              </a:rPr>
              <a:t>   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"реклама - вид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виготовлена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й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ціллю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збутових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сервісних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оплаченої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сформований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посилений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індивідуальну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викликаючи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заплановану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вибраної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цільової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споживацької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". 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оригінальне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uk-UA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(характер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рахують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комерційна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розповсюджується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". Приклад такого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"Реклама 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платне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однонаправлене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неособове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особово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", і яке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агітує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якого-небудь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товару, марки,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якоїсь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кандидата, уряду)".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розділенні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"не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особову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 і "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особову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760640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ru-RU" dirty="0" smtClean="0">
                <a:solidFill>
                  <a:srgbClr val="333333"/>
                </a:solidFill>
                <a:latin typeface="Arial"/>
              </a:rPr>
              <a:t>  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"реклама"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аспекті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відношень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споживачем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"реклама -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споживчі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головного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інтересу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глибше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торкається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відношень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відчуває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інформувати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вироблені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укласти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угоду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задовольнити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потреби. Тому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повинно бути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тісніше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змінення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товар 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угодою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ближче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r>
              <a:rPr lang="uk-UA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Потенційний</a:t>
            </a:r>
            <a:r>
              <a:rPr lang="ru-RU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</a:t>
            </a:r>
            <a:r>
              <a:rPr lang="ru-RU" b="1" i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особа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звернена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пропозиція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угоду, яка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ймовірну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вигоду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Рекламодавець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суб'єкт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відношень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вигоди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пропозицією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угоду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успішність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00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976664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наведених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визначень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узагальнюючі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Реклама перш за все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надлишкового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так як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рекламодавець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достовірного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про те, кому конкретно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проданий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придбає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товар. Тому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витрачені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рекламу,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виявляться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витраченими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марно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нерівні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Психологія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сприймають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автоматично,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контакту з нею, а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нейтралізувати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вчинки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Рекламодавець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рекламу.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свідомому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покупець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відмовитись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рекламодавцю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вигідно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максимальний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несвідомий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автоматичний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Разом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маніпулятивний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стабілізує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попит і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підприємницький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реклама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в маркетинговому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просуванні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товару та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комунікаційній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політиці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маркетингу.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успіхом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і до </a:t>
            </a:r>
            <a:r>
              <a:rPr lang="ru-RU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8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124</TotalTime>
  <Words>1282</Words>
  <Application>Microsoft Office PowerPoint</Application>
  <PresentationFormat>Экран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Кнопка</vt:lpstr>
      <vt:lpstr>Реклама у маркетинговій діяльності підприємства</vt:lpstr>
      <vt:lpstr>План</vt:lpstr>
      <vt:lpstr>Презентация PowerPoint</vt:lpstr>
      <vt:lpstr>Презентация PowerPoint</vt:lpstr>
      <vt:lpstr>Реклама як елемент системи маркетингових комунікацій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Функції, цілі та засоби передачі реклами.</vt:lpstr>
      <vt:lpstr>Презентация PowerPoint</vt:lpstr>
      <vt:lpstr>ЗАГАЛЬНІ ЦІЛІ МАРКЕТИНГОВОЇ ДІЯЛЬНОСТІ</vt:lpstr>
      <vt:lpstr>Види реклам</vt:lpstr>
      <vt:lpstr>Презентация PowerPoint</vt:lpstr>
      <vt:lpstr>Також важливу роль у рекламі та просуванні товару відіграє назва. Даючи назву своєму товару слід притримуватись наступних правил:</vt:lpstr>
      <vt:lpstr>Регулювання рекламної діяльності. </vt:lpstr>
      <vt:lpstr>Закон України «Про рекламу» визначає основні терміни рекламної діяльності: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12</cp:revision>
  <dcterms:created xsi:type="dcterms:W3CDTF">2014-11-24T13:48:53Z</dcterms:created>
  <dcterms:modified xsi:type="dcterms:W3CDTF">2014-11-26T20:11:41Z</dcterms:modified>
</cp:coreProperties>
</file>