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7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0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AF1205A9-3696-4591-B26E-DF0C496B6E03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4168E1FA-8404-40C2-819A-9547201B7E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05A9-3696-4591-B26E-DF0C496B6E03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8E1FA-8404-40C2-819A-9547201B7E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05A9-3696-4591-B26E-DF0C496B6E03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8E1FA-8404-40C2-819A-9547201B7E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05A9-3696-4591-B26E-DF0C496B6E03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8E1FA-8404-40C2-819A-9547201B7E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05A9-3696-4591-B26E-DF0C496B6E03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8E1FA-8404-40C2-819A-9547201B7E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05A9-3696-4591-B26E-DF0C496B6E03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8E1FA-8404-40C2-819A-9547201B7E7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05A9-3696-4591-B26E-DF0C496B6E03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8E1FA-8404-40C2-819A-9547201B7E7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05A9-3696-4591-B26E-DF0C496B6E03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8E1FA-8404-40C2-819A-9547201B7E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05A9-3696-4591-B26E-DF0C496B6E03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8E1FA-8404-40C2-819A-9547201B7E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AF1205A9-3696-4591-B26E-DF0C496B6E03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4168E1FA-8404-40C2-819A-9547201B7E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AF1205A9-3696-4591-B26E-DF0C496B6E03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4168E1FA-8404-40C2-819A-9547201B7E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F1205A9-3696-4591-B26E-DF0C496B6E03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168E1FA-8404-40C2-819A-9547201B7E7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980728"/>
            <a:ext cx="7128792" cy="2854288"/>
          </a:xfrm>
        </p:spPr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chemeClr val="tx1"/>
                </a:solidFill>
              </a:rPr>
              <a:t>Реклама у маркетинговій діяльності підприємства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pPr algn="r"/>
            <a:r>
              <a:rPr lang="uk-UA" sz="3200" b="1" i="1" dirty="0" smtClean="0"/>
              <a:t>Виконала</a:t>
            </a:r>
          </a:p>
          <a:p>
            <a:pPr algn="r"/>
            <a:r>
              <a:rPr lang="uk-UA" sz="3200" b="1" i="1" dirty="0" smtClean="0"/>
              <a:t>студентка</a:t>
            </a:r>
            <a:r>
              <a:rPr lang="en-US" sz="3200" b="1" i="1" dirty="0" smtClean="0"/>
              <a:t> IV </a:t>
            </a:r>
            <a:r>
              <a:rPr lang="uk-UA" sz="3200" b="1" i="1" dirty="0" smtClean="0"/>
              <a:t>курсу</a:t>
            </a:r>
          </a:p>
          <a:p>
            <a:pPr algn="r"/>
            <a:r>
              <a:rPr lang="uk-UA" sz="3200" b="1" i="1" dirty="0" smtClean="0"/>
              <a:t>Фізико математичного</a:t>
            </a:r>
          </a:p>
          <a:p>
            <a:pPr algn="r"/>
            <a:r>
              <a:rPr lang="uk-UA" sz="3200" b="1" i="1" dirty="0" smtClean="0"/>
              <a:t> факультету</a:t>
            </a:r>
          </a:p>
          <a:p>
            <a:pPr algn="r"/>
            <a:r>
              <a:rPr lang="uk-UA" sz="3200" b="1" i="1" dirty="0"/>
              <a:t>г</a:t>
            </a:r>
            <a:r>
              <a:rPr lang="uk-UA" sz="3200" b="1" i="1" dirty="0" smtClean="0"/>
              <a:t>рупи МЕ-41</a:t>
            </a:r>
          </a:p>
          <a:p>
            <a:pPr algn="r"/>
            <a:r>
              <a:rPr lang="uk-UA" sz="3200" b="1" i="1" dirty="0" err="1" smtClean="0"/>
              <a:t>Рудько</a:t>
            </a:r>
            <a:r>
              <a:rPr lang="uk-UA" sz="3200" b="1" i="1" dirty="0" smtClean="0"/>
              <a:t> Ірина</a:t>
            </a:r>
            <a:endParaRPr lang="ru-RU" sz="3200" b="1" i="1" dirty="0"/>
          </a:p>
        </p:txBody>
      </p:sp>
    </p:spTree>
    <p:extLst>
      <p:ext uri="{BB962C8B-B14F-4D97-AF65-F5344CB8AC3E}">
        <p14:creationId xmlns:p14="http://schemas.microsoft.com/office/powerpoint/2010/main" val="203693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08912" cy="720080"/>
          </a:xfrm>
        </p:spPr>
        <p:txBody>
          <a:bodyPr>
            <a:noAutofit/>
          </a:bodyPr>
          <a:lstStyle/>
          <a:p>
            <a:r>
              <a:rPr lang="ru-RU" sz="3000" b="1" dirty="0" err="1">
                <a:solidFill>
                  <a:srgbClr val="333333"/>
                </a:solidFill>
                <a:latin typeface="Arial"/>
              </a:rPr>
              <a:t>Функції</a:t>
            </a:r>
            <a:r>
              <a:rPr lang="ru-RU" sz="3000" b="1" dirty="0">
                <a:solidFill>
                  <a:srgbClr val="333333"/>
                </a:solidFill>
                <a:latin typeface="Arial"/>
              </a:rPr>
              <a:t>, </a:t>
            </a:r>
            <a:r>
              <a:rPr lang="ru-RU" sz="3000" b="1" dirty="0" err="1">
                <a:solidFill>
                  <a:srgbClr val="333333"/>
                </a:solidFill>
                <a:latin typeface="Arial"/>
              </a:rPr>
              <a:t>цілі</a:t>
            </a:r>
            <a:r>
              <a:rPr lang="ru-RU" sz="3000" b="1" dirty="0">
                <a:solidFill>
                  <a:srgbClr val="333333"/>
                </a:solidFill>
                <a:latin typeface="Arial"/>
              </a:rPr>
              <a:t> та </a:t>
            </a:r>
            <a:r>
              <a:rPr lang="ru-RU" sz="3000" b="1" dirty="0" err="1">
                <a:solidFill>
                  <a:srgbClr val="333333"/>
                </a:solidFill>
                <a:latin typeface="Arial"/>
              </a:rPr>
              <a:t>засоби</a:t>
            </a:r>
            <a:r>
              <a:rPr lang="ru-RU" sz="3000" b="1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sz="3000" b="1" dirty="0" err="1">
                <a:solidFill>
                  <a:srgbClr val="333333"/>
                </a:solidFill>
                <a:latin typeface="Arial"/>
              </a:rPr>
              <a:t>передачі</a:t>
            </a:r>
            <a:r>
              <a:rPr lang="ru-RU" sz="3000" b="1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sz="3000" b="1" dirty="0" err="1">
                <a:solidFill>
                  <a:srgbClr val="333333"/>
                </a:solidFill>
                <a:latin typeface="Arial"/>
              </a:rPr>
              <a:t>реклами</a:t>
            </a:r>
            <a:r>
              <a:rPr lang="ru-RU" sz="3000" dirty="0">
                <a:solidFill>
                  <a:srgbClr val="333333"/>
                </a:solidFill>
                <a:latin typeface="Arial"/>
              </a:rPr>
              <a:t>.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556792"/>
            <a:ext cx="7704856" cy="4968552"/>
          </a:xfrm>
        </p:spPr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en-US" dirty="0" smtClean="0">
                <a:solidFill>
                  <a:srgbClr val="333333"/>
                </a:solidFill>
                <a:latin typeface="Arial"/>
              </a:rPr>
              <a:t>     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Реклама 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одне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цікавих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повне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протиріч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явище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суспільного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Інколи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думають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реклама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одне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єдине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продати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товар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послугу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Проте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далеко не так. Реклама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здатна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виконувати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наступні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розповсюдження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фірму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ц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історію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клієнтурі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запитів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повну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інформацію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відносно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товару,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рекламується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впливають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про покупку товару, на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користь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фірми-рекламодавця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допомога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робітникам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служби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збуту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переговорів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клієнтурою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позитивного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відношення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фірми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сторони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054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692696"/>
            <a:ext cx="7776864" cy="5832648"/>
          </a:xfrm>
        </p:spPr>
        <p:txBody>
          <a:bodyPr>
            <a:normAutofit/>
          </a:bodyPr>
          <a:lstStyle/>
          <a:p>
            <a:pPr marL="68580" lvl="0" indent="0">
              <a:buClr>
                <a:srgbClr val="94C600"/>
              </a:buClr>
              <a:buNone/>
            </a:pPr>
            <a:r>
              <a:rPr lang="en-US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dirty="0" err="1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реклама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будує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фундамент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поваги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довір'я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фірми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але і до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представляє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цю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фірму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 Але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чого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не в силах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зробити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ніяка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реклама -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продати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товар,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рекламується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вдруге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в перший раз вона обманула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сподівання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покупця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випадку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чим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більший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розмах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рекламної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більші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збитки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endParaRPr lang="ru-RU" sz="2200" dirty="0">
              <a:solidFill>
                <a:srgbClr val="3E3D2D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en-US" sz="22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dirty="0" err="1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Економічна</a:t>
            </a:r>
            <a:r>
              <a:rPr lang="ru-RU" sz="22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ефективність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реклами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тісно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пов'язана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з метою, яку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ставлять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проведені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даного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рекламного заходу і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тією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сумою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виділяють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 Тут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виділяють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два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Відповідність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виділених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на рекламу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поставленій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перед нею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меті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поставленої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мети в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рекламного заходу.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два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врівноважують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один одного, то реклама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економічно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ефективна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27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08912" cy="1143000"/>
          </a:xfrm>
        </p:spPr>
        <p:txBody>
          <a:bodyPr>
            <a:normAutofit/>
          </a:bodyPr>
          <a:lstStyle/>
          <a:p>
            <a:r>
              <a:rPr lang="ru-RU" sz="3200" b="1" i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ЗАГАЛЬНІ ЦІЛІ </a:t>
            </a:r>
            <a:r>
              <a:rPr lang="ru-RU" sz="3200" b="1" i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МАРКЕТИНГОВОЇ</a:t>
            </a:r>
            <a:r>
              <a:rPr lang="en-US" sz="3200" b="1" i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00808"/>
            <a:ext cx="7704856" cy="4824536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залежності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цілей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визначаються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конкретною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ринковою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ситуацією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реклама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ефективно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вирішувати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наступні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інформування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переконування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нагадування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кінцевому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випадку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функції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реклами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як і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елементів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комплексу маркетингу,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зводяться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цілей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маркетингових</a:t>
            </a:r>
            <a:r>
              <a:rPr lang="en-US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комунікацій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попиту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стимулювання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збуту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9534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548680"/>
            <a:ext cx="4104456" cy="710952"/>
          </a:xfrm>
        </p:spPr>
        <p:txBody>
          <a:bodyPr>
            <a:normAutofit fontScale="90000"/>
          </a:bodyPr>
          <a:lstStyle/>
          <a:p>
            <a:r>
              <a:rPr lang="uk-UA" sz="4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Види реклам</a:t>
            </a:r>
            <a:endParaRPr lang="ru-RU" sz="4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268760"/>
            <a:ext cx="7704856" cy="5040560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ru-RU" b="1" i="1" u="sng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Товарна</a:t>
            </a:r>
            <a:r>
              <a:rPr lang="ru-RU" b="1" i="1" u="sng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реклама 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направлена на продаж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певних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в основному шляхом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описання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якостей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переваг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інколи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цін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i="1" u="sng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Пропагандистська</a:t>
            </a:r>
            <a:r>
              <a:rPr lang="ru-RU" b="1" i="1" u="sng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реклама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виражає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погляди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компаній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на теми,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суспільне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звучання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освіта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охорона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захист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навколишнього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i="1" u="sng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Конкурентна</a:t>
            </a:r>
            <a:r>
              <a:rPr lang="ru-RU" b="1" i="1" u="sng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реклама 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- за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виду особливо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виділяють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переваги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компаній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перед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аналогічними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товарами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конкурентів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i="1" u="sng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Порівняльна</a:t>
            </a:r>
            <a:r>
              <a:rPr lang="ru-RU" b="1" i="1" u="sng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реклама 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- в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ясно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співставляються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два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i="1" u="sng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Кооперативна</a:t>
            </a:r>
            <a:r>
              <a:rPr lang="ru-RU" b="1" i="1" u="sng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реклама 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сполучення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місцевої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національної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реклами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фінансування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поділяють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собою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виробник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товару та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місцеві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оптові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роздрібні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продавці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i="1" u="sng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Стимулююча</a:t>
            </a:r>
            <a:r>
              <a:rPr lang="ru-RU" b="1" i="1" u="sng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реклама 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- направлена, в основному, на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стимулювання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потреб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покупців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12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692696"/>
            <a:ext cx="7776864" cy="583264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dirty="0" smtClean="0">
                <a:solidFill>
                  <a:srgbClr val="333333"/>
                </a:solidFill>
                <a:latin typeface="Arial"/>
              </a:rPr>
              <a:t>    </a:t>
            </a:r>
            <a:r>
              <a:rPr lang="ru-RU" dirty="0" err="1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рекламні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оголошення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містять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два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елемента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По-перше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текстовий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компонент,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по-друге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художній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компонент.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err="1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Рекламний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текст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перед собою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п'ять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цілей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привернути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увагу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потенційного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покупця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збудити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інтерес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потенційного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покупця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викликати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довіру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до товару і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компанії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посилити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бажання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потенційного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покупця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товар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збудити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бажання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потенційного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покупця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endParaRPr lang="ru-RU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033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08912" cy="1080120"/>
          </a:xfrm>
        </p:spPr>
        <p:txBody>
          <a:bodyPr>
            <a:noAutofit/>
          </a:bodyPr>
          <a:lstStyle/>
          <a:p>
            <a:r>
              <a:rPr lang="ru-RU" sz="2400" b="1" i="1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b="1" i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важливу</a:t>
            </a:r>
            <a:r>
              <a:rPr lang="ru-RU" sz="2400" b="1" i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роль у </a:t>
            </a:r>
            <a:r>
              <a:rPr lang="ru-RU" sz="2400" b="1" i="1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рекламі</a:t>
            </a:r>
            <a:r>
              <a:rPr lang="ru-RU" sz="2400" b="1" i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b="1" i="1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просуванні</a:t>
            </a:r>
            <a:r>
              <a:rPr lang="ru-RU" sz="2400" b="1" i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товару </a:t>
            </a:r>
            <a:r>
              <a:rPr lang="ru-RU" sz="2400" b="1" i="1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відіграє</a:t>
            </a:r>
            <a:r>
              <a:rPr lang="ru-RU" sz="2400" b="1" i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назва</a:t>
            </a:r>
            <a:r>
              <a:rPr lang="ru-RU" sz="2400" b="1" i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i="1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Даючи</a:t>
            </a:r>
            <a:r>
              <a:rPr lang="ru-RU" sz="2400" b="1" i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назву</a:t>
            </a:r>
            <a:r>
              <a:rPr lang="ru-RU" sz="2400" b="1" i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своєму</a:t>
            </a:r>
            <a:r>
              <a:rPr lang="ru-RU" sz="2400" b="1" i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товару </a:t>
            </a:r>
            <a:r>
              <a:rPr lang="ru-RU" sz="2400" b="1" i="1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sz="2400" b="1" i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притримуватись</a:t>
            </a:r>
            <a:r>
              <a:rPr lang="ru-RU" sz="2400" b="1" i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наступних</a:t>
            </a:r>
            <a:r>
              <a:rPr lang="ru-RU" sz="2400" b="1" i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правил: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72816"/>
            <a:ext cx="7704856" cy="475252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назва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повинна легко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запам'ятовуватися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назва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повинна бути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оригінальною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і не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співпадати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назвами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не треба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давати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назви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з "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імпортних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знаючи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перекладу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8580" indent="0">
              <a:buNone/>
            </a:pPr>
            <a:r>
              <a:rPr lang="ru-RU" dirty="0" err="1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би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всемогутнім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рекламний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текст,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посилюється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творчим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художнім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компонентом.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Іноді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художня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буває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виразною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текст, а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зорові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образи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передають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основний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масив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текстового і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художнього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компонентів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називається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макетом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реклами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84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08912" cy="720080"/>
          </a:xfrm>
        </p:spPr>
        <p:txBody>
          <a:bodyPr>
            <a:normAutofit fontScale="90000"/>
          </a:bodyPr>
          <a:lstStyle/>
          <a:p>
            <a:pPr marL="342900" lvl="0" indent="-274320">
              <a:spcBef>
                <a:spcPct val="20000"/>
              </a:spcBef>
            </a:pPr>
            <a:r>
              <a:rPr lang="ru-RU" sz="3200" b="1" i="1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3200" b="1" i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рекламної</a:t>
            </a:r>
            <a:r>
              <a:rPr lang="ru-RU" sz="3200" b="1" i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84784"/>
            <a:ext cx="7704856" cy="504056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dirty="0" smtClean="0">
                <a:solidFill>
                  <a:srgbClr val="000000"/>
                </a:solidFill>
                <a:latin typeface="Verdana"/>
              </a:rPr>
              <a:t>  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Основним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нормативним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документом,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регламентує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правові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рекламного менеджменту, є Закон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«Про рекламу».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закон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регулює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виникають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розміщення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поширення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реклами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 ринках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включаючи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ринки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банківських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страхових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пов'язаних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юридичних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16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1143000"/>
          </a:xfrm>
        </p:spPr>
        <p:txBody>
          <a:bodyPr>
            <a:normAutofit/>
          </a:bodyPr>
          <a:lstStyle/>
          <a:p>
            <a:r>
              <a:rPr lang="ru-RU" sz="2400" i="1" dirty="0">
                <a:solidFill>
                  <a:srgbClr val="000000"/>
                </a:solidFill>
                <a:latin typeface="Verdana"/>
              </a:rPr>
              <a:t>Закон </a:t>
            </a:r>
            <a:r>
              <a:rPr lang="ru-RU" sz="2400" i="1" dirty="0" err="1">
                <a:solidFill>
                  <a:srgbClr val="000000"/>
                </a:solidFill>
                <a:latin typeface="Verdana"/>
              </a:rPr>
              <a:t>України</a:t>
            </a:r>
            <a:r>
              <a:rPr lang="ru-RU" sz="2400" i="1" dirty="0">
                <a:solidFill>
                  <a:srgbClr val="000000"/>
                </a:solidFill>
                <a:latin typeface="Verdana"/>
              </a:rPr>
              <a:t> «Про рекламу» </a:t>
            </a:r>
            <a:r>
              <a:rPr lang="ru-RU" sz="2400" i="1" dirty="0" err="1">
                <a:solidFill>
                  <a:srgbClr val="000000"/>
                </a:solidFill>
                <a:latin typeface="Verdana"/>
              </a:rPr>
              <a:t>визначає</a:t>
            </a:r>
            <a:r>
              <a:rPr lang="ru-RU" sz="2400" i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latin typeface="Verdana"/>
              </a:rPr>
              <a:t>основні</a:t>
            </a:r>
            <a:r>
              <a:rPr lang="ru-RU" sz="2400" i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latin typeface="Verdana"/>
              </a:rPr>
              <a:t>терміни</a:t>
            </a:r>
            <a:r>
              <a:rPr lang="ru-RU" sz="2400" i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latin typeface="Verdana"/>
              </a:rPr>
              <a:t>рекламної</a:t>
            </a:r>
            <a:r>
              <a:rPr lang="ru-RU" sz="2400" i="1" dirty="0">
                <a:solidFill>
                  <a:srgbClr val="000000"/>
                </a:solidFill>
                <a:latin typeface="Verdana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latin typeface="Verdana"/>
              </a:rPr>
              <a:t>діяльності</a:t>
            </a:r>
            <a:r>
              <a:rPr lang="ru-RU" sz="2400" i="1" dirty="0">
                <a:solidFill>
                  <a:srgbClr val="000000"/>
                </a:solidFill>
                <a:latin typeface="Verdana"/>
              </a:rPr>
              <a:t>:</a:t>
            </a:r>
            <a:endParaRPr lang="ru-RU" sz="24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628800"/>
            <a:ext cx="7776864" cy="4680520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ru-RU" sz="29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виробник</a:t>
            </a:r>
            <a:r>
              <a:rPr lang="ru-RU" sz="29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реклами</a:t>
            </a:r>
            <a:r>
              <a:rPr lang="ru-RU" sz="29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особа, яка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повністю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частково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здійснює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реклами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fontAlgn="base"/>
            <a:r>
              <a:rPr lang="ru-RU" sz="29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внутрішня</a:t>
            </a:r>
            <a:r>
              <a:rPr lang="ru-RU" sz="29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реклама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- реклама,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розміщується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всередині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будинків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споруд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у тому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числі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кінотеатрах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і театрах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час, до і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демонстрації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кінофільмів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вистав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концертів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спортивних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змагань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проходять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закритих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приміщеннях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місць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торгівлі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(у тому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числі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буфетів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кіосків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яток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), де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розміщуватись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інформація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безпосередньо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місцях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продаються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fontAlgn="base"/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9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аходи рекламного характеру 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заходи з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розповсюдження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реклами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передбачають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безоплатне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розповсюдження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зразків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рекламуються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та/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обмін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споживачам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однієї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одного виду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рекламується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інший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fontAlgn="base"/>
            <a:r>
              <a:rPr lang="ru-RU" sz="29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зовнішня</a:t>
            </a:r>
            <a:r>
              <a:rPr lang="ru-RU" sz="29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реклама 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реклама,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розміщується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спеціальних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тимчасових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стаціонарних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конструкціях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розташованих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відкритій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місцевості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зовнішніх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поверхнях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будинків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споруд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елементах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вуличного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обладнання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над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проїжджою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частиною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вулиць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доріг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180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548680"/>
            <a:ext cx="7704856" cy="5832648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ru-RU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недобросовісна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реклама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реклама, яка уводить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ввести в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оману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споживачів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реклами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завдати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шкоди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особам,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державі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суспільству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неточності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недостовірності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двозначності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перебільшення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замовчування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часу,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місця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і способу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розповсюдження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Недобросовісна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реклама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забороняється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10);</a:t>
            </a:r>
          </a:p>
          <a:p>
            <a:pPr fontAlgn="base"/>
            <a:r>
              <a:rPr lang="ru-RU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порівняльна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реклама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реклама, яка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містить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порівняння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особами та/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товарами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іншої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особи;</a:t>
            </a:r>
          </a:p>
          <a:p>
            <a:pPr fontAlgn="base"/>
            <a:r>
              <a:rPr lang="ru-RU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прихована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реклама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інформація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про особу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товар у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програмі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передачі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публікації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така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інформація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слугує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рекламним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цілям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уводити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оману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дійсної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мети таких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програм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передач,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публікацій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Прихована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реклама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забороняється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9);</a:t>
            </a:r>
          </a:p>
          <a:p>
            <a:pPr fontAlgn="base"/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реклама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інформація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про особу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товар,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розповсюджена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 будь-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та в будь-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призначена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сформувати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підтримати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обізнаність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споживачів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реклами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інтерес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таких особи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товару;</a:t>
            </a:r>
          </a:p>
          <a:p>
            <a:pPr fontAlgn="base"/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реклама на </a:t>
            </a:r>
            <a:r>
              <a:rPr lang="ru-RU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транспорті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реклама,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розміщується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транспорту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загального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користування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метрополітену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зовнішній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внутрішній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поверхнях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транспортних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споруд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транспорту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загального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користування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метрополітену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47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548680"/>
            <a:ext cx="7992888" cy="5760640"/>
          </a:xfrm>
        </p:spPr>
        <p:txBody>
          <a:bodyPr>
            <a:normAutofit fontScale="62500" lnSpcReduction="20000"/>
          </a:bodyPr>
          <a:lstStyle/>
          <a:p>
            <a:pPr fontAlgn="base"/>
            <a:r>
              <a:rPr lang="ru-RU" sz="29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рекламні</a:t>
            </a:r>
            <a:r>
              <a:rPr lang="ru-RU" sz="29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29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використовуються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доведення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реклами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споживача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fontAlgn="base"/>
            <a:r>
              <a:rPr lang="ru-RU" sz="29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рекламодавець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- особа, яка є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замовником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реклами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та/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розповсюдження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fontAlgn="base"/>
            <a:r>
              <a:rPr lang="ru-RU" sz="29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розповсюджувач</a:t>
            </a:r>
            <a:r>
              <a:rPr lang="ru-RU" sz="29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реклами</a:t>
            </a:r>
            <a:r>
              <a:rPr lang="ru-RU" sz="29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особа, яка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здійснює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розповсюдження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реклами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fontAlgn="base"/>
            <a:r>
              <a:rPr lang="ru-RU" sz="29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соціальна</a:t>
            </a:r>
            <a:r>
              <a:rPr lang="ru-RU" sz="29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реклама 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інформація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будь-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виду,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розповсюджена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 будь-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спрямована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суспільно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корисних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цілей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популяризацію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загальнолюдських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цінностей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розповсюдження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меті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fontAlgn="base"/>
            <a:r>
              <a:rPr lang="ru-RU" sz="29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спеціальні</a:t>
            </a:r>
            <a:r>
              <a:rPr lang="ru-RU" sz="29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виставкові</a:t>
            </a:r>
            <a:r>
              <a:rPr lang="ru-RU" sz="29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заходи 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заходи,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здійснюються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з метою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просування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відповідного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товару на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ринок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проводяться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організовано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певному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приміщенні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огородженому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майданчику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(у тому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числі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місцях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товару) у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визначені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строки,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розраховані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зацікавлених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та/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професійних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відвідувачів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організатор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обмежив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відвідування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заходу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тими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особами,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дозволяється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продавати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товар,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демонструється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fontAlgn="base"/>
            <a:r>
              <a:rPr lang="ru-RU" sz="29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споживачі</a:t>
            </a:r>
            <a:r>
              <a:rPr lang="ru-RU" sz="29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реклами</a:t>
            </a:r>
            <a:r>
              <a:rPr lang="ru-RU" sz="29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невизначене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коло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спрямовується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реклама;</a:t>
            </a:r>
          </a:p>
          <a:p>
            <a:pPr fontAlgn="base"/>
            <a:r>
              <a:rPr lang="ru-RU" sz="29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спонсорство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добровільна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матеріальна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фінансова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організаційна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інша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підтримка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фізичними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юридичними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особами будь-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з метою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популяризації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виключно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свого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імені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найменування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свого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знака для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9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858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97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295400"/>
            <a:ext cx="6400800" cy="765448"/>
          </a:xfrm>
        </p:spPr>
        <p:txBody>
          <a:bodyPr>
            <a:normAutofit/>
          </a:bodyPr>
          <a:lstStyle/>
          <a:p>
            <a:pPr algn="ctr"/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Реклама як </a:t>
            </a:r>
            <a:r>
              <a:rPr lang="ru-RU" sz="24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елемент</a:t>
            </a:r>
            <a:r>
              <a:rPr lang="ru-RU" sz="24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4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маркетингових</a:t>
            </a:r>
            <a:r>
              <a:rPr lang="ru-RU" sz="24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комунікацій</a:t>
            </a: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Функції</a:t>
            </a:r>
            <a:r>
              <a:rPr lang="ru-RU" sz="24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цілі</a:t>
            </a:r>
            <a:r>
              <a:rPr lang="ru-RU" sz="24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24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передачі</a:t>
            </a:r>
            <a:r>
              <a:rPr lang="ru-RU" sz="24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реклами</a:t>
            </a: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24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рекламної</a:t>
            </a:r>
            <a:r>
              <a:rPr lang="ru-RU" sz="24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276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548680"/>
            <a:ext cx="7776864" cy="5832648"/>
          </a:xfrm>
        </p:spPr>
        <p:txBody>
          <a:bodyPr>
            <a:normAutofit fontScale="92500" lnSpcReduction="20000"/>
          </a:bodyPr>
          <a:lstStyle/>
          <a:p>
            <a:pPr marL="68580" indent="0" fontAlgn="base">
              <a:buNone/>
            </a:pPr>
            <a:r>
              <a:rPr lang="ru-RU" dirty="0" smtClean="0">
                <a:solidFill>
                  <a:srgbClr val="000000"/>
                </a:solidFill>
                <a:latin typeface="inherit"/>
              </a:rPr>
              <a:t> </a:t>
            </a:r>
            <a:r>
              <a:rPr lang="ru-RU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Законом </a:t>
            </a:r>
            <a:r>
              <a:rPr lang="ru-RU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"Про рекламу" </a:t>
            </a:r>
            <a:r>
              <a:rPr lang="ru-RU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забороняється</a:t>
            </a:r>
            <a:r>
              <a:rPr lang="ru-RU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fontAlgn="base"/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поширювати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інформацію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обіг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ввезення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митну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територію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заборонено законом;</a:t>
            </a:r>
          </a:p>
          <a:p>
            <a:pPr fontAlgn="base"/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вміщувати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твердження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дискримінаційними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ознаками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походження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соціального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майнового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стану,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расової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національної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належності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статі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політичних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поглядів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ставлення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релігії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мовними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ознаками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родом і характером занять,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місцем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проживання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дискредитують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fontAlgn="base"/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подавати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відомості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закликати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дій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спричинити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завдають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завдати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шкоди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здоров'ю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життю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людей та/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довкіллю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спонукають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нехтування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засобами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fontAlgn="base"/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технології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діють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підсвідомість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споживачів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реклами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fontAlgn="base"/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наводити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твердження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дискримінаційні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користуються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рекламованим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товаром;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709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548680"/>
            <a:ext cx="7776864" cy="5832648"/>
          </a:xfrm>
        </p:spPr>
        <p:txBody>
          <a:bodyPr>
            <a:normAutofit fontScale="85000" lnSpcReduction="10000"/>
          </a:bodyPr>
          <a:lstStyle/>
          <a:p>
            <a:pPr fontAlgn="base"/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імітувати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зображення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Державного герба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Державного прапора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звучання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гімну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зображення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символів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держав та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офіційні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назви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місцевого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самоврядування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випадків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передбачених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законами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інтелектуальної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власності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fontAlgn="base"/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рекламувати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підлягають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обов'язковій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сертифікації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реалізація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вимагає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спеціального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дозволу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ліцензії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відсутності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відповідного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сертифіката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дозволу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ліцензії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fontAlgn="base"/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вміщувати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зображення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особи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ім'я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письмової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згоди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особи;</a:t>
            </a:r>
          </a:p>
          <a:p>
            <a:pPr fontAlgn="base"/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імітувати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копіювати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текст,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зображення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музичні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звукові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ефекти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застосовуються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рекламі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інше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передбачено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законами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інтелектуальної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власності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fontAlgn="base"/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рекламувати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пов'язані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з концертною, гастрольною, гастрольно-концертною, конкурсною, фестивальною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діяльністю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без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невикористання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фонограм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виконавцями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музичних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творів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716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548680"/>
            <a:ext cx="7776864" cy="5976664"/>
          </a:xfrm>
        </p:spPr>
        <p:txBody>
          <a:bodyPr>
            <a:normAutofit/>
          </a:bodyPr>
          <a:lstStyle/>
          <a:p>
            <a:pPr marL="68580" indent="0" fontAlgn="base"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Обсяг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реклами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друкованих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засобах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масової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до Закону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«Про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рекламу»визначається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ними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самостійно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Друковані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масової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розповсюджуються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передплатою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зобов'язані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передплати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зазначати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реклами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загальному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обсязі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видання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Друкована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площа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відведена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політичну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рекламу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впродовж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виборчого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друкованих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засобах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масової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у тому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числі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рекламних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перевищувати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20 %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обсягу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друкованої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площі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кожного номера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видання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додатка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нього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обмеження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поширюється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друковані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масової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засновниками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політичні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партії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endParaRPr lang="ru-RU" dirty="0">
              <a:solidFill>
                <a:srgbClr val="000000"/>
              </a:solidFill>
              <a:latin typeface="Verdana"/>
            </a:endParaRPr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093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908720"/>
            <a:ext cx="7920880" cy="5400600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 err="1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Сьогодні</a:t>
            </a:r>
            <a:r>
              <a:rPr lang="ru-RU" sz="20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ми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звикли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до того,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реклама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періодично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з'являється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екранах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наших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телевізорів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мерехтить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сторінках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преси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прикрашає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міські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пейзажі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Реклама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давню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цікаву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історію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 До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та практики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реклами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зверталися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спеціалісти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країн</a:t>
            </a:r>
            <a:r>
              <a:rPr lang="ru-RU" sz="20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Реклама не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існує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сама по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собі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 Вона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всього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інструмент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ринку. В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реклами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інформація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переконання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 Вона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робить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шляхом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купівлі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площ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і часу в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засобах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масової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 Реклама в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засобах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масової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сприяє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масового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ринку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вкладення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стають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виправданими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 Доходи ж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реклами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починають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забезпечувати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життєдіяльність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газет та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журналів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намагаються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охопити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більші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маси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людей</a:t>
            </a:r>
            <a:r>
              <a:rPr lang="ru-RU" sz="20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Реклама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розвивається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міцніє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тому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повідомляє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великим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масам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людей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відомості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нові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досконалі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 Вона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відіграє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ключову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роль в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і є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важливим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елементом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01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692696"/>
            <a:ext cx="7632848" cy="5544616"/>
          </a:xfrm>
        </p:spPr>
        <p:txBody>
          <a:bodyPr/>
          <a:lstStyle/>
          <a:p>
            <a:pPr marL="68580" lvl="0" indent="0">
              <a:buClr>
                <a:srgbClr val="AA2B1E"/>
              </a:buClr>
              <a:buNone/>
            </a:pP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ринку і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жорстокої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конкуренції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реклама не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повідомляє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покупця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споживчі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товару, але й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намагається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змінити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поведінку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привернути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про покупку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товару</a:t>
            </a:r>
            <a:r>
              <a:rPr lang="ru-RU" i="1" u="sng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 Реклама - </a:t>
            </a:r>
            <a:r>
              <a:rPr lang="ru-RU" i="1" u="sng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i="1" u="sng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u="sng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своєрідне</a:t>
            </a:r>
            <a:r>
              <a:rPr lang="ru-RU" i="1" u="sng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u="sng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знаряддя</a:t>
            </a:r>
            <a:r>
              <a:rPr lang="ru-RU" i="1" u="sng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u="sng" dirty="0" err="1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конкуренції</a:t>
            </a:r>
            <a:r>
              <a:rPr lang="ru-RU" i="1" u="sng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i="1" u="sng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696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6400800" cy="685800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Реклама як </a:t>
            </a:r>
            <a:r>
              <a:rPr lang="ru-RU" sz="2000" b="1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елемент</a:t>
            </a:r>
            <a:r>
              <a:rPr lang="ru-RU" sz="2000" b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000" b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маркетингових</a:t>
            </a:r>
            <a:r>
              <a:rPr lang="ru-RU" sz="2000" b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комунікацій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268760"/>
            <a:ext cx="7776864" cy="5040560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ru-RU" sz="20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    Реклама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суспільне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явище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давню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історію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 Вона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тісно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пов'язана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економічним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життям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взагалі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торгівлі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промисловості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Генеалогічне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дерево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реклами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сягає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своїми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коріннями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до перших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кроків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людського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Почути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сьогодні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що-небудь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хороше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про на -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велика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рідкість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навіть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для тих,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ній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працює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 Реклама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відкрита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для критики. Для на конструктивна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стимул для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іти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в ногу з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сьогоднішніми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потребами і настроями. Але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якою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б не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реклама, не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забувати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вона не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існує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сама по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собі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 Реклама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всього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лиш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інструмент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ринку. Вона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виступає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засіб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зв'язку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виробником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споживачем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 Без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реклами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виробник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здійснювати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обмін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"товар -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гроші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". Реклама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потенційному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покупцеві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аргументи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користь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товару. Для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вона говорить про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потенційного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покупця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розглядаючи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товар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очима</a:t>
            </a: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81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92696"/>
            <a:ext cx="7920880" cy="5472608"/>
          </a:xfrm>
        </p:spPr>
        <p:txBody>
          <a:bodyPr>
            <a:normAutofit fontScale="92500"/>
          </a:bodyPr>
          <a:lstStyle/>
          <a:p>
            <a:pPr indent="0">
              <a:buNone/>
            </a:pP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Реклама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конструктувати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попит і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управляти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ним.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Але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таке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реклама?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ми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розуміємо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терміном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часом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викликає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стільки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суперечливих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емоцій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означає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для нас як для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споживачів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і як для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рекламодавців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ж заключено в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понятті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"реклама"? Як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відомо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явища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точки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зору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нього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аспекту,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розрізу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критерію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вибирається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 З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причини один і той же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декілька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значень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 Реклама в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відношенні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не є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винятком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Існують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реклами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за основу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беруть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наступні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аспекти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685800" indent="-342900">
              <a:buFont typeface="Wingdings" pitchFamily="2" charset="2"/>
              <a:buChar char="Ø"/>
            </a:pP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err="1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иди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685800" indent="-342900">
              <a:buFont typeface="Wingdings" pitchFamily="2" charset="2"/>
              <a:buChar char="Ø"/>
            </a:pP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арактер </a:t>
            </a:r>
            <a:r>
              <a:rPr lang="ru-RU" dirty="0" err="1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розповсюдження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685800" indent="-342900">
              <a:buFont typeface="Wingdings" pitchFamily="2" charset="2"/>
              <a:buChar char="Ø"/>
            </a:pPr>
            <a:r>
              <a:rPr lang="ru-RU" dirty="0" err="1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економічна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природа </a:t>
            </a:r>
            <a:r>
              <a:rPr lang="ru-RU" dirty="0" err="1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14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548680"/>
            <a:ext cx="7776864" cy="5832648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ru-RU" dirty="0" smtClean="0">
                <a:solidFill>
                  <a:srgbClr val="333333"/>
                </a:solidFill>
                <a:latin typeface="Arial"/>
              </a:rPr>
              <a:t>    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першому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випадку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"реклама - вид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виготовлена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в й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продукція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ціллю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реалізація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збутових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промисловості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сервісних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суспільних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шляхом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розповсюдження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оплаченої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ними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сформований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таким чином,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здійснити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посилений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масову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індивідуальну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свідомість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викликаючи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заплановану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реакцію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вибраної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цільової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споживацької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аудиторії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". 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Одне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переваг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даного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в тому,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воно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досить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оригінальне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нове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endParaRPr lang="ru-RU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uk-UA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стосується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другого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підходу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реклами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(характер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розповсюдження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), то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прихильники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рахують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неї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відноситься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комерційна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інформація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розповсюджується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масової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"не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особисто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". Приклад такого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"Реклама -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платне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однонаправлене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неособове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звернення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яке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масової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"не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особово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", і яке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агітує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користь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якого-небудь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товару, марки,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фірми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якоїсь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справи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кандидата, уряду)".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Недолік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даного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розділенні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реклами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на "не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особову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" і "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особову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".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59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548680"/>
            <a:ext cx="7776864" cy="5760640"/>
          </a:xfrm>
        </p:spPr>
        <p:txBody>
          <a:bodyPr>
            <a:normAutofit fontScale="85000" lnSpcReduction="10000"/>
          </a:bodyPr>
          <a:lstStyle/>
          <a:p>
            <a:pPr marL="68580" indent="0">
              <a:buNone/>
            </a:pPr>
            <a:r>
              <a:rPr lang="ru-RU" dirty="0" smtClean="0">
                <a:solidFill>
                  <a:srgbClr val="333333"/>
                </a:solidFill>
                <a:latin typeface="Arial"/>
              </a:rPr>
              <a:t>   </a:t>
            </a:r>
            <a:r>
              <a:rPr lang="ru-RU" dirty="0" err="1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Третій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підхід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терміну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"реклама"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базується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аспекті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стосується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економічної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відношень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споживачем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виробником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"реклама -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виробником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покупця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повного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позитивного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уявлення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споживчі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товару,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заради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головного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інтересу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виробника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".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глибше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торкається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економічної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відношень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рекламодавця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споживача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виробник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відчуває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економічну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необхідність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інформувати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споживача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вироблені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споживач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міг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укласти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угоду і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задовольнити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потреби. Тому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реклами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повинно бути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тісніше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пов'язане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процесом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змінення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прав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власності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на товар -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угодою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і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ближче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змісту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8580" indent="0">
              <a:buNone/>
            </a:pPr>
            <a:r>
              <a:rPr lang="uk-UA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i="1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Потенційний</a:t>
            </a:r>
            <a:r>
              <a:rPr lang="ru-RU" b="1" i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споживач</a:t>
            </a:r>
            <a:r>
              <a:rPr lang="ru-RU" b="1" i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фізична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юридична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особа до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звернена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пропозиція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про угоду, яка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містить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ймовірну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економічну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вигоду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нього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i="1" dirty="0" err="1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Рекламодавець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суб'єкт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відношень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іншої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економічної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вигоди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звертається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суб'єкта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пропозицією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про угоду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інформацією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впливає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успішність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00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548680"/>
            <a:ext cx="7776864" cy="5976664"/>
          </a:xfrm>
        </p:spPr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з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наведених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вище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визначень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зробити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наступні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узагальнюючі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висновки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 Реклама перш за все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являє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собою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надлишкового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інформування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так як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рекламодавець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звертається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потенційного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споживача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Виробник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достовірного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про те, кому конкретно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споживачів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буде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проданий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товар.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всієї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сукупності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споживачів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придбає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товар. Тому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значні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витрачені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на рекламу,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виявляться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витраченими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марно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Позиції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рекламодавця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споживача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розповсюдження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нерівні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Психологія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більшості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людей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така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сприймають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інформацію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автоматично, не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маючи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можливості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деяких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уникнути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контакту з нею, а в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нейтралізувати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вчинки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Рекламодавець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вільний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своєму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виборі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давати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давати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рекламу.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 При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свідомому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виборі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товару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покупець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відмовитись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нього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тому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рекламодавцю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вигідно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здійснити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покупця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максимальний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несвідомий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автоматичний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 Разом з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маніпулятивний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реклами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виконує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важливу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функцію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стабілізує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попит і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знижує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підприємницький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ризик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наукове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явище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реклама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займає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в маркетинговому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просуванні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товару та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комунікаційній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політиці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маркетингу.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Існує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ряд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певних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теорій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комунікацій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успіхом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застосовують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і до </a:t>
            </a:r>
            <a:r>
              <a:rPr lang="ru-RU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реклами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84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124</TotalTime>
  <Words>1282</Words>
  <Application>Microsoft Office PowerPoint</Application>
  <PresentationFormat>Экран (4:3)</PresentationFormat>
  <Paragraphs>84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Кнопка</vt:lpstr>
      <vt:lpstr>Реклама у маркетинговій діяльності підприємства</vt:lpstr>
      <vt:lpstr>План</vt:lpstr>
      <vt:lpstr>Презентация PowerPoint</vt:lpstr>
      <vt:lpstr>Презентация PowerPoint</vt:lpstr>
      <vt:lpstr>Реклама як елемент системи маркетингових комунікацій</vt:lpstr>
      <vt:lpstr>Презентация PowerPoint</vt:lpstr>
      <vt:lpstr>Презентация PowerPoint</vt:lpstr>
      <vt:lpstr>Презентация PowerPoint</vt:lpstr>
      <vt:lpstr>Презентация PowerPoint</vt:lpstr>
      <vt:lpstr>Функції, цілі та засоби передачі реклами.</vt:lpstr>
      <vt:lpstr>Презентация PowerPoint</vt:lpstr>
      <vt:lpstr>ЗАГАЛЬНІ ЦІЛІ МАРКЕТИНГОВОЇ ДІЯЛЬНОСТІ</vt:lpstr>
      <vt:lpstr>Види реклам</vt:lpstr>
      <vt:lpstr>Презентация PowerPoint</vt:lpstr>
      <vt:lpstr>Також важливу роль у рекламі та просуванні товару відіграє назва. Даючи назву своєму товару слід притримуватись наступних правил:</vt:lpstr>
      <vt:lpstr>Регулювання рекламної діяльності. </vt:lpstr>
      <vt:lpstr>Закон України «Про рекламу» визначає основні терміни рекламної діяльності: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Ирина</cp:lastModifiedBy>
  <cp:revision>12</cp:revision>
  <dcterms:created xsi:type="dcterms:W3CDTF">2014-11-24T13:48:53Z</dcterms:created>
  <dcterms:modified xsi:type="dcterms:W3CDTF">2014-11-26T20:11:41Z</dcterms:modified>
</cp:coreProperties>
</file>