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72" r:id="rId9"/>
    <p:sldId id="273" r:id="rId10"/>
    <p:sldId id="265" r:id="rId11"/>
    <p:sldId id="261" r:id="rId12"/>
    <p:sldId id="262" r:id="rId13"/>
    <p:sldId id="268" r:id="rId14"/>
    <p:sldId id="269" r:id="rId15"/>
    <p:sldId id="274" r:id="rId16"/>
    <p:sldId id="275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E620-97FF-42F9-B3C9-9112D5EE95BF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9FA5-1DDF-435B-ACC4-655D5B658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E620-97FF-42F9-B3C9-9112D5EE95BF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9FA5-1DDF-435B-ACC4-655D5B658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E620-97FF-42F9-B3C9-9112D5EE95BF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9FA5-1DDF-435B-ACC4-655D5B658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E620-97FF-42F9-B3C9-9112D5EE95BF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9FA5-1DDF-435B-ACC4-655D5B658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E620-97FF-42F9-B3C9-9112D5EE95BF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9FA5-1DDF-435B-ACC4-655D5B658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E620-97FF-42F9-B3C9-9112D5EE95BF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9FA5-1DDF-435B-ACC4-655D5B658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E620-97FF-42F9-B3C9-9112D5EE95BF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9FA5-1DDF-435B-ACC4-655D5B658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E620-97FF-42F9-B3C9-9112D5EE95BF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9FA5-1DDF-435B-ACC4-655D5B658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E620-97FF-42F9-B3C9-9112D5EE95BF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9FA5-1DDF-435B-ACC4-655D5B658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E620-97FF-42F9-B3C9-9112D5EE95BF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9FA5-1DDF-435B-ACC4-655D5B658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E620-97FF-42F9-B3C9-9112D5EE95BF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9FA5-1DDF-435B-ACC4-655D5B658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EE620-97FF-42F9-B3C9-9112D5EE95BF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69FA5-1DDF-435B-ACC4-655D5B658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prstTxWarp prst="textDeflateBottom">
              <a:avLst/>
            </a:prstTxWarp>
          </a:bodyPr>
          <a:lstStyle/>
          <a:p>
            <a:r>
              <a:rPr lang="uk-UA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Прожитковий мінімум</a:t>
            </a:r>
            <a:endParaRPr lang="ru-RU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/>
          <a:lstStyle/>
          <a:p>
            <a:r>
              <a:rPr lang="uk-UA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Підготувала </a:t>
            </a:r>
          </a:p>
          <a:p>
            <a:r>
              <a:rPr lang="uk-UA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учениця 11 – А класу</a:t>
            </a:r>
          </a:p>
          <a:p>
            <a:r>
              <a:rPr lang="uk-UA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Джура Аліна</a:t>
            </a:r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5117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5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Структура споживчого кошика в Україні </a:t>
            </a:r>
            <a:br>
              <a:rPr lang="uk-UA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(за даними Держкомстату)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 l="1067" t="33337" r="46661" b="39993"/>
          <a:stretch>
            <a:fillRect/>
          </a:stretch>
        </p:blipFill>
        <p:spPr bwMode="auto">
          <a:xfrm>
            <a:off x="395536" y="2204864"/>
            <a:ext cx="8291721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11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28998"/>
          </a:xfrm>
        </p:spPr>
        <p:txBody>
          <a:bodyPr>
            <a:noAutofit/>
          </a:bodyPr>
          <a:lstStyle/>
          <a:p>
            <a:r>
              <a:rPr lang="uk-UA" sz="2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Боротьба з бідністю завжди була актуальною темою. Бідність як глобальне соціальне явище існує в усіх країнах світу, і </a:t>
            </a:r>
            <a:br>
              <a:rPr lang="uk-UA" sz="2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sz="2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Україна – не виняток.</a:t>
            </a:r>
            <a:endParaRPr lang="uk-UA" sz="24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9458" name="Picture 2" descr="Про проблеми бідності в Україн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4129868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0" name="Picture 4" descr="http://www.anekdot.ru/i/caricatures/normal/12/12/16/bednost.jpg"/>
          <p:cNvPicPr>
            <a:picLocks noChangeAspect="1" noChangeArrowheads="1"/>
          </p:cNvPicPr>
          <p:nvPr/>
        </p:nvPicPr>
        <p:blipFill>
          <a:blip r:embed="rId3" cstate="print"/>
          <a:srcRect t="2191" r="5501"/>
          <a:stretch>
            <a:fillRect/>
          </a:stretch>
        </p:blipFill>
        <p:spPr bwMode="auto">
          <a:xfrm>
            <a:off x="4283968" y="3140968"/>
            <a:ext cx="4575659" cy="3142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7363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79512" y="764704"/>
            <a:ext cx="8640960" cy="6093296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ПРИЧИНИ БІДНОСТІ: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556792"/>
            <a:ext cx="7787208" cy="460851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i="1" dirty="0" smtClean="0"/>
              <a:t>• низький рівень соціальних стандартів і гарантій (занижений розмір прожиткового мінімуму, відтак, і мінімальної зарплати, розмірів державної </a:t>
            </a:r>
            <a:r>
              <a:rPr lang="uk-UA" i="1" dirty="0" err="1" smtClean="0"/>
              <a:t>соцдопомоги</a:t>
            </a:r>
            <a:r>
              <a:rPr lang="uk-UA" i="1" dirty="0" smtClean="0"/>
              <a:t>, застосування в законодавстві показника «рівень забезпечення прожиткового мінімуму»);</a:t>
            </a:r>
          </a:p>
          <a:p>
            <a:pPr>
              <a:buNone/>
            </a:pPr>
            <a:r>
              <a:rPr lang="uk-UA" i="1" dirty="0" smtClean="0"/>
              <a:t>• недосконала податкова система (великий розрив між сплатою податків багатими та бідними громадянами; відсутність неоподатковуваного мінімуму на доходи громадян, що призводить до суттєвої податкової дискримінації стосовно працюючих громадян; податкова дискримінація в оподаткуванні трудових доходів у вигляді зарплати порівняно з оподаткуванням нетрудових доходів);</a:t>
            </a:r>
          </a:p>
          <a:p>
            <a:pPr>
              <a:buNone/>
            </a:pPr>
            <a:r>
              <a:rPr lang="uk-UA" i="1" dirty="0" smtClean="0"/>
              <a:t>• заборгованість із виплати заробітної плати;</a:t>
            </a:r>
          </a:p>
          <a:p>
            <a:pPr>
              <a:buNone/>
            </a:pPr>
            <a:r>
              <a:rPr lang="uk-UA" i="1" dirty="0" smtClean="0"/>
              <a:t>• високий рівень безробіття серед молоді та осіб </a:t>
            </a:r>
            <a:r>
              <a:rPr lang="uk-UA" i="1" dirty="0" err="1" smtClean="0"/>
              <a:t>перед­пенсійного</a:t>
            </a:r>
            <a:r>
              <a:rPr lang="uk-UA" i="1" dirty="0" smtClean="0"/>
              <a:t> віку.</a:t>
            </a:r>
          </a:p>
          <a:p>
            <a:endParaRPr lang="ru-RU" i="1" dirty="0"/>
          </a:p>
        </p:txBody>
      </p:sp>
    </p:spTree>
  </p:cSld>
  <p:clrMapOvr>
    <a:masterClrMapping/>
  </p:clrMapOvr>
  <p:transition spd="med" advTm="2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1115616" y="1412776"/>
            <a:ext cx="6408712" cy="5256584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П</a:t>
            </a:r>
            <a:r>
              <a:rPr lang="uk-UA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рожитковий мінімум згідно закону в 2013 році складає:</a:t>
            </a:r>
            <a:endParaRPr lang="uk-UA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7784" y="1600200"/>
            <a:ext cx="5544616" cy="5257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b="1" i="1" dirty="0" smtClean="0"/>
              <a:t>для працездатних осіб:</a:t>
            </a:r>
            <a:endParaRPr lang="uk-UA" b="1" dirty="0" smtClean="0"/>
          </a:p>
          <a:p>
            <a:r>
              <a:rPr lang="uk-UA" dirty="0" smtClean="0"/>
              <a:t>з 1 січня – 1147 гривень,</a:t>
            </a:r>
          </a:p>
          <a:p>
            <a:r>
              <a:rPr lang="uk-UA" dirty="0" smtClean="0"/>
              <a:t>з 1 грудня – 1218 гривень;</a:t>
            </a:r>
          </a:p>
          <a:p>
            <a:pPr>
              <a:buNone/>
            </a:pPr>
            <a:r>
              <a:rPr lang="uk-UA" b="1" i="1" dirty="0" smtClean="0"/>
              <a:t>в середньому на одну особу:</a:t>
            </a:r>
            <a:endParaRPr lang="uk-UA" b="1" dirty="0" smtClean="0"/>
          </a:p>
          <a:p>
            <a:r>
              <a:rPr lang="uk-UA" dirty="0" smtClean="0"/>
              <a:t>з 1 січня – 1108 гривень,</a:t>
            </a:r>
          </a:p>
          <a:p>
            <a:r>
              <a:rPr lang="uk-UA" dirty="0" smtClean="0"/>
              <a:t>з 1 грудня – 1176 гривень;</a:t>
            </a:r>
          </a:p>
          <a:p>
            <a:pPr>
              <a:buNone/>
            </a:pPr>
            <a:r>
              <a:rPr lang="uk-UA" b="1" i="1" dirty="0" smtClean="0"/>
              <a:t>для дітей віком до 6 років:</a:t>
            </a:r>
            <a:endParaRPr lang="uk-UA" b="1" dirty="0" smtClean="0"/>
          </a:p>
          <a:p>
            <a:r>
              <a:rPr lang="uk-UA" dirty="0" smtClean="0"/>
              <a:t>з 1 січня – 972 гривні,</a:t>
            </a:r>
          </a:p>
          <a:p>
            <a:r>
              <a:rPr lang="uk-UA" dirty="0" smtClean="0"/>
              <a:t>з 1 грудня – 1032 гривні;</a:t>
            </a:r>
          </a:p>
          <a:p>
            <a:pPr>
              <a:buNone/>
            </a:pPr>
            <a:r>
              <a:rPr lang="uk-UA" b="1" i="1" dirty="0" smtClean="0"/>
              <a:t>для дітей віком від 6 до 18 років:</a:t>
            </a:r>
            <a:endParaRPr lang="uk-UA" b="1" dirty="0" smtClean="0"/>
          </a:p>
          <a:p>
            <a:r>
              <a:rPr lang="uk-UA" dirty="0" smtClean="0"/>
              <a:t>з 1 січня – 1210 гривень,</a:t>
            </a:r>
          </a:p>
          <a:p>
            <a:r>
              <a:rPr lang="uk-UA" dirty="0" smtClean="0"/>
              <a:t>з 1 грудня – 1286 гривень;</a:t>
            </a:r>
          </a:p>
          <a:p>
            <a:pPr>
              <a:buNone/>
            </a:pPr>
            <a:r>
              <a:rPr lang="uk-UA" b="1" i="1" dirty="0" smtClean="0"/>
              <a:t>для непрацездатних осіб:</a:t>
            </a:r>
            <a:endParaRPr lang="uk-UA" b="1" dirty="0" smtClean="0"/>
          </a:p>
          <a:p>
            <a:r>
              <a:rPr lang="uk-UA" dirty="0" smtClean="0"/>
              <a:t>з 1 січня – </a:t>
            </a:r>
            <a:r>
              <a:rPr lang="uk-UA" smtClean="0"/>
              <a:t>894 гривні,</a:t>
            </a:r>
            <a:endParaRPr lang="uk-UA" dirty="0" smtClean="0"/>
          </a:p>
          <a:p>
            <a:r>
              <a:rPr lang="uk-UA" dirty="0" smtClean="0"/>
              <a:t>з 1 грудня – 949 гривень.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1287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0" y="0"/>
            <a:ext cx="9144000" cy="664197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19675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У ході багатьох обговорень були запропоновані конкретні шляхи розв’язання проблеми, а саме: перегляд споживчого кошика відповідно до його вартості в існуючих цінах, ухвалення закону, яким встановити методику його розрахунку, визначити структуру місячного (річного) споживання людини або сім’ї, врегулювати розрахункові та реальні рівні споживання.</a:t>
            </a:r>
          </a:p>
          <a:p>
            <a:pPr>
              <a:buNone/>
            </a:pPr>
            <a:r>
              <a:rPr lang="uk-UA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За результатами дискусії профспілки, роботодавці та науковці домовилися провести спільну роботу щодо напрацювання пропозицій з удосконалення методики обчислення прожиткового мінімуму.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ransition spd="med" advTm="2092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1">
              <a:avLst/>
            </a:prstTxWarp>
          </a:bodyPr>
          <a:lstStyle/>
          <a:p>
            <a:r>
              <a:rPr lang="uk-UA" i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Висновки</a:t>
            </a:r>
            <a:endParaRPr lang="uk-UA" i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Отже, </a:t>
            </a:r>
            <a:r>
              <a:rPr lang="uk-UA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прожитковий </a:t>
            </a:r>
            <a:r>
              <a:rPr lang="uk-UA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мінімум як державний соціальний стандарт застосовується для</a:t>
            </a:r>
            <a:r>
              <a:rPr lang="uk-UA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:</a:t>
            </a:r>
          </a:p>
          <a:p>
            <a:r>
              <a:rPr lang="uk-UA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загальної оцінки рівня життя в </a:t>
            </a:r>
            <a:r>
              <a:rPr lang="uk-UA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Україні;</a:t>
            </a:r>
          </a:p>
          <a:p>
            <a:r>
              <a:rPr lang="uk-UA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встановлення розмірів мінімальної заробітної </a:t>
            </a:r>
            <a:r>
              <a:rPr lang="uk-UA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плати </a:t>
            </a:r>
            <a:r>
              <a:rPr lang="uk-UA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та мінімальної пенсії за </a:t>
            </a:r>
            <a:r>
              <a:rPr lang="uk-UA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віком;</a:t>
            </a:r>
          </a:p>
          <a:p>
            <a:r>
              <a:rPr lang="uk-UA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формування Державного бюджету України та місцевих бюджетів</a:t>
            </a:r>
            <a:r>
              <a:rPr lang="uk-UA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r>
              <a:rPr lang="uk-UA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Сума грошей, яка необхідна</a:t>
            </a:r>
          </a:p>
          <a:p>
            <a:pPr>
              <a:buNone/>
            </a:pPr>
            <a:r>
              <a:rPr lang="uk-UA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д</a:t>
            </a:r>
            <a:r>
              <a:rPr lang="uk-UA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ля мінімуму  постійно </a:t>
            </a:r>
          </a:p>
          <a:p>
            <a:pPr>
              <a:buNone/>
            </a:pPr>
            <a:r>
              <a:rPr lang="uk-UA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змінюється разом зі змінами </a:t>
            </a:r>
          </a:p>
          <a:p>
            <a:pPr>
              <a:buNone/>
            </a:pPr>
            <a:r>
              <a:rPr lang="uk-UA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цін на </a:t>
            </a:r>
            <a:r>
              <a:rPr lang="uk-UA" sz="2800" b="1" i="1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продуки</a:t>
            </a:r>
            <a:r>
              <a:rPr lang="uk-UA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послуги, інші </a:t>
            </a:r>
          </a:p>
          <a:p>
            <a:pPr>
              <a:buNone/>
            </a:pPr>
            <a:r>
              <a:rPr lang="uk-UA" sz="2800" b="1" i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</a:t>
            </a:r>
            <a:r>
              <a:rPr lang="uk-UA" sz="2800" b="1" i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овари</a:t>
            </a:r>
            <a:r>
              <a:rPr lang="uk-UA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endParaRPr lang="ru-RU" sz="2800" dirty="0"/>
          </a:p>
        </p:txBody>
      </p:sp>
      <p:pic>
        <p:nvPicPr>
          <p:cNvPr id="4" name="Picture 2" descr="http://blog.yarcenter.ru/media/Alex10/blog/001_1.jpg"/>
          <p:cNvPicPr>
            <a:picLocks noChangeAspect="1" noChangeArrowheads="1"/>
          </p:cNvPicPr>
          <p:nvPr/>
        </p:nvPicPr>
        <p:blipFill>
          <a:blip r:embed="rId2" cstate="print"/>
          <a:srcRect l="11340" t="6248" r="1721" b="1596"/>
          <a:stretch>
            <a:fillRect/>
          </a:stretch>
        </p:blipFill>
        <p:spPr bwMode="auto">
          <a:xfrm>
            <a:off x="5580112" y="4365104"/>
            <a:ext cx="2592288" cy="2216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1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56592" y="260648"/>
            <a:ext cx="8229600" cy="1143000"/>
          </a:xfrm>
        </p:spPr>
        <p:txBody>
          <a:bodyPr/>
          <a:lstStyle/>
          <a:p>
            <a:r>
              <a:rPr lang="uk-UA" i="1" dirty="0" smtClean="0">
                <a:ln>
                  <a:solidFill>
                    <a:sysClr val="windowText" lastClr="000000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Рекомендовані джерела</a:t>
            </a:r>
            <a:endParaRPr lang="ru-RU" i="1" dirty="0">
              <a:ln>
                <a:solidFill>
                  <a:sysClr val="windowText" lastClr="000000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4077072"/>
            <a:ext cx="3384376" cy="197708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Прожитковий мінімум  затверджено законами України.</a:t>
            </a:r>
          </a:p>
          <a:p>
            <a:endParaRPr lang="ru-RU" dirty="0"/>
          </a:p>
        </p:txBody>
      </p:sp>
      <p:pic>
        <p:nvPicPr>
          <p:cNvPr id="1026" name="Picture 2" descr="http://www.wwww4.com/w1080/10455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1495425" cy="2190750"/>
          </a:xfrm>
          <a:prstGeom prst="rect">
            <a:avLst/>
          </a:prstGeom>
          <a:noFill/>
        </p:spPr>
      </p:pic>
      <p:pic>
        <p:nvPicPr>
          <p:cNvPr id="1028" name="Picture 4" descr="http://www.char.ru/books/7606340_Prozhitochnyj_minim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196752"/>
            <a:ext cx="1582524" cy="2239553"/>
          </a:xfrm>
          <a:prstGeom prst="rect">
            <a:avLst/>
          </a:prstGeom>
          <a:noFill/>
        </p:spPr>
      </p:pic>
      <p:pic>
        <p:nvPicPr>
          <p:cNvPr id="7" name="Picture 1" descr="C:\Users\my\Documents\Безымянный.png"/>
          <p:cNvPicPr>
            <a:picLocks noChangeAspect="1" noChangeArrowheads="1"/>
          </p:cNvPicPr>
          <p:nvPr/>
        </p:nvPicPr>
        <p:blipFill>
          <a:blip r:embed="rId4" cstate="print"/>
          <a:srcRect l="10714" r="15262"/>
          <a:stretch>
            <a:fillRect/>
          </a:stretch>
        </p:blipFill>
        <p:spPr bwMode="auto">
          <a:xfrm>
            <a:off x="4590494" y="3212976"/>
            <a:ext cx="4303390" cy="344539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7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525963"/>
          </a:xfrm>
        </p:spPr>
        <p:txBody>
          <a:bodyPr>
            <a:prstTxWarp prst="textDoubleWave1">
              <a:avLst/>
            </a:prstTxWarp>
          </a:bodyPr>
          <a:lstStyle/>
          <a:p>
            <a:pPr>
              <a:buNone/>
            </a:pP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Кінець!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4105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251520" y="188640"/>
            <a:ext cx="8280920" cy="6552728"/>
          </a:xfrm>
          <a:prstGeom prst="horizontalScrol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052736"/>
            <a:ext cx="7715200" cy="5433467"/>
          </a:xfrm>
        </p:spPr>
        <p:txBody>
          <a:bodyPr/>
          <a:lstStyle/>
          <a:p>
            <a:pPr>
              <a:buNone/>
            </a:pPr>
            <a:r>
              <a:rPr lang="uk-UA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Прожитковий мінімум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вартісна величина достатнього для забезпечення нормального функціонування організму людини, збереження його здоров'я набору продуктів харчування, а також мінімального набору непродовольчих товарів та мінімального набору послуг, необхідних для задоволення основних соціальних і культурних потреб особистості.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1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Прожитковий мінімум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852936"/>
            <a:ext cx="3960440" cy="8640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Фізіологічний</a:t>
            </a:r>
            <a:endParaRPr lang="ru-RU" sz="44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004048" y="2924944"/>
            <a:ext cx="3600400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4800" b="1" i="1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Соціальний</a:t>
            </a:r>
            <a:endParaRPr kumimoji="0" lang="ru-RU" sz="4800" b="1" i="1" u="none" strike="noStrike" kern="1200" normalizeH="0" baseline="0" noProof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23728" y="1124744"/>
            <a:ext cx="576064" cy="1656184"/>
          </a:xfrm>
          <a:prstGeom prst="straightConnector1">
            <a:avLst/>
          </a:prstGeom>
          <a:ln>
            <a:tailEnd type="arrow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220072" y="1124744"/>
            <a:ext cx="1080120" cy="1872208"/>
          </a:xfrm>
          <a:prstGeom prst="straightConnector1">
            <a:avLst/>
          </a:prstGeom>
          <a:ln>
            <a:tailEnd type="arrow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Горизонтальный свиток 9"/>
          <p:cNvSpPr/>
          <p:nvPr/>
        </p:nvSpPr>
        <p:spPr>
          <a:xfrm>
            <a:off x="179512" y="3933056"/>
            <a:ext cx="8712968" cy="292494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4293096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Фізіологічний мінімум — це вартісне вираження матеріальних цінностей, дуже необхідних для її існування. В світовій практиці він становить 85—87 % загального прожиткового мінімуму, а решта припадає на соціальну частину — певний набір духовних цінностей мінімально прийнятого рівня життя.</a:t>
            </a:r>
            <a:endParaRPr lang="uk-UA" sz="24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1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3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3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3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350"/>
                            </p:stCondLst>
                            <p:childTnLst>
                              <p:par>
                                <p:cTn id="3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0" y="0"/>
            <a:ext cx="9144000" cy="6858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90872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uk-UA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Україні прожитковий мінімум визначається нормативним методом у розрахунку на місяць на одну особу. Крім того, прожитковий мінімум визначається диференційовано залежно від вікового критерію або ж залежно від соціальної та демографічної групи особи: </a:t>
            </a:r>
          </a:p>
          <a:p>
            <a:pPr>
              <a:buFont typeface="Wingdings" pitchFamily="2" charset="2"/>
              <a:buChar char="Ø"/>
            </a:pPr>
            <a:r>
              <a:rPr lang="uk-UA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для дітей віком до 6 років; </a:t>
            </a:r>
          </a:p>
          <a:p>
            <a:pPr>
              <a:buFont typeface="Wingdings" pitchFamily="2" charset="2"/>
              <a:buChar char="Ø"/>
            </a:pPr>
            <a:r>
              <a:rPr lang="uk-UA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для дітей віком від 6 до 18 років; </a:t>
            </a:r>
          </a:p>
          <a:p>
            <a:pPr>
              <a:buFont typeface="Wingdings" pitchFamily="2" charset="2"/>
              <a:buChar char="Ø"/>
            </a:pPr>
            <a:r>
              <a:rPr lang="uk-UA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для працездатних осіб;</a:t>
            </a:r>
          </a:p>
          <a:p>
            <a:pPr>
              <a:buFont typeface="Wingdings" pitchFamily="2" charset="2"/>
              <a:buChar char="Ø"/>
            </a:pPr>
            <a:r>
              <a:rPr lang="uk-UA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для осіб, які втратили працездатність.</a:t>
            </a:r>
            <a:endParaRPr lang="uk-UA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1312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прожиткового мінімуму в Україні</a:t>
            </a:r>
            <a:endParaRPr lang="ru-RU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 t="26163" r="49335" b="23165"/>
          <a:stretch>
            <a:fillRect/>
          </a:stretch>
        </p:blipFill>
        <p:spPr bwMode="auto">
          <a:xfrm>
            <a:off x="1187624" y="1484784"/>
            <a:ext cx="6372200" cy="5098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10281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251520" y="0"/>
            <a:ext cx="8496944" cy="5472608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90872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     </a:t>
            </a:r>
            <a:r>
              <a:rPr lang="uk-UA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Прожитковий мінімум встановлюється Кабінетом Міністрів України після проведення науково-громадської експертизи сформованих набору продуктів харчування, набору непродовольчих товарів і набору послуг.</a:t>
            </a:r>
            <a:endParaRPr lang="uk-UA" i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 descr="http://www.sarreg.ru/uploads/posts/2011-10/1317974477_045880bad55a56232207f99114b455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509120"/>
            <a:ext cx="3312368" cy="2203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Picture 4" descr="http://www.baq.kz/foto/2eb1c5897220689d6c4d61695035cbd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077072"/>
            <a:ext cx="2952328" cy="2214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702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0" y="-387424"/>
            <a:ext cx="8712968" cy="659735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uk-UA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Законом України «Про прожитковий мінімум» передбачено, що набори продуктів харчування, непродовольчих товарів і послуг для визначення прожиткового мінімуму для основних соціальних і демографічних груп населення необхідно переглядати не рідше одного разу на п’ять років. Проте на цей час для визначення прожиткового мінімуму й надалі діють набори, які затверджені постановою Кабінету Міністрів України від 14.04.2000 № 656. Таким чином, споживчий кошик в Україні не переглядався вже 13 років.</a:t>
            </a:r>
            <a:endParaRPr lang="uk-UA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8" name="Picture 4" descr="http://soc.cap.ru/adminpanel/UserFiles/news/%D1%8F%D1%8F(34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5131296"/>
            <a:ext cx="2069506" cy="1726704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 входить в денний  прожитковий мінімум однієї людини</a:t>
            </a:r>
            <a:endParaRPr lang="uk-UA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1196752"/>
            <a:ext cx="5724128" cy="54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Цибуля </a:t>
            </a:r>
            <a:r>
              <a:rPr lang="ru-RU" sz="2800" b="1" i="1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ріпчаста</a:t>
            </a:r>
            <a:r>
              <a:rPr lang="ru-RU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- 78 г </a:t>
            </a:r>
          </a:p>
          <a:p>
            <a:pPr algn="ctr">
              <a:buNone/>
            </a:pPr>
            <a:r>
              <a:rPr lang="ru-RU" sz="2800" b="1" i="1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Картопля</a:t>
            </a:r>
            <a:r>
              <a:rPr lang="ru-RU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- 340 г</a:t>
            </a:r>
          </a:p>
          <a:p>
            <a:pPr algn="ctr">
              <a:buNone/>
            </a:pPr>
            <a:r>
              <a:rPr lang="ru-RU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Ковбаса</a:t>
            </a:r>
            <a:r>
              <a:rPr lang="ru-RU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варена 1-й сорт - 1 г</a:t>
            </a:r>
          </a:p>
          <a:p>
            <a:pPr algn="ctr">
              <a:buNone/>
            </a:pPr>
            <a:r>
              <a:rPr lang="ru-RU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Яйця</a:t>
            </a:r>
            <a:r>
              <a:rPr lang="ru-RU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- 0,4 </a:t>
            </a:r>
            <a:r>
              <a:rPr lang="ru-RU" sz="2800" b="1" i="1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шт</a:t>
            </a:r>
            <a:endParaRPr lang="ru-RU" sz="2800" b="1" i="1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Масло </a:t>
            </a:r>
            <a:r>
              <a:rPr lang="ru-RU" sz="2800" b="1" i="1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вершкове</a:t>
            </a:r>
            <a:r>
              <a:rPr lang="ru-RU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- 7 г </a:t>
            </a:r>
          </a:p>
          <a:p>
            <a:pPr algn="ctr">
              <a:buNone/>
            </a:pPr>
            <a:r>
              <a:rPr lang="ru-RU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Маргарин - 11 г</a:t>
            </a:r>
          </a:p>
          <a:p>
            <a:pPr algn="ctr">
              <a:buNone/>
            </a:pPr>
            <a:r>
              <a:rPr lang="ru-RU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Яловичина</a:t>
            </a:r>
            <a:r>
              <a:rPr lang="ru-RU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1-ї </a:t>
            </a:r>
            <a:r>
              <a:rPr lang="ru-RU" sz="2800" b="1" i="1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категорії</a:t>
            </a:r>
            <a:r>
              <a:rPr lang="ru-RU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- 23 г</a:t>
            </a:r>
          </a:p>
          <a:p>
            <a:pPr algn="ctr">
              <a:buNone/>
            </a:pPr>
            <a:r>
              <a:rPr lang="ru-RU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Курка  - 48 г</a:t>
            </a:r>
          </a:p>
          <a:p>
            <a:pPr algn="ctr">
              <a:buNone/>
            </a:pPr>
            <a:r>
              <a:rPr lang="ru-RU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Сир </a:t>
            </a:r>
            <a:r>
              <a:rPr lang="ru-RU" sz="2800" b="1" i="1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нежирний</a:t>
            </a:r>
            <a:r>
              <a:rPr lang="ru-RU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- 27 г</a:t>
            </a:r>
          </a:p>
          <a:p>
            <a:pPr algn="ctr">
              <a:buNone/>
            </a:pPr>
            <a:r>
              <a:rPr lang="ru-RU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Риба</a:t>
            </a:r>
            <a:r>
              <a:rPr lang="ru-RU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свіжа</a:t>
            </a:r>
            <a:r>
              <a:rPr lang="ru-RU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- 32 г</a:t>
            </a:r>
            <a:endParaRPr lang="ru-RU" sz="2800" b="1" i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i-main-pic" descr="Картинка 54 из 41702"/>
          <p:cNvPicPr>
            <a:picLocks noChangeAspect="1" noChangeArrowheads="1"/>
          </p:cNvPicPr>
          <p:nvPr/>
        </p:nvPicPr>
        <p:blipFill>
          <a:blip r:embed="rId2" cstate="print"/>
          <a:srcRect l="12292" r="10249"/>
          <a:stretch>
            <a:fillRect/>
          </a:stretch>
        </p:blipFill>
        <p:spPr bwMode="auto">
          <a:xfrm>
            <a:off x="1" y="1412776"/>
            <a:ext cx="3569866" cy="460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1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0"/>
            <a:ext cx="5050904" cy="5577483"/>
          </a:xfrm>
        </p:spPr>
        <p:txBody>
          <a:bodyPr/>
          <a:lstStyle/>
          <a:p>
            <a:pPr>
              <a:buNone/>
            </a:pPr>
            <a:r>
              <a:rPr lang="uk-UA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Міняти верхній одяг </a:t>
            </a:r>
            <a:r>
              <a:rPr lang="uk-UA" i="1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перебачається</a:t>
            </a:r>
            <a:r>
              <a:rPr lang="uk-UA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лише раз на 2,5 року, 6 пар взуття цілком повинно вистачити на 3,2 року, а на розваги потрібно витрачати не більше 5% від доходів, що надходять.</a:t>
            </a:r>
            <a:endParaRPr lang="uk-UA" i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Прожиточный минимум в Приморье установлен в размере 7204 рубл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171400"/>
            <a:ext cx="3096344" cy="729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www.bolshe.ru/product_pictures/1551/detskie_tovary_detskie_igrushki_kukly_aksi_slya_kukol_odejda_zapf_ceation_f03_odezhda_zapf_creation_baby_born_sportivnaya_dlya_malchik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6036" y="3601169"/>
            <a:ext cx="3417964" cy="3256831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000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641</Words>
  <Application>Microsoft Office PowerPoint</Application>
  <PresentationFormat>Экран (4:3)</PresentationFormat>
  <Paragraphs>67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Прожитковий мінімум</vt:lpstr>
      <vt:lpstr>Слайд 2</vt:lpstr>
      <vt:lpstr>Прожитковий мінімум</vt:lpstr>
      <vt:lpstr>Слайд 4</vt:lpstr>
      <vt:lpstr>Структура прожиткового мінімуму в Україні</vt:lpstr>
      <vt:lpstr>Слайд 6</vt:lpstr>
      <vt:lpstr>Слайд 7</vt:lpstr>
      <vt:lpstr>Що входить в денний  прожитковий мінімум однієї людини</vt:lpstr>
      <vt:lpstr>Слайд 9</vt:lpstr>
      <vt:lpstr>Структура споживчого кошика в Україні  (за даними Держкомстату) </vt:lpstr>
      <vt:lpstr>Боротьба з бідністю завжди була актуальною темою. Бідність як глобальне соціальне явище існує в усіх країнах світу, і  Україна – не виняток.</vt:lpstr>
      <vt:lpstr>ПРИЧИНИ БІДНОСТІ:</vt:lpstr>
      <vt:lpstr>Прожитковий мінімум згідно закону в 2013 році складає:</vt:lpstr>
      <vt:lpstr>Слайд 14</vt:lpstr>
      <vt:lpstr>Висновки</vt:lpstr>
      <vt:lpstr>Рекомендовані джерела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my</dc:creator>
  <cp:lastModifiedBy>my</cp:lastModifiedBy>
  <cp:revision>34</cp:revision>
  <dcterms:created xsi:type="dcterms:W3CDTF">2014-02-24T17:49:52Z</dcterms:created>
  <dcterms:modified xsi:type="dcterms:W3CDTF">2014-03-05T21:53:08Z</dcterms:modified>
</cp:coreProperties>
</file>