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62" r:id="rId6"/>
    <p:sldId id="259" r:id="rId7"/>
    <p:sldId id="261" r:id="rId8"/>
    <p:sldId id="266" r:id="rId9"/>
    <p:sldId id="267" r:id="rId10"/>
    <p:sldId id="268" r:id="rId11"/>
    <p:sldId id="269" r:id="rId12"/>
    <p:sldId id="274" r:id="rId13"/>
    <p:sldId id="270" r:id="rId14"/>
    <p:sldId id="271" r:id="rId15"/>
    <p:sldId id="275" r:id="rId16"/>
    <p:sldId id="272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508" autoAdjust="0"/>
  </p:normalViewPr>
  <p:slideViewPr>
    <p:cSldViewPr>
      <p:cViewPr>
        <p:scale>
          <a:sx n="70" d="100"/>
          <a:sy n="70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143932" cy="986015"/>
          </a:xfrm>
        </p:spPr>
        <p:txBody>
          <a:bodyPr/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Цікаві факти про гроші.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86018" y="6457890"/>
            <a:ext cx="6357982" cy="400110"/>
          </a:xfrm>
        </p:spPr>
        <p:txBody>
          <a:bodyPr/>
          <a:lstStyle/>
          <a:p>
            <a:pPr algn="ctr"/>
            <a:r>
              <a:rPr lang="uk-UA" sz="2000" dirty="0" smtClean="0"/>
              <a:t>Підготувала учениця </a:t>
            </a:r>
            <a:r>
              <a:rPr lang="uk-UA" sz="2000" dirty="0" smtClean="0"/>
              <a:t>11-А класу Манакова </a:t>
            </a:r>
            <a:r>
              <a:rPr lang="uk-UA" sz="2000" dirty="0" smtClean="0"/>
              <a:t>С.</a:t>
            </a:r>
            <a:endParaRPr lang="uk-UA" sz="2000" dirty="0"/>
          </a:p>
        </p:txBody>
      </p:sp>
      <p:pic>
        <p:nvPicPr>
          <p:cNvPr id="6" name="Picture 14" descr="http://thesalesblog.com/wp-content/uploads/2011/05/shutterstock_74158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736"/>
            <a:ext cx="518250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229468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Шанс стати жертвою </a:t>
            </a:r>
            <a:r>
              <a:rPr lang="ru-RU" dirty="0" err="1" smtClean="0">
                <a:latin typeface="Book Antiqua" pitchFamily="18" charset="0"/>
              </a:rPr>
              <a:t>вбивства</a:t>
            </a:r>
            <a:r>
              <a:rPr lang="ru-RU" dirty="0" smtClean="0">
                <a:latin typeface="Book Antiqua" pitchFamily="18" charset="0"/>
              </a:rPr>
              <a:t> в 3 рази </a:t>
            </a:r>
            <a:r>
              <a:rPr lang="ru-RU" dirty="0" err="1" smtClean="0">
                <a:latin typeface="Book Antiqua" pitchFamily="18" charset="0"/>
              </a:rPr>
              <a:t>перевищує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ймовірність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виграшу</a:t>
            </a:r>
            <a:r>
              <a:rPr lang="ru-RU" dirty="0" smtClean="0">
                <a:latin typeface="Book Antiqua" pitchFamily="18" charset="0"/>
              </a:rPr>
              <a:t> джек-поту в лотерею.</a:t>
            </a:r>
            <a:endParaRPr lang="uk-UA" dirty="0">
              <a:latin typeface="Book Antiqua" pitchFamily="18" charset="0"/>
            </a:endParaRPr>
          </a:p>
        </p:txBody>
      </p:sp>
      <p:pic>
        <p:nvPicPr>
          <p:cNvPr id="29698" name="Picture 2" descr="https://pp.vk.me/c418921/v418921325/9f93/vzJlw5vfS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714620"/>
            <a:ext cx="2659537" cy="3429024"/>
          </a:xfrm>
          <a:prstGeom prst="rect">
            <a:avLst/>
          </a:prstGeom>
          <a:noFill/>
        </p:spPr>
      </p:pic>
      <p:pic>
        <p:nvPicPr>
          <p:cNvPr id="29700" name="Picture 4" descr="https://pp.vk.me/c418921/v418921199/ea5a/biBSQ83SE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071942"/>
            <a:ext cx="2214546" cy="2214546"/>
          </a:xfrm>
          <a:prstGeom prst="rect">
            <a:avLst/>
          </a:prstGeom>
          <a:noFill/>
        </p:spPr>
      </p:pic>
      <p:pic>
        <p:nvPicPr>
          <p:cNvPr id="29702" name="Picture 6" descr="http://www.al-wed.com/pic-vb/7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143116"/>
            <a:ext cx="2438400" cy="25241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2322E-6 C 0.00104 -0.02082 0.00295 -0.04094 0.00451 -0.06152 C 0.0026 -0.10847 0.00729 -0.14015 -0.01337 -0.17484 C -0.01667 -0.18779 -0.02865 -0.20144 -0.03872 -0.20468 C -0.04497 -0.213 -0.05122 -0.21485 -0.05955 -0.21855 C -0.0974 -0.21485 -0.10052 -0.21786 -0.1283 -0.19866 C -0.12952 -0.19635 -0.13316 -0.19034 -0.13282 -0.18687 C -0.13195 -0.17554 -0.13073 -0.16397 -0.1283 -0.1531 C -0.12761 -0.15033 -0.12518 -0.14917 -0.12379 -0.14709 C -0.11858 -0.13923 -0.11789 -0.13553 -0.11181 -0.12905 C -0.10851 -0.12558 -0.10434 -0.12327 -0.10139 -0.11934 C -0.09584 -0.11194 -0.09896 -0.11425 -0.09254 -0.11124 C -0.08733 -0.10477 -0.08108 -0.10338 -0.07448 -0.09945 C -0.0658 -0.09413 -0.05868 -0.0895 -0.04914 -0.08742 C -0.04375 -0.08187 -0.03959 -0.0784 -0.03716 -0.06962 C -0.03664 -0.06222 -0.03733 -0.05481 -0.03577 -0.04765 C -0.03473 -0.04302 -0.02969 -0.03562 -0.02969 -0.03562 C -0.02535 -0.01735 -0.01094 -0.00995 4.44444E-6 2.92322E-6 C 0.00503 0.00462 0.00104 0.00462 0.00746 0.00809 C 0.00937 0.00925 0.01163 0.00901 0.01354 0.00994 C 0.01458 0.0104 0.01545 0.01133 0.01649 0.01202 " pathEditMode="relative" ptsTypes="ffffffffffffffffffffA">
                                      <p:cBhvr>
                                        <p:cTn id="22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572560" cy="1296974"/>
          </a:xfrm>
          <a:scene3d>
            <a:camera prst="isometricOffAxis1Right"/>
            <a:lightRig rig="threePt" dir="t"/>
          </a:scene3d>
        </p:spPr>
        <p:txBody>
          <a:bodyPr>
            <a:prstTxWarp prst="textWave1">
              <a:avLst>
                <a:gd name="adj1" fmla="val 12500"/>
                <a:gd name="adj2" fmla="val 955"/>
              </a:avLst>
            </a:prstTxWarp>
            <a:noAutofit/>
          </a:bodyPr>
          <a:lstStyle/>
          <a:p>
            <a:pPr algn="ctr"/>
            <a:r>
              <a:rPr lang="ru-RU" dirty="0" err="1" smtClean="0"/>
              <a:t>Найдорожче</a:t>
            </a:r>
            <a:r>
              <a:rPr lang="ru-RU" dirty="0" smtClean="0"/>
              <a:t> </a:t>
            </a:r>
            <a:r>
              <a:rPr lang="ru-RU" dirty="0" err="1" smtClean="0"/>
              <a:t>весілля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оцінюється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$ 78 млн.</a:t>
            </a:r>
            <a:endParaRPr lang="uk-UA" dirty="0"/>
          </a:p>
        </p:txBody>
      </p:sp>
      <p:pic>
        <p:nvPicPr>
          <p:cNvPr id="33796" name="Picture 4" descr="https://pp.vk.me/c418921/v418921844/99df/nxWJRS16t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28802"/>
            <a:ext cx="5857916" cy="410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p.vk.me/c418921/v418921042/d37d/rZ_eJghDl4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191" y="3143248"/>
            <a:ext cx="410731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80" y="285728"/>
            <a:ext cx="5572164" cy="1285884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5754"/>
                <a:gd name="adj2" fmla="val 7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Найчастіше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дружини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мільйонерів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14" descr="http://www.profi-forex.org/system/news/fd7f2710ff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422828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av.li.ru/244/5025244_1598705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857364"/>
            <a:ext cx="1428760" cy="10269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pp.vk.me/c418921/v418921608/8f36/uNwrfI2KD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14686"/>
            <a:ext cx="3000396" cy="3000396"/>
          </a:xfrm>
          <a:prstGeom prst="rect">
            <a:avLst/>
          </a:prstGeom>
          <a:noFill/>
        </p:spPr>
      </p:pic>
      <p:pic>
        <p:nvPicPr>
          <p:cNvPr id="31748" name="Picture 4" descr="https://pp.vk.me/c418921/v418921146/ba67/2BvFJybhfq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143248"/>
            <a:ext cx="2999444" cy="2979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56" cy="2857496"/>
          </a:xfrm>
        </p:spPr>
        <p:txBody>
          <a:bodyPr>
            <a:prstTxWarp prst="textWave2">
              <a:avLst>
                <a:gd name="adj1" fmla="val 6290"/>
                <a:gd name="adj2" fmla="val -170"/>
              </a:avLst>
            </a:prstTxWarp>
            <a:normAutofit fontScale="90000"/>
          </a:bodyPr>
          <a:lstStyle/>
          <a:p>
            <a:pPr algn="ctr"/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Найдорожчою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монетою в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світі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вважається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давньогрецька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декадрахма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яка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продана на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аукціоні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Цюріху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314 тис.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Доларів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27860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 XVIII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століття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Швеції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використовувалися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мідні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гроші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досягала 20 кг.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5844" name="Picture 4" descr="https://pp.vk.me/c418921/v418921016/e89e/-odoxrD7N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43182"/>
            <a:ext cx="740712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p.vk.me/c418921/v418921923/98dd/xod4M7v0u8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84458" cy="2857520"/>
          </a:xfrm>
          <a:prstGeom prst="rect">
            <a:avLst/>
          </a:prstGeom>
          <a:noFill/>
        </p:spPr>
      </p:pic>
      <p:pic>
        <p:nvPicPr>
          <p:cNvPr id="30724" name="Picture 4" descr="https://pp.vk.me/c418921/v418921129/b4c9/gTaHcqeLI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613867"/>
            <a:ext cx="3714776" cy="2457943"/>
          </a:xfrm>
          <a:prstGeom prst="rect">
            <a:avLst/>
          </a:prstGeom>
          <a:noFill/>
        </p:spPr>
      </p:pic>
      <p:pic>
        <p:nvPicPr>
          <p:cNvPr id="30732" name="Picture 12" descr="http://www.scritube.com/files/comert/237_poze/image0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371600" cy="1466851"/>
          </a:xfrm>
          <a:prstGeom prst="rect">
            <a:avLst/>
          </a:prstGeom>
          <a:noFill/>
        </p:spPr>
      </p:pic>
      <p:pic>
        <p:nvPicPr>
          <p:cNvPr id="30730" name="Picture 10" descr="http://www.scritube.com/files/comert/237_poze/image0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14290"/>
            <a:ext cx="1371600" cy="1466851"/>
          </a:xfrm>
          <a:prstGeom prst="rect">
            <a:avLst/>
          </a:prstGeom>
          <a:noFill/>
        </p:spPr>
      </p:pic>
      <p:pic>
        <p:nvPicPr>
          <p:cNvPr id="30726" name="Picture 6" descr="http://www.scritube.com/files/comert/237_poze/image0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371600" cy="1466851"/>
          </a:xfrm>
          <a:prstGeom prst="rect">
            <a:avLst/>
          </a:prstGeom>
          <a:noFill/>
        </p:spPr>
      </p:pic>
      <p:pic>
        <p:nvPicPr>
          <p:cNvPr id="30728" name="Picture 8" descr="http://www.scritube.com/files/comert/237_poze/image0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285728"/>
            <a:ext cx="1371600" cy="14668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7562"/>
            <a:ext cx="91440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Сьогоднішній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топ-100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багатіїв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планети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заробили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достатньо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для того,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щоб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покінчити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глобальною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бідністю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 рази.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579 L -0.75747 0.686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3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-0.01619 L -0.53698 0.69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3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-0.27709 0.707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3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6.75301E-7 L -0.03924 0.70282 " pathEditMode="relative" ptsTypes="AA">
                                      <p:cBhvr>
                                        <p:cTn id="12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3552E-6 L -0.75764 0.686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7000924" cy="229710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за увагу!</a:t>
            </a:r>
            <a:endParaRPr lang="uk-U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https://pp.vk.me/c310219/v310219164/6695/rk8OZTSYy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00438"/>
            <a:ext cx="3571900" cy="2607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742955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Першими почали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карбувати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монети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в VII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столітті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до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нашої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ери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лідійці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,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що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називалися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електронами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були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сплаву золота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срібла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ttp://www.ufolog.ru/files/main/pict_7aeb7a3cb65b4af5b7b5027f3f5ea1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357430"/>
            <a:ext cx="379795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://gamrfeed.vgchartz.com/galleries/2010-11-07/rpg-top-ten/rpg-top-ten_1289108369.jpg"/>
          <p:cNvPicPr>
            <a:picLocks noChangeAspect="1" noChangeArrowheads="1"/>
          </p:cNvPicPr>
          <p:nvPr/>
        </p:nvPicPr>
        <p:blipFill>
          <a:blip r:embed="rId3" cstate="print"/>
          <a:srcRect b="6412"/>
          <a:stretch>
            <a:fillRect/>
          </a:stretch>
        </p:blipFill>
        <p:spPr bwMode="auto">
          <a:xfrm>
            <a:off x="1357289" y="3143248"/>
            <a:ext cx="347133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http://anotherspace.narod.ru/money/pix/coin_uni_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429264"/>
            <a:ext cx="762000" cy="714375"/>
          </a:xfrm>
          <a:prstGeom prst="rect">
            <a:avLst/>
          </a:prstGeom>
          <a:noFill/>
        </p:spPr>
      </p:pic>
      <p:pic>
        <p:nvPicPr>
          <p:cNvPr id="8" name="Picture 6" descr="http://parijanka.info/gallery/pics/animashki/dengi/5b04d7813081e580394ff10dca8c569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00010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лій листочег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500066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На честь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повного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сонячного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затемнення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1999 року, яке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найкраще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спостерігалося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території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Румунії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влада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цієї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країни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випустила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пластикову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купюру в 2000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румунських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лей . 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4143380"/>
            <a:ext cx="392909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купюрі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було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прозоре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віконце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крізь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яке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можна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було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дивитися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Сонце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під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час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затемнення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.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http://www.turoboz.ru/cmsdb/article_images/images/00pw12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4643470" cy="309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www.forexmoney.ru/wp-content/uploads/2013/06/942609_644005012294678_244465429_n.jpg"/>
          <p:cNvPicPr>
            <a:picLocks noChangeAspect="1" noChangeArrowheads="1"/>
          </p:cNvPicPr>
          <p:nvPr/>
        </p:nvPicPr>
        <p:blipFill>
          <a:blip r:embed="rId4" cstate="print"/>
          <a:srcRect l="3704" t="8364" r="3704"/>
          <a:stretch>
            <a:fillRect/>
          </a:stretch>
        </p:blipFill>
        <p:spPr bwMode="auto">
          <a:xfrm>
            <a:off x="5286380" y="428604"/>
            <a:ext cx="366784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86322"/>
            <a:ext cx="8643966" cy="164307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Для стопки банкнот </a:t>
            </a:r>
            <a:r>
              <a:rPr lang="ru-RU" sz="40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висотою</a:t>
            </a:r>
            <a:r>
              <a:rPr lang="ru-RU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в 1 милю буде </a:t>
            </a:r>
            <a:r>
              <a:rPr lang="ru-RU" sz="40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потрібно</a:t>
            </a:r>
            <a:r>
              <a:rPr lang="ru-RU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більше</a:t>
            </a:r>
            <a:r>
              <a:rPr lang="ru-RU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14 </a:t>
            </a:r>
            <a:r>
              <a:rPr lang="ru-RU" sz="40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мільйонів</a:t>
            </a:r>
            <a:r>
              <a:rPr lang="ru-RU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банкнот.</a:t>
            </a:r>
            <a:endParaRPr lang="uk-UA" sz="4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1268" name="Picture 4" descr="http://forexaw.com/TERMs/Money/Currencies/img1936432_kupyuryi_stopkoy.jpg"/>
          <p:cNvPicPr>
            <a:picLocks noChangeAspect="1" noChangeArrowheads="1"/>
          </p:cNvPicPr>
          <p:nvPr/>
        </p:nvPicPr>
        <p:blipFill>
          <a:blip r:embed="rId2" cstate="print"/>
          <a:srcRect b="10409"/>
          <a:stretch>
            <a:fillRect/>
          </a:stretch>
        </p:blipFill>
        <p:spPr bwMode="auto">
          <a:xfrm>
            <a:off x="3681252" y="285728"/>
            <a:ext cx="5175740" cy="4000528"/>
          </a:xfrm>
          <a:prstGeom prst="rect">
            <a:avLst/>
          </a:prstGeom>
          <a:noFill/>
        </p:spPr>
      </p:pic>
      <p:pic>
        <p:nvPicPr>
          <p:cNvPr id="5" name="Picture 2" descr="http://tamgdeya.ru/photos/norm/1/1_omYB6A0C.jpg"/>
          <p:cNvPicPr>
            <a:picLocks noChangeAspect="1" noChangeArrowheads="1"/>
          </p:cNvPicPr>
          <p:nvPr/>
        </p:nvPicPr>
        <p:blipFill>
          <a:blip r:embed="rId3" cstate="print"/>
          <a:srcRect b="3007"/>
          <a:stretch>
            <a:fillRect/>
          </a:stretch>
        </p:blipFill>
        <p:spPr bwMode="auto">
          <a:xfrm>
            <a:off x="357157" y="285728"/>
            <a:ext cx="2790051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142852"/>
            <a:ext cx="5214974" cy="2286016"/>
          </a:xfrm>
        </p:spPr>
        <p:txBody>
          <a:bodyPr/>
          <a:lstStyle/>
          <a:p>
            <a:pPr lvl="0"/>
            <a:r>
              <a:rPr lang="ru-RU" sz="2800" dirty="0" err="1" smtClean="0">
                <a:latin typeface="Book Antiqua" pitchFamily="18" charset="0"/>
              </a:rPr>
              <a:t>Існує</a:t>
            </a:r>
            <a:r>
              <a:rPr lang="ru-RU" sz="2800" dirty="0" smtClean="0">
                <a:latin typeface="Book Antiqua" pitchFamily="18" charset="0"/>
              </a:rPr>
              <a:t> купюра </a:t>
            </a:r>
            <a:r>
              <a:rPr lang="ru-RU" sz="2800" dirty="0" err="1" smtClean="0">
                <a:latin typeface="Book Antiqua" pitchFamily="18" charset="0"/>
              </a:rPr>
              <a:t>номіналом</a:t>
            </a:r>
            <a:r>
              <a:rPr lang="ru-RU" sz="2800" dirty="0" smtClean="0">
                <a:latin typeface="Book Antiqua" pitchFamily="18" charset="0"/>
              </a:rPr>
              <a:t> 2 </a:t>
            </a:r>
            <a:r>
              <a:rPr lang="ru-RU" sz="2800" dirty="0" err="1" smtClean="0">
                <a:latin typeface="Book Antiqua" pitchFamily="18" charset="0"/>
              </a:rPr>
              <a:t>долари</a:t>
            </a:r>
            <a:r>
              <a:rPr lang="ru-RU" sz="2800" dirty="0" smtClean="0">
                <a:latin typeface="Book Antiqua" pitchFamily="18" charset="0"/>
              </a:rPr>
              <a:t> . </a:t>
            </a:r>
            <a:r>
              <a:rPr lang="ru-RU" sz="2800" dirty="0" err="1" smtClean="0">
                <a:latin typeface="Book Antiqua" pitchFamily="18" charset="0"/>
              </a:rPr>
              <a:t>Однак</a:t>
            </a:r>
            <a:r>
              <a:rPr lang="ru-RU" sz="2800" dirty="0" smtClean="0">
                <a:latin typeface="Book Antiqua" pitchFamily="18" charset="0"/>
              </a:rPr>
              <a:t> , </a:t>
            </a:r>
            <a:r>
              <a:rPr lang="ru-RU" sz="2800" dirty="0" err="1" smtClean="0">
                <a:latin typeface="Book Antiqua" pitchFamily="18" charset="0"/>
              </a:rPr>
              <a:t>її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вважають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нещасливою</a:t>
            </a:r>
            <a:r>
              <a:rPr lang="ru-RU" sz="2800" dirty="0" smtClean="0">
                <a:latin typeface="Book Antiqua" pitchFamily="18" charset="0"/>
              </a:rPr>
              <a:t> , </a:t>
            </a:r>
            <a:r>
              <a:rPr lang="ru-RU" sz="2800" dirty="0" err="1" smtClean="0">
                <a:latin typeface="Book Antiqua" pitchFamily="18" charset="0"/>
              </a:rPr>
              <a:t>її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відмовляються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брати</a:t>
            </a:r>
            <a:r>
              <a:rPr lang="ru-RU" sz="2800" dirty="0" smtClean="0">
                <a:latin typeface="Book Antiqua" pitchFamily="18" charset="0"/>
              </a:rPr>
              <a:t> в </a:t>
            </a:r>
            <a:r>
              <a:rPr lang="ru-RU" sz="2800" dirty="0" err="1" smtClean="0">
                <a:latin typeface="Book Antiqua" pitchFamily="18" charset="0"/>
              </a:rPr>
              <a:t>якості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зарплати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або</a:t>
            </a:r>
            <a:r>
              <a:rPr lang="ru-RU" sz="2800" dirty="0" smtClean="0">
                <a:latin typeface="Book Antiqua" pitchFamily="18" charset="0"/>
              </a:rPr>
              <a:t> на </a:t>
            </a:r>
            <a:r>
              <a:rPr lang="ru-RU" sz="2800" dirty="0" err="1" smtClean="0">
                <a:latin typeface="Book Antiqua" pitchFamily="18" charset="0"/>
              </a:rPr>
              <a:t>здачу</a:t>
            </a:r>
            <a:r>
              <a:rPr lang="ru-RU" sz="2800" dirty="0" smtClean="0">
                <a:latin typeface="Book Antiqua" pitchFamily="18" charset="0"/>
              </a:rPr>
              <a:t>.</a:t>
            </a:r>
            <a:br>
              <a:rPr lang="ru-RU" sz="2800" dirty="0" smtClean="0">
                <a:latin typeface="Book Antiqua" pitchFamily="18" charset="0"/>
              </a:rPr>
            </a:br>
            <a:endParaRPr lang="uk-UA" sz="2800" dirty="0" smtClean="0">
              <a:latin typeface="Book Antiqua" pitchFamily="18" charset="0"/>
            </a:endParaRPr>
          </a:p>
          <a:p>
            <a:endParaRPr lang="uk-UA" dirty="0"/>
          </a:p>
        </p:txBody>
      </p:sp>
      <p:pic>
        <p:nvPicPr>
          <p:cNvPr id="7170" name="Picture 2" descr="http://ua3000.info/upload/gal_very_big/cb7140-2_b.jpg"/>
          <p:cNvPicPr>
            <a:picLocks noChangeAspect="1" noChangeArrowheads="1"/>
          </p:cNvPicPr>
          <p:nvPr/>
        </p:nvPicPr>
        <p:blipFill>
          <a:blip r:embed="rId2" cstate="print"/>
          <a:srcRect t="48276"/>
          <a:stretch>
            <a:fillRect/>
          </a:stretch>
        </p:blipFill>
        <p:spPr bwMode="auto">
          <a:xfrm>
            <a:off x="428596" y="2428868"/>
            <a:ext cx="4896720" cy="2143115"/>
          </a:xfrm>
          <a:prstGeom prst="rect">
            <a:avLst/>
          </a:prstGeom>
          <a:noFill/>
        </p:spPr>
      </p:pic>
      <p:pic>
        <p:nvPicPr>
          <p:cNvPr id="7172" name="Picture 4" descr="http://infoarena.ru/infoa_files/users/4670/percentagesig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2571768" cy="192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ua3000.info/upload/gal_very_big/cb7140-2_b.jpg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3929058" y="4572008"/>
            <a:ext cx="4896720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9584E-6 L 0.39809 -4.4958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3728E-6 L -0.39427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Італійці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забобонні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цій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країні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офіційно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зареєстровано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близько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150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тисяч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магів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послугами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яких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користуються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більше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16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мільйонів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чоловік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цих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чутливих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осіб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патріотичні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воліють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отримувати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свій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гонорар в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місцевій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валюті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тобто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лірах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 У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народі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таких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магів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називають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ліриками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2400" b="1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https://pp.vk.me/c616020/v616020274/1d58/73loREml9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14" y="3071810"/>
            <a:ext cx="3852109" cy="3574758"/>
          </a:xfrm>
          <a:prstGeom prst="rect">
            <a:avLst/>
          </a:prstGeom>
          <a:noFill/>
        </p:spPr>
      </p:pic>
      <p:pic>
        <p:nvPicPr>
          <p:cNvPr id="5" name="Picture 4" descr="https://pp.vk.me/c616020/v616020166/1c36/mlGUJPBYW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3714776" cy="3513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85728"/>
            <a:ext cx="5786478" cy="4214842"/>
          </a:xfrm>
          <a:solidFill>
            <a:schemeClr val="accent2">
              <a:lumMod val="75000"/>
            </a:schemeClr>
          </a:solidFill>
          <a:scene3d>
            <a:camera prst="perspectiveLef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На початку </a:t>
            </a:r>
            <a:r>
              <a:rPr lang="ru-RU" sz="2800" dirty="0" err="1" smtClean="0"/>
              <a:t>своєї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акторської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кар'єри</a:t>
            </a:r>
            <a:r>
              <a:rPr lang="ru-RU" sz="2800" dirty="0" smtClean="0"/>
              <a:t> Джим </a:t>
            </a:r>
            <a:r>
              <a:rPr lang="ru-RU" sz="2800" dirty="0" err="1" smtClean="0"/>
              <a:t>Керрі</a:t>
            </a:r>
            <a:r>
              <a:rPr lang="ru-RU" sz="2800" dirty="0" smtClean="0"/>
              <a:t> сам </a:t>
            </a:r>
            <a:r>
              <a:rPr lang="ru-RU" sz="2800" dirty="0" err="1" smtClean="0"/>
              <a:t>виписав</a:t>
            </a:r>
            <a:r>
              <a:rPr lang="ru-RU" sz="2800" dirty="0" smtClean="0"/>
              <a:t> </a:t>
            </a:r>
            <a:r>
              <a:rPr lang="ru-RU" sz="2800" dirty="0" err="1" smtClean="0"/>
              <a:t>собі</a:t>
            </a:r>
            <a:r>
              <a:rPr lang="ru-RU" sz="2800" dirty="0" smtClean="0"/>
              <a:t> чек на 10 </a:t>
            </a:r>
            <a:r>
              <a:rPr lang="ru-RU" sz="2800" dirty="0" err="1" smtClean="0"/>
              <a:t>мільйонів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доларів</a:t>
            </a:r>
            <a:r>
              <a:rPr lang="ru-RU" sz="2800" dirty="0" smtClean="0"/>
              <a:t> « за </a:t>
            </a:r>
            <a:r>
              <a:rPr lang="ru-RU" sz="2800" dirty="0" err="1" smtClean="0"/>
              <a:t>надані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акторські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послуги</a:t>
            </a:r>
            <a:r>
              <a:rPr lang="ru-RU" sz="2800" dirty="0" smtClean="0"/>
              <a:t>». Минув час, </a:t>
            </a:r>
            <a:r>
              <a:rPr lang="ru-RU" sz="2800" dirty="0" err="1" smtClean="0"/>
              <a:t>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значилася</a:t>
            </a:r>
            <a:r>
              <a:rPr lang="ru-RU" sz="2800" dirty="0" smtClean="0"/>
              <a:t> на чеку, «</a:t>
            </a:r>
            <a:r>
              <a:rPr lang="ru-RU" sz="2800" dirty="0" err="1" smtClean="0"/>
              <a:t>людина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гумовим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обличчям</a:t>
            </a:r>
            <a:r>
              <a:rPr lang="ru-RU" sz="2800" dirty="0" smtClean="0"/>
              <a:t>» </a:t>
            </a:r>
            <a:r>
              <a:rPr lang="ru-RU" sz="2800" dirty="0" err="1" smtClean="0"/>
              <a:t>справді</a:t>
            </a:r>
            <a:r>
              <a:rPr lang="ru-RU" sz="2800" dirty="0" smtClean="0"/>
              <a:t> </a:t>
            </a:r>
            <a:r>
              <a:rPr lang="ru-RU" sz="2800" dirty="0" err="1" smtClean="0"/>
              <a:t>міг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перевести в </a:t>
            </a:r>
            <a:r>
              <a:rPr lang="ru-RU" sz="2800" dirty="0" err="1" smtClean="0"/>
              <a:t>готівку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5" name="Picture 10" descr="http://fitnes.e-stile.ru/images/21_1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3500">
            <a:off x="4475426" y="4734048"/>
            <a:ext cx="1404957" cy="2047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s://pp.vk.me/c616020/v616020509/1b1e/OlzHRmxpy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786082" cy="371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https://pp.vk.me/c418921/v418921279/ad81/qi1eU2KploM.jpg"/>
          <p:cNvPicPr>
            <a:picLocks noChangeAspect="1" noChangeArrowheads="1"/>
          </p:cNvPicPr>
          <p:nvPr/>
        </p:nvPicPr>
        <p:blipFill>
          <a:blip r:embed="rId4" cstate="print"/>
          <a:srcRect l="5515" r="5146" b="5434"/>
          <a:stretch>
            <a:fillRect/>
          </a:stretch>
        </p:blipFill>
        <p:spPr bwMode="auto">
          <a:xfrm>
            <a:off x="357158" y="4453803"/>
            <a:ext cx="3357586" cy="240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http://www.my-forest.com/Taxation/money-dollar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143512"/>
            <a:ext cx="1964540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3143248"/>
          </a:xfrm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Сума в 1 000 000 </a:t>
            </a:r>
            <a:r>
              <a:rPr lang="ru-RU" sz="3600" dirty="0" err="1" smtClean="0"/>
              <a:t>доларів</a:t>
            </a:r>
            <a:r>
              <a:rPr lang="ru-RU" sz="3600" dirty="0" smtClean="0"/>
              <a:t> , банкнотами по 1 </a:t>
            </a:r>
            <a:r>
              <a:rPr lang="ru-RU" sz="3600" dirty="0" err="1" smtClean="0"/>
              <a:t>долару</a:t>
            </a:r>
            <a:r>
              <a:rPr lang="ru-RU" sz="3600" dirty="0" smtClean="0"/>
              <a:t> </a:t>
            </a:r>
            <a:r>
              <a:rPr lang="ru-RU" sz="3600" dirty="0" err="1" smtClean="0"/>
              <a:t>важила</a:t>
            </a:r>
            <a:r>
              <a:rPr lang="ru-RU" sz="3600" dirty="0" smtClean="0"/>
              <a:t> б </a:t>
            </a:r>
            <a:r>
              <a:rPr lang="ru-RU" sz="3600" dirty="0" err="1" smtClean="0"/>
              <a:t>приблизно</a:t>
            </a:r>
            <a:r>
              <a:rPr lang="ru-RU" sz="3600" dirty="0" smtClean="0"/>
              <a:t> 1 тонну. </a:t>
            </a:r>
            <a:r>
              <a:rPr lang="ru-RU" sz="3600" dirty="0" err="1" smtClean="0"/>
              <a:t>Якщо</a:t>
            </a:r>
            <a:r>
              <a:rPr lang="ru-RU" sz="3600" dirty="0" smtClean="0"/>
              <a:t> </a:t>
            </a:r>
            <a:r>
              <a:rPr lang="ru-RU" sz="3600" dirty="0" err="1" smtClean="0"/>
              <a:t>скласти</a:t>
            </a:r>
            <a:r>
              <a:rPr lang="ru-RU" sz="3600" dirty="0" smtClean="0"/>
              <a:t> </a:t>
            </a:r>
            <a:r>
              <a:rPr lang="ru-RU" sz="3600" dirty="0" err="1" smtClean="0"/>
              <a:t>всі</a:t>
            </a:r>
            <a:r>
              <a:rPr lang="ru-RU" sz="3600" dirty="0" smtClean="0"/>
              <a:t> </a:t>
            </a:r>
            <a:r>
              <a:rPr lang="ru-RU" sz="3600" dirty="0" err="1" smtClean="0"/>
              <a:t>банкноти</a:t>
            </a:r>
            <a:r>
              <a:rPr lang="ru-RU" sz="3600" dirty="0" smtClean="0"/>
              <a:t> на купу, то </a:t>
            </a:r>
            <a:r>
              <a:rPr lang="ru-RU" sz="3600" dirty="0" err="1" smtClean="0"/>
              <a:t>її</a:t>
            </a:r>
            <a:r>
              <a:rPr lang="ru-RU" sz="3600" dirty="0" smtClean="0"/>
              <a:t> </a:t>
            </a:r>
            <a:r>
              <a:rPr lang="ru-RU" sz="3600" dirty="0" err="1" smtClean="0"/>
              <a:t>висота</a:t>
            </a:r>
            <a:r>
              <a:rPr lang="ru-RU" sz="3600" dirty="0" smtClean="0"/>
              <a:t> </a:t>
            </a:r>
            <a:r>
              <a:rPr lang="ru-RU" sz="3600" dirty="0" err="1" smtClean="0"/>
              <a:t>склала</a:t>
            </a:r>
            <a:r>
              <a:rPr lang="ru-RU" sz="3600" dirty="0" smtClean="0"/>
              <a:t> б </a:t>
            </a:r>
            <a:r>
              <a:rPr lang="ru-RU" sz="3600" dirty="0" err="1" smtClean="0"/>
              <a:t>приблизно</a:t>
            </a:r>
            <a:r>
              <a:rPr lang="ru-RU" sz="3600" dirty="0" smtClean="0"/>
              <a:t> 100 </a:t>
            </a:r>
            <a:r>
              <a:rPr lang="ru-RU" sz="3600" dirty="0" err="1" smtClean="0"/>
              <a:t>метрів</a:t>
            </a:r>
            <a:r>
              <a:rPr lang="ru-RU" sz="3600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uk-UA" sz="3200" dirty="0"/>
          </a:p>
        </p:txBody>
      </p:sp>
      <p:pic>
        <p:nvPicPr>
          <p:cNvPr id="3" name="Рисунок 2" descr="1306161276_usa_03.jpg"/>
          <p:cNvPicPr>
            <a:picLocks noChangeAspect="1"/>
          </p:cNvPicPr>
          <p:nvPr/>
        </p:nvPicPr>
        <p:blipFill>
          <a:blip r:embed="rId2" cstate="print"/>
          <a:srcRect l="1250" t="28208" r="61250" b="4600"/>
          <a:stretch>
            <a:fillRect/>
          </a:stretch>
        </p:blipFill>
        <p:spPr>
          <a:xfrm>
            <a:off x="5500694" y="2285992"/>
            <a:ext cx="3011981" cy="3714776"/>
          </a:xfrm>
          <a:prstGeom prst="rect">
            <a:avLst/>
          </a:prstGeom>
        </p:spPr>
      </p:pic>
      <p:pic>
        <p:nvPicPr>
          <p:cNvPr id="6" name="Picture 8" descr="http://s17.rimg.info/a978c3d68c5084a04e3d3498ec3dee9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267999"/>
            <a:ext cx="2786082" cy="2994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758006" cy="20827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Хочеться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підкреслити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те,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шановні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мафіозі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при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кожній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угоді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зважували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свої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гроші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просто для того,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щоб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перераховувати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s://pp.vk.me/c418921/v418921754/a89d/NEHI1r7Bq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643182"/>
            <a:ext cx="2934409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http://i5.pixs.ru/storage/3/2/9/44ab4d317d_9142519_86613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643182"/>
            <a:ext cx="2857520" cy="38100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111</TotalTime>
  <Words>318</Words>
  <Application>Microsoft Office PowerPoint</Application>
  <PresentationFormat>Экран (4:3)</PresentationFormat>
  <Paragraphs>19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GreenWave_BusDesignSlides</vt:lpstr>
      <vt:lpstr>Цікаві факти про гроші.</vt:lpstr>
      <vt:lpstr>Першими почали карбувати монети в VII столітті до нашої ери лідійці, що називалися електронами і були зі сплаву золота і срібла. </vt:lpstr>
      <vt:lpstr>Слайд 3</vt:lpstr>
      <vt:lpstr>Для стопки банкнот висотою в 1 милю буде потрібно більше 14 мільйонів банкнот.</vt:lpstr>
      <vt:lpstr>Слайд 5</vt:lpstr>
      <vt:lpstr>Слайд 6</vt:lpstr>
      <vt:lpstr>На початку своєї акторської кар'єри Джим Керрі сам виписав собі чек на 10 мільйонів доларів « за надані акторські послуги». Минув час, і до дати, що значилася на чеку, «людина з гумовим обличчям» справді міг його перевести в готівку.</vt:lpstr>
      <vt:lpstr> Сума в 1 000 000 доларів , банкнотами по 1 долару важила б приблизно 1 тонну. Якщо скласти всі банкноти на купу, то її висота склала б приблизно 100 метрів. </vt:lpstr>
      <vt:lpstr>Хочеться підкреслити те, що шановні мафіозі при кожній угоді зважували свої гроші просто для того, щоб не перераховувати їх.</vt:lpstr>
      <vt:lpstr>Шанс стати жертвою вбивства в 3 рази перевищує ймовірність виграшу джек-поту в лотерею.</vt:lpstr>
      <vt:lpstr>Найдорожче весілля в світі оцінюється в $ 78 млн.</vt:lpstr>
      <vt:lpstr>Слайд 12</vt:lpstr>
      <vt:lpstr>Найдорожчою монетою в світі вважається давньогрецька декадрахма, яка була продана на аукціоні в Цюріху за 314 тис. Доларів.</vt:lpstr>
      <vt:lpstr>До XVIII століття в Швеції використовувалися мідні гроші, маса яких досягала 20 кг.</vt:lpstr>
      <vt:lpstr>Сьогоднішній топ-100 багатіїв планети заробили достатньо для того, щоб покінчити з глобальною бідністю 4 рази.</vt:lpstr>
      <vt:lpstr>Дякуємо за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гроші.</dc:title>
  <dc:creator>Admin</dc:creator>
  <cp:keywords/>
  <cp:lastModifiedBy>Пользователь</cp:lastModifiedBy>
  <cp:revision>30</cp:revision>
  <dcterms:created xsi:type="dcterms:W3CDTF">2013-11-21T19:00:47Z</dcterms:created>
  <dcterms:modified xsi:type="dcterms:W3CDTF">2014-06-03T15:55:08Z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