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70" r:id="rId13"/>
    <p:sldId id="267" r:id="rId14"/>
    <p:sldId id="279" r:id="rId15"/>
    <p:sldId id="280" r:id="rId16"/>
    <p:sldId id="281" r:id="rId17"/>
    <p:sldId id="268" r:id="rId18"/>
    <p:sldId id="274" r:id="rId19"/>
    <p:sldId id="275" r:id="rId20"/>
    <p:sldId id="276" r:id="rId21"/>
    <p:sldId id="277" r:id="rId22"/>
    <p:sldId id="278" r:id="rId23"/>
    <p:sldId id="269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48311-CB7C-41A4-95F3-3E78C2EF4BF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3DCFFA-47B9-4AD3-B78A-7484EEA5613E}">
      <dgm:prSet phldrT="[Текст]"/>
      <dgm:spPr/>
      <dgm:t>
        <a:bodyPr/>
        <a:lstStyle/>
        <a:p>
          <a:r>
            <a:rPr lang="uk-UA" dirty="0" smtClean="0"/>
            <a:t>Дніпропетровська</a:t>
          </a:r>
          <a:endParaRPr lang="ru-RU" dirty="0"/>
        </a:p>
      </dgm:t>
    </dgm:pt>
    <dgm:pt modelId="{0C7D9236-D727-4580-B73D-BE090EC2C67D}" type="parTrans" cxnId="{6678BED2-F7D4-4349-835B-22BF5C058ACF}">
      <dgm:prSet/>
      <dgm:spPr/>
      <dgm:t>
        <a:bodyPr/>
        <a:lstStyle/>
        <a:p>
          <a:endParaRPr lang="ru-RU"/>
        </a:p>
      </dgm:t>
    </dgm:pt>
    <dgm:pt modelId="{A66DB871-9E84-44BE-AC8B-F7ACA287A379}" type="sibTrans" cxnId="{6678BED2-F7D4-4349-835B-22BF5C058ACF}">
      <dgm:prSet/>
      <dgm:spPr/>
      <dgm:t>
        <a:bodyPr/>
        <a:lstStyle/>
        <a:p>
          <a:endParaRPr lang="ru-RU"/>
        </a:p>
      </dgm:t>
    </dgm:pt>
    <dgm:pt modelId="{E83A03BC-AE32-4FC1-A9D0-050DC800D5D9}">
      <dgm:prSet phldrT="[Текст]"/>
      <dgm:spPr/>
      <dgm:t>
        <a:bodyPr/>
        <a:lstStyle/>
        <a:p>
          <a:r>
            <a:rPr lang="ru-RU" dirty="0" smtClean="0"/>
            <a:t>Туризм</a:t>
          </a:r>
          <a:endParaRPr lang="ru-RU" dirty="0"/>
        </a:p>
      </dgm:t>
    </dgm:pt>
    <dgm:pt modelId="{0DCAB223-E485-4AA4-BAEC-05D7CC8E9584}" type="parTrans" cxnId="{6725A02E-EEE5-4E91-92AA-35A2110A5626}">
      <dgm:prSet/>
      <dgm:spPr/>
      <dgm:t>
        <a:bodyPr/>
        <a:lstStyle/>
        <a:p>
          <a:endParaRPr lang="ru-RU"/>
        </a:p>
      </dgm:t>
    </dgm:pt>
    <dgm:pt modelId="{88B09F89-834D-4D48-A80B-599EDA92E37B}" type="sibTrans" cxnId="{6725A02E-EEE5-4E91-92AA-35A2110A5626}">
      <dgm:prSet/>
      <dgm:spPr/>
      <dgm:t>
        <a:bodyPr/>
        <a:lstStyle/>
        <a:p>
          <a:endParaRPr lang="ru-RU"/>
        </a:p>
      </dgm:t>
    </dgm:pt>
    <dgm:pt modelId="{E9B2DAEE-5021-4924-BE8C-91BE03D3C163}">
      <dgm:prSet phldrT="[Текст]"/>
      <dgm:spPr/>
      <dgm:t>
        <a:bodyPr/>
        <a:lstStyle/>
        <a:p>
          <a:r>
            <a:rPr lang="ru-RU" dirty="0" err="1" smtClean="0"/>
            <a:t>Природн</a:t>
          </a:r>
          <a:r>
            <a:rPr lang="uk-UA" dirty="0" smtClean="0"/>
            <a:t>і ресурси</a:t>
          </a:r>
          <a:endParaRPr lang="ru-RU" dirty="0"/>
        </a:p>
      </dgm:t>
    </dgm:pt>
    <dgm:pt modelId="{28C89B25-543C-428A-8C0A-43537E5451AE}" type="parTrans" cxnId="{B9DEEFE3-D812-4559-A2D3-E93648C4FB93}">
      <dgm:prSet/>
      <dgm:spPr/>
      <dgm:t>
        <a:bodyPr/>
        <a:lstStyle/>
        <a:p>
          <a:endParaRPr lang="ru-RU"/>
        </a:p>
      </dgm:t>
    </dgm:pt>
    <dgm:pt modelId="{7AABF9B5-544D-45DC-9826-7450AA484D02}" type="sibTrans" cxnId="{B9DEEFE3-D812-4559-A2D3-E93648C4FB93}">
      <dgm:prSet/>
      <dgm:spPr/>
      <dgm:t>
        <a:bodyPr/>
        <a:lstStyle/>
        <a:p>
          <a:endParaRPr lang="ru-RU"/>
        </a:p>
      </dgm:t>
    </dgm:pt>
    <dgm:pt modelId="{C7B21CA5-84D5-4C69-BB78-1325184DED39}">
      <dgm:prSet phldrT="[Текст]"/>
      <dgm:spPr/>
      <dgm:t>
        <a:bodyPr/>
        <a:lstStyle/>
        <a:p>
          <a:r>
            <a:rPr lang="uk-UA" dirty="0" smtClean="0"/>
            <a:t>Запорізька</a:t>
          </a:r>
          <a:endParaRPr lang="ru-RU" dirty="0"/>
        </a:p>
      </dgm:t>
    </dgm:pt>
    <dgm:pt modelId="{66072472-FAAD-40D8-BA92-0E315F08E2CF}" type="parTrans" cxnId="{637F4F4C-640E-4D87-8769-EE4D2988B2F9}">
      <dgm:prSet/>
      <dgm:spPr/>
      <dgm:t>
        <a:bodyPr/>
        <a:lstStyle/>
        <a:p>
          <a:endParaRPr lang="ru-RU"/>
        </a:p>
      </dgm:t>
    </dgm:pt>
    <dgm:pt modelId="{21AC6FA3-3029-4535-8C94-408F1BE60A22}" type="sibTrans" cxnId="{637F4F4C-640E-4D87-8769-EE4D2988B2F9}">
      <dgm:prSet/>
      <dgm:spPr/>
      <dgm:t>
        <a:bodyPr/>
        <a:lstStyle/>
        <a:p>
          <a:endParaRPr lang="ru-RU"/>
        </a:p>
      </dgm:t>
    </dgm:pt>
    <dgm:pt modelId="{1DB24F2C-829B-4CB6-81D0-F3E113C51C50}">
      <dgm:prSet phldrT="[Текст]"/>
      <dgm:spPr/>
      <dgm:t>
        <a:bodyPr/>
        <a:lstStyle/>
        <a:p>
          <a:r>
            <a:rPr lang="uk-UA" dirty="0" smtClean="0"/>
            <a:t>Туризм</a:t>
          </a:r>
          <a:endParaRPr lang="ru-RU" dirty="0"/>
        </a:p>
      </dgm:t>
    </dgm:pt>
    <dgm:pt modelId="{ABA736A9-6DB3-4399-801F-1BE7F19805B6}" type="parTrans" cxnId="{AE474DF9-65EB-4F77-8B1A-8F2CCB0079E2}">
      <dgm:prSet/>
      <dgm:spPr/>
      <dgm:t>
        <a:bodyPr/>
        <a:lstStyle/>
        <a:p>
          <a:endParaRPr lang="ru-RU"/>
        </a:p>
      </dgm:t>
    </dgm:pt>
    <dgm:pt modelId="{D14C58A0-AD07-4CE4-B2EC-D5009AF0AD8B}" type="sibTrans" cxnId="{AE474DF9-65EB-4F77-8B1A-8F2CCB0079E2}">
      <dgm:prSet/>
      <dgm:spPr/>
      <dgm:t>
        <a:bodyPr/>
        <a:lstStyle/>
        <a:p>
          <a:endParaRPr lang="ru-RU"/>
        </a:p>
      </dgm:t>
    </dgm:pt>
    <dgm:pt modelId="{134212E1-6931-4D91-B3E0-29D7DF6AC008}">
      <dgm:prSet phldrT="[Текст]"/>
      <dgm:spPr/>
      <dgm:t>
        <a:bodyPr/>
        <a:lstStyle/>
        <a:p>
          <a:r>
            <a:rPr lang="uk-UA" dirty="0" smtClean="0"/>
            <a:t>Кіровоградська</a:t>
          </a:r>
          <a:endParaRPr lang="ru-RU" dirty="0"/>
        </a:p>
      </dgm:t>
    </dgm:pt>
    <dgm:pt modelId="{23CD9738-3DC0-45F3-8F93-EA9D31520C2D}" type="parTrans" cxnId="{A6974AFE-DF81-4AD0-954D-7D7D2CEF038A}">
      <dgm:prSet/>
      <dgm:spPr/>
      <dgm:t>
        <a:bodyPr/>
        <a:lstStyle/>
        <a:p>
          <a:endParaRPr lang="ru-RU"/>
        </a:p>
      </dgm:t>
    </dgm:pt>
    <dgm:pt modelId="{C7515945-6BDF-48FE-94A8-C10124DE8248}" type="sibTrans" cxnId="{A6974AFE-DF81-4AD0-954D-7D7D2CEF038A}">
      <dgm:prSet/>
      <dgm:spPr/>
      <dgm:t>
        <a:bodyPr/>
        <a:lstStyle/>
        <a:p>
          <a:endParaRPr lang="ru-RU"/>
        </a:p>
      </dgm:t>
    </dgm:pt>
    <dgm:pt modelId="{ED10BCB3-A143-4A76-B720-E92403B77783}">
      <dgm:prSet phldrT="[Текст]"/>
      <dgm:spPr/>
      <dgm:t>
        <a:bodyPr/>
        <a:lstStyle/>
        <a:p>
          <a:r>
            <a:rPr lang="uk-UA" dirty="0" smtClean="0"/>
            <a:t>Природні ресурси</a:t>
          </a:r>
          <a:endParaRPr lang="ru-RU" dirty="0"/>
        </a:p>
      </dgm:t>
    </dgm:pt>
    <dgm:pt modelId="{2E6D6D35-E3A4-4C49-981D-46AF248E09AC}" type="parTrans" cxnId="{6B2D1627-1408-4CE2-8729-31CE76B3BF98}">
      <dgm:prSet/>
      <dgm:spPr/>
      <dgm:t>
        <a:bodyPr/>
        <a:lstStyle/>
        <a:p>
          <a:endParaRPr lang="ru-RU"/>
        </a:p>
      </dgm:t>
    </dgm:pt>
    <dgm:pt modelId="{528005E8-F856-40A1-971B-FCA104EE74DB}" type="sibTrans" cxnId="{6B2D1627-1408-4CE2-8729-31CE76B3BF98}">
      <dgm:prSet/>
      <dgm:spPr/>
      <dgm:t>
        <a:bodyPr/>
        <a:lstStyle/>
        <a:p>
          <a:endParaRPr lang="ru-RU"/>
        </a:p>
      </dgm:t>
    </dgm:pt>
    <dgm:pt modelId="{D2929CB3-DF5E-4E99-8E84-366AAB94BCB6}" type="pres">
      <dgm:prSet presAssocID="{D9F48311-CB7C-41A4-95F3-3E78C2EF4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5D369-101F-47D2-80D6-813C78B44985}" type="pres">
      <dgm:prSet presAssocID="{0D3DCFFA-47B9-4AD3-B78A-7484EEA5613E}" presName="linNode" presStyleCnt="0"/>
      <dgm:spPr/>
    </dgm:pt>
    <dgm:pt modelId="{F7D59767-4E1D-4F38-B0F6-B8EEBBFDE972}" type="pres">
      <dgm:prSet presAssocID="{0D3DCFFA-47B9-4AD3-B78A-7484EEA5613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AA2F8-C7C0-48BC-A705-7EB28FF041A8}" type="pres">
      <dgm:prSet presAssocID="{0D3DCFFA-47B9-4AD3-B78A-7484EEA5613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47A1F-B4F9-4EA2-9697-41E6E9DA6965}" type="pres">
      <dgm:prSet presAssocID="{A66DB871-9E84-44BE-AC8B-F7ACA287A379}" presName="sp" presStyleCnt="0"/>
      <dgm:spPr/>
    </dgm:pt>
    <dgm:pt modelId="{350F8E48-9E0F-4104-8B34-A1B779860ABE}" type="pres">
      <dgm:prSet presAssocID="{C7B21CA5-84D5-4C69-BB78-1325184DED39}" presName="linNode" presStyleCnt="0"/>
      <dgm:spPr/>
    </dgm:pt>
    <dgm:pt modelId="{BC65B1D9-A777-4629-B0D4-D9C230C2EAF6}" type="pres">
      <dgm:prSet presAssocID="{C7B21CA5-84D5-4C69-BB78-1325184DED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896C2-C499-445A-A672-A773B5BC0CD0}" type="pres">
      <dgm:prSet presAssocID="{C7B21CA5-84D5-4C69-BB78-1325184DED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B2F15-453F-4F54-82AB-46925FB34A91}" type="pres">
      <dgm:prSet presAssocID="{21AC6FA3-3029-4535-8C94-408F1BE60A22}" presName="sp" presStyleCnt="0"/>
      <dgm:spPr/>
    </dgm:pt>
    <dgm:pt modelId="{9075789D-3259-4EC4-8016-23D57B412004}" type="pres">
      <dgm:prSet presAssocID="{134212E1-6931-4D91-B3E0-29D7DF6AC008}" presName="linNode" presStyleCnt="0"/>
      <dgm:spPr/>
    </dgm:pt>
    <dgm:pt modelId="{D81D4788-6BAB-4137-B60F-A8D5DAED7243}" type="pres">
      <dgm:prSet presAssocID="{134212E1-6931-4D91-B3E0-29D7DF6AC00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3564D-F34A-46C9-B6D2-FA386387FFE2}" type="pres">
      <dgm:prSet presAssocID="{134212E1-6931-4D91-B3E0-29D7DF6AC0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E7ABE-DF5B-48E1-A942-DD2F4866983F}" type="presOf" srcId="{1DB24F2C-829B-4CB6-81D0-F3E113C51C50}" destId="{220896C2-C499-445A-A672-A773B5BC0CD0}" srcOrd="0" destOrd="0" presId="urn:microsoft.com/office/officeart/2005/8/layout/vList5"/>
    <dgm:cxn modelId="{4551925E-6E2C-4753-AC3C-91269490BAAB}" type="presOf" srcId="{E83A03BC-AE32-4FC1-A9D0-050DC800D5D9}" destId="{04FAA2F8-C7C0-48BC-A705-7EB28FF041A8}" srcOrd="0" destOrd="0" presId="urn:microsoft.com/office/officeart/2005/8/layout/vList5"/>
    <dgm:cxn modelId="{6B2D1627-1408-4CE2-8729-31CE76B3BF98}" srcId="{134212E1-6931-4D91-B3E0-29D7DF6AC008}" destId="{ED10BCB3-A143-4A76-B720-E92403B77783}" srcOrd="0" destOrd="0" parTransId="{2E6D6D35-E3A4-4C49-981D-46AF248E09AC}" sibTransId="{528005E8-F856-40A1-971B-FCA104EE74DB}"/>
    <dgm:cxn modelId="{5134F4CD-E61F-4B20-B3EB-74A83575B1FF}" type="presOf" srcId="{D9F48311-CB7C-41A4-95F3-3E78C2EF4BF7}" destId="{D2929CB3-DF5E-4E99-8E84-366AAB94BCB6}" srcOrd="0" destOrd="0" presId="urn:microsoft.com/office/officeart/2005/8/layout/vList5"/>
    <dgm:cxn modelId="{5E217A39-8692-4866-AEC4-BC3C7F913BB4}" type="presOf" srcId="{ED10BCB3-A143-4A76-B720-E92403B77783}" destId="{AE83564D-F34A-46C9-B6D2-FA386387FFE2}" srcOrd="0" destOrd="0" presId="urn:microsoft.com/office/officeart/2005/8/layout/vList5"/>
    <dgm:cxn modelId="{886DEC66-0743-4EF1-8854-C0C27B94D08D}" type="presOf" srcId="{C7B21CA5-84D5-4C69-BB78-1325184DED39}" destId="{BC65B1D9-A777-4629-B0D4-D9C230C2EAF6}" srcOrd="0" destOrd="0" presId="urn:microsoft.com/office/officeart/2005/8/layout/vList5"/>
    <dgm:cxn modelId="{6678BED2-F7D4-4349-835B-22BF5C058ACF}" srcId="{D9F48311-CB7C-41A4-95F3-3E78C2EF4BF7}" destId="{0D3DCFFA-47B9-4AD3-B78A-7484EEA5613E}" srcOrd="0" destOrd="0" parTransId="{0C7D9236-D727-4580-B73D-BE090EC2C67D}" sibTransId="{A66DB871-9E84-44BE-AC8B-F7ACA287A379}"/>
    <dgm:cxn modelId="{B9DEEFE3-D812-4559-A2D3-E93648C4FB93}" srcId="{0D3DCFFA-47B9-4AD3-B78A-7484EEA5613E}" destId="{E9B2DAEE-5021-4924-BE8C-91BE03D3C163}" srcOrd="1" destOrd="0" parTransId="{28C89B25-543C-428A-8C0A-43537E5451AE}" sibTransId="{7AABF9B5-544D-45DC-9826-7450AA484D02}"/>
    <dgm:cxn modelId="{AE474DF9-65EB-4F77-8B1A-8F2CCB0079E2}" srcId="{C7B21CA5-84D5-4C69-BB78-1325184DED39}" destId="{1DB24F2C-829B-4CB6-81D0-F3E113C51C50}" srcOrd="0" destOrd="0" parTransId="{ABA736A9-6DB3-4399-801F-1BE7F19805B6}" sibTransId="{D14C58A0-AD07-4CE4-B2EC-D5009AF0AD8B}"/>
    <dgm:cxn modelId="{637F4F4C-640E-4D87-8769-EE4D2988B2F9}" srcId="{D9F48311-CB7C-41A4-95F3-3E78C2EF4BF7}" destId="{C7B21CA5-84D5-4C69-BB78-1325184DED39}" srcOrd="1" destOrd="0" parTransId="{66072472-FAAD-40D8-BA92-0E315F08E2CF}" sibTransId="{21AC6FA3-3029-4535-8C94-408F1BE60A22}"/>
    <dgm:cxn modelId="{A6974AFE-DF81-4AD0-954D-7D7D2CEF038A}" srcId="{D9F48311-CB7C-41A4-95F3-3E78C2EF4BF7}" destId="{134212E1-6931-4D91-B3E0-29D7DF6AC008}" srcOrd="2" destOrd="0" parTransId="{23CD9738-3DC0-45F3-8F93-EA9D31520C2D}" sibTransId="{C7515945-6BDF-48FE-94A8-C10124DE8248}"/>
    <dgm:cxn modelId="{38E6E640-9265-4509-AF34-AAA42065687E}" type="presOf" srcId="{E9B2DAEE-5021-4924-BE8C-91BE03D3C163}" destId="{04FAA2F8-C7C0-48BC-A705-7EB28FF041A8}" srcOrd="0" destOrd="1" presId="urn:microsoft.com/office/officeart/2005/8/layout/vList5"/>
    <dgm:cxn modelId="{323DF753-C275-4F21-947F-C0AA22E7F27C}" type="presOf" srcId="{0D3DCFFA-47B9-4AD3-B78A-7484EEA5613E}" destId="{F7D59767-4E1D-4F38-B0F6-B8EEBBFDE972}" srcOrd="0" destOrd="0" presId="urn:microsoft.com/office/officeart/2005/8/layout/vList5"/>
    <dgm:cxn modelId="{06342423-924C-4188-87C9-F9BC7936346E}" type="presOf" srcId="{134212E1-6931-4D91-B3E0-29D7DF6AC008}" destId="{D81D4788-6BAB-4137-B60F-A8D5DAED7243}" srcOrd="0" destOrd="0" presId="urn:microsoft.com/office/officeart/2005/8/layout/vList5"/>
    <dgm:cxn modelId="{6725A02E-EEE5-4E91-92AA-35A2110A5626}" srcId="{0D3DCFFA-47B9-4AD3-B78A-7484EEA5613E}" destId="{E83A03BC-AE32-4FC1-A9D0-050DC800D5D9}" srcOrd="0" destOrd="0" parTransId="{0DCAB223-E485-4AA4-BAEC-05D7CC8E9584}" sibTransId="{88B09F89-834D-4D48-A80B-599EDA92E37B}"/>
    <dgm:cxn modelId="{D2588B15-61AE-4E18-80D6-8AB40C842D42}" type="presParOf" srcId="{D2929CB3-DF5E-4E99-8E84-366AAB94BCB6}" destId="{F6A5D369-101F-47D2-80D6-813C78B44985}" srcOrd="0" destOrd="0" presId="urn:microsoft.com/office/officeart/2005/8/layout/vList5"/>
    <dgm:cxn modelId="{F8E3F8F7-C0F7-4D92-AA8C-BDB08AE163D6}" type="presParOf" srcId="{F6A5D369-101F-47D2-80D6-813C78B44985}" destId="{F7D59767-4E1D-4F38-B0F6-B8EEBBFDE972}" srcOrd="0" destOrd="0" presId="urn:microsoft.com/office/officeart/2005/8/layout/vList5"/>
    <dgm:cxn modelId="{76C17169-6E4D-4848-85B8-0092EE62DBE1}" type="presParOf" srcId="{F6A5D369-101F-47D2-80D6-813C78B44985}" destId="{04FAA2F8-C7C0-48BC-A705-7EB28FF041A8}" srcOrd="1" destOrd="0" presId="urn:microsoft.com/office/officeart/2005/8/layout/vList5"/>
    <dgm:cxn modelId="{3BA7F664-0F52-458C-B638-078FE78DEBB5}" type="presParOf" srcId="{D2929CB3-DF5E-4E99-8E84-366AAB94BCB6}" destId="{D2047A1F-B4F9-4EA2-9697-41E6E9DA6965}" srcOrd="1" destOrd="0" presId="urn:microsoft.com/office/officeart/2005/8/layout/vList5"/>
    <dgm:cxn modelId="{23C3F861-B18E-4404-A010-726E95134C5D}" type="presParOf" srcId="{D2929CB3-DF5E-4E99-8E84-366AAB94BCB6}" destId="{350F8E48-9E0F-4104-8B34-A1B779860ABE}" srcOrd="2" destOrd="0" presId="urn:microsoft.com/office/officeart/2005/8/layout/vList5"/>
    <dgm:cxn modelId="{3B1074AF-AF31-4916-B301-AD193E52ED08}" type="presParOf" srcId="{350F8E48-9E0F-4104-8B34-A1B779860ABE}" destId="{BC65B1D9-A777-4629-B0D4-D9C230C2EAF6}" srcOrd="0" destOrd="0" presId="urn:microsoft.com/office/officeart/2005/8/layout/vList5"/>
    <dgm:cxn modelId="{3A146818-C4D6-43FA-B19C-4770A5E4596C}" type="presParOf" srcId="{350F8E48-9E0F-4104-8B34-A1B779860ABE}" destId="{220896C2-C499-445A-A672-A773B5BC0CD0}" srcOrd="1" destOrd="0" presId="urn:microsoft.com/office/officeart/2005/8/layout/vList5"/>
    <dgm:cxn modelId="{331B1182-214D-44F4-B2CC-2749A3DAD2D7}" type="presParOf" srcId="{D2929CB3-DF5E-4E99-8E84-366AAB94BCB6}" destId="{C89B2F15-453F-4F54-82AB-46925FB34A91}" srcOrd="3" destOrd="0" presId="urn:microsoft.com/office/officeart/2005/8/layout/vList5"/>
    <dgm:cxn modelId="{1EDB69C1-8FAE-4E23-95A0-68677DF78100}" type="presParOf" srcId="{D2929CB3-DF5E-4E99-8E84-366AAB94BCB6}" destId="{9075789D-3259-4EC4-8016-23D57B412004}" srcOrd="4" destOrd="0" presId="urn:microsoft.com/office/officeart/2005/8/layout/vList5"/>
    <dgm:cxn modelId="{98BAFF8E-634B-4533-A1D3-998201CB95A4}" type="presParOf" srcId="{9075789D-3259-4EC4-8016-23D57B412004}" destId="{D81D4788-6BAB-4137-B60F-A8D5DAED7243}" srcOrd="0" destOrd="0" presId="urn:microsoft.com/office/officeart/2005/8/layout/vList5"/>
    <dgm:cxn modelId="{61C0A7E9-46FC-4BBF-8E60-2E20026CC98D}" type="presParOf" srcId="{9075789D-3259-4EC4-8016-23D57B412004}" destId="{AE83564D-F34A-46C9-B6D2-FA386387FF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A2F8-C7C0-48BC-A705-7EB28FF041A8}">
      <dsp:nvSpPr>
        <dsp:cNvPr id="0" name=""/>
        <dsp:cNvSpPr/>
      </dsp:nvSpPr>
      <dsp:spPr>
        <a:xfrm rot="5400000">
          <a:off x="5140267" y="-1855983"/>
          <a:ext cx="1437605" cy="55144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Туризм</a:t>
          </a: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err="1" smtClean="0"/>
            <a:t>Природн</a:t>
          </a:r>
          <a:r>
            <a:rPr lang="uk-UA" sz="4000" kern="1200" dirty="0" smtClean="0"/>
            <a:t>і ресурси</a:t>
          </a:r>
          <a:endParaRPr lang="ru-RU" sz="4000" kern="1200" dirty="0"/>
        </a:p>
      </dsp:txBody>
      <dsp:txXfrm rot="-5400000">
        <a:off x="3101860" y="252602"/>
        <a:ext cx="5444241" cy="1297249"/>
      </dsp:txXfrm>
    </dsp:sp>
    <dsp:sp modelId="{F7D59767-4E1D-4F38-B0F6-B8EEBBFDE972}">
      <dsp:nvSpPr>
        <dsp:cNvPr id="0" name=""/>
        <dsp:cNvSpPr/>
      </dsp:nvSpPr>
      <dsp:spPr>
        <a:xfrm>
          <a:off x="0" y="2722"/>
          <a:ext cx="3101860" cy="17970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Дніпропетровська</a:t>
          </a:r>
          <a:endParaRPr lang="ru-RU" sz="2600" kern="1200" dirty="0"/>
        </a:p>
      </dsp:txBody>
      <dsp:txXfrm>
        <a:off x="87723" y="90445"/>
        <a:ext cx="2926414" cy="1621561"/>
      </dsp:txXfrm>
    </dsp:sp>
    <dsp:sp modelId="{220896C2-C499-445A-A672-A773B5BC0CD0}">
      <dsp:nvSpPr>
        <dsp:cNvPr id="0" name=""/>
        <dsp:cNvSpPr/>
      </dsp:nvSpPr>
      <dsp:spPr>
        <a:xfrm rot="5400000">
          <a:off x="5140267" y="30874"/>
          <a:ext cx="1437605" cy="5514419"/>
        </a:xfrm>
        <a:prstGeom prst="round2SameRect">
          <a:avLst/>
        </a:prstGeom>
        <a:solidFill>
          <a:schemeClr val="accent2">
            <a:tint val="40000"/>
            <a:alpha val="90000"/>
            <a:hueOff val="832538"/>
            <a:satOff val="-2904"/>
            <a:lumOff val="-5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832538"/>
              <a:satOff val="-2904"/>
              <a:lumOff val="-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kern="1200" dirty="0" smtClean="0"/>
            <a:t>Туризм</a:t>
          </a:r>
          <a:endParaRPr lang="ru-RU" sz="4000" kern="1200" dirty="0"/>
        </a:p>
      </dsp:txBody>
      <dsp:txXfrm rot="-5400000">
        <a:off x="3101860" y="2139459"/>
        <a:ext cx="5444241" cy="1297249"/>
      </dsp:txXfrm>
    </dsp:sp>
    <dsp:sp modelId="{BC65B1D9-A777-4629-B0D4-D9C230C2EAF6}">
      <dsp:nvSpPr>
        <dsp:cNvPr id="0" name=""/>
        <dsp:cNvSpPr/>
      </dsp:nvSpPr>
      <dsp:spPr>
        <a:xfrm>
          <a:off x="0" y="1889580"/>
          <a:ext cx="3101860" cy="1797007"/>
        </a:xfrm>
        <a:prstGeom prst="roundRect">
          <a:avLst/>
        </a:prstGeom>
        <a:solidFill>
          <a:schemeClr val="accent2">
            <a:hueOff val="627056"/>
            <a:satOff val="-3413"/>
            <a:lumOff val="1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Запорізька</a:t>
          </a:r>
          <a:endParaRPr lang="ru-RU" sz="2600" kern="1200" dirty="0"/>
        </a:p>
      </dsp:txBody>
      <dsp:txXfrm>
        <a:off x="87723" y="1977303"/>
        <a:ext cx="2926414" cy="1621561"/>
      </dsp:txXfrm>
    </dsp:sp>
    <dsp:sp modelId="{AE83564D-F34A-46C9-B6D2-FA386387FFE2}">
      <dsp:nvSpPr>
        <dsp:cNvPr id="0" name=""/>
        <dsp:cNvSpPr/>
      </dsp:nvSpPr>
      <dsp:spPr>
        <a:xfrm rot="5400000">
          <a:off x="5140267" y="1917732"/>
          <a:ext cx="1437605" cy="5514419"/>
        </a:xfrm>
        <a:prstGeom prst="round2SameRect">
          <a:avLst/>
        </a:prstGeom>
        <a:solidFill>
          <a:schemeClr val="accent2">
            <a:tint val="40000"/>
            <a:alpha val="90000"/>
            <a:hueOff val="1665076"/>
            <a:satOff val="-5807"/>
            <a:lumOff val="-1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65076"/>
              <a:satOff val="-5807"/>
              <a:lumOff val="-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kern="1200" dirty="0" smtClean="0"/>
            <a:t>Природні ресурси</a:t>
          </a:r>
          <a:endParaRPr lang="ru-RU" sz="4000" kern="1200" dirty="0"/>
        </a:p>
      </dsp:txBody>
      <dsp:txXfrm rot="-5400000">
        <a:off x="3101860" y="4026317"/>
        <a:ext cx="5444241" cy="1297249"/>
      </dsp:txXfrm>
    </dsp:sp>
    <dsp:sp modelId="{D81D4788-6BAB-4137-B60F-A8D5DAED7243}">
      <dsp:nvSpPr>
        <dsp:cNvPr id="0" name=""/>
        <dsp:cNvSpPr/>
      </dsp:nvSpPr>
      <dsp:spPr>
        <a:xfrm>
          <a:off x="0" y="3776437"/>
          <a:ext cx="3101860" cy="1797007"/>
        </a:xfrm>
        <a:prstGeom prst="roundRect">
          <a:avLst/>
        </a:prstGeom>
        <a:solidFill>
          <a:schemeClr val="accent2">
            <a:hueOff val="1254111"/>
            <a:satOff val="-6827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Кіровоградська</a:t>
          </a:r>
          <a:endParaRPr lang="ru-RU" sz="2600" kern="1200" dirty="0"/>
        </a:p>
      </dsp:txBody>
      <dsp:txXfrm>
        <a:off x="87723" y="3864160"/>
        <a:ext cx="2926414" cy="162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Придніпровський економічний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400800" cy="72331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МІНІСТЕРСТВО ОСВІТИ ТА НАУКИ УКРАЇНИ</a:t>
            </a:r>
          </a:p>
          <a:p>
            <a:r>
              <a:rPr lang="uk-UA" dirty="0" smtClean="0"/>
              <a:t>ОДЕСЬКИЙ НАЦІОНАЛЬНИЙ ЕКОНОМІЧНИЙ УНІВЕРСИТЕТ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95936" y="6108699"/>
            <a:ext cx="15481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2000" dirty="0" smtClean="0"/>
              <a:t>Одеса 2012</a:t>
            </a:r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372200" y="4818770"/>
            <a:ext cx="2412268" cy="128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2000" dirty="0" smtClean="0"/>
              <a:t>Виконала:</a:t>
            </a:r>
          </a:p>
          <a:p>
            <a:pPr algn="r"/>
            <a:r>
              <a:rPr lang="uk-UA" sz="2000" dirty="0" smtClean="0"/>
              <a:t>Ст. 13групи ФЕУВ</a:t>
            </a:r>
          </a:p>
          <a:p>
            <a:pPr algn="r"/>
            <a:r>
              <a:rPr lang="uk-UA" sz="2000" dirty="0" err="1" smtClean="0"/>
              <a:t>Гога</a:t>
            </a:r>
            <a:r>
              <a:rPr lang="uk-UA" sz="2000" dirty="0" smtClean="0"/>
              <a:t> Вікторія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920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02940"/>
              </p:ext>
            </p:extLst>
          </p:nvPr>
        </p:nvGraphicFramePr>
        <p:xfrm>
          <a:off x="179512" y="116632"/>
          <a:ext cx="8748464" cy="659793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872185"/>
                <a:gridCol w="2592311"/>
                <a:gridCol w="2232248"/>
                <a:gridCol w="2051720"/>
              </a:tblGrid>
              <a:tr h="813618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Дніпропетровська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Кіровоградська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Запорізька</a:t>
                      </a:r>
                      <a:endParaRPr lang="ru-RU" sz="2200" dirty="0"/>
                    </a:p>
                  </a:txBody>
                  <a:tcPr/>
                </a:tc>
              </a:tr>
              <a:tr h="1266782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Предмети харчування та безалкогольні напої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↓ 0,4%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↓ 3,1%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↓ 3,8%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/>
                </a:tc>
              </a:tr>
              <a:tr h="974448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Алкоголь та тютюнові вироби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5,1%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0,1%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↓ 1,9%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/>
                </a:tc>
              </a:tr>
              <a:tr h="813618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Одяг та взуття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0,4%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↓ 0,4%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5,8%</a:t>
                      </a:r>
                    </a:p>
                  </a:txBody>
                  <a:tcPr anchor="ctr"/>
                </a:tc>
              </a:tr>
              <a:tr h="813618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Освіта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4%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2,5%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10,6%</a:t>
                      </a:r>
                    </a:p>
                  </a:txBody>
                  <a:tcPr anchor="ctr"/>
                </a:tc>
              </a:tr>
              <a:tr h="813618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Транспортні послуги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5,5%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↓ 0,2%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3,0%</a:t>
                      </a:r>
                    </a:p>
                  </a:txBody>
                  <a:tcPr anchor="ctr"/>
                </a:tc>
              </a:tr>
              <a:tr h="813618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Комунальні послуги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0,7%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1,6%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↑ 0,1%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4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54713" cy="974612"/>
          </a:xfrm>
        </p:spPr>
        <p:txBody>
          <a:bodyPr/>
          <a:lstStyle/>
          <a:p>
            <a:r>
              <a:rPr lang="uk-UA" dirty="0" smtClean="0"/>
              <a:t>Доход населення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" b="100000" l="0" r="100000">
                        <a14:foregroundMark x1="86000" y1="52333" x2="86000" y2="52333"/>
                        <a14:foregroundMark x1="66750" y1="29667" x2="66750" y2="29667"/>
                        <a14:foregroundMark x1="89750" y1="19333" x2="89750" y2="19333"/>
                        <a14:foregroundMark x1="80500" y1="7667" x2="80500" y2="7667"/>
                        <a14:foregroundMark x1="32000" y1="6000" x2="32000" y2="6000"/>
                        <a14:foregroundMark x1="7500" y1="16000" x2="7500" y2="16000"/>
                        <a14:foregroundMark x1="27750" y1="27667" x2="27750" y2="27667"/>
                        <a14:foregroundMark x1="15250" y1="48000" x2="15250" y2="48000"/>
                        <a14:foregroundMark x1="33250" y1="77667" x2="33250" y2="77667"/>
                        <a14:foregroundMark x1="83250" y1="79000" x2="83250" y2="79000"/>
                        <a14:backgroundMark x1="38250" y1="76000" x2="38250" y2="76000"/>
                        <a14:backgroundMark x1="79000" y1="64667" x2="79000" y2="64667"/>
                        <a14:backgroundMark x1="71500" y1="67000" x2="71500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612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5" y="404664"/>
            <a:ext cx="8437364" cy="1728192"/>
          </a:xfrm>
          <a:prstGeom prst="roundRect">
            <a:avLst/>
          </a:prstGeom>
          <a:solidFill>
            <a:srgbClr val="CC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ВЕРЕСЕНЬ 2012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304820"/>
            <a:ext cx="2880320" cy="1080120"/>
          </a:xfrm>
          <a:prstGeom prst="roundRect">
            <a:avLst/>
          </a:prstGeom>
          <a:solidFill>
            <a:srgbClr val="CC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Дніпропетровська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912" y="2304820"/>
            <a:ext cx="2376264" cy="1080120"/>
          </a:xfrm>
          <a:prstGeom prst="roundRect">
            <a:avLst/>
          </a:prstGeom>
          <a:solidFill>
            <a:srgbClr val="CC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Запорізька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2304820"/>
            <a:ext cx="2460701" cy="1080120"/>
          </a:xfrm>
          <a:prstGeom prst="roundRect">
            <a:avLst/>
          </a:prstGeom>
          <a:solidFill>
            <a:srgbClr val="CC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Кіровоградська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504487"/>
            <a:ext cx="2880319" cy="1944216"/>
          </a:xfrm>
          <a:prstGeom prst="roundRect">
            <a:avLst/>
          </a:prstGeom>
          <a:solidFill>
            <a:srgbClr val="CC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3098 грн.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3504487"/>
            <a:ext cx="2376264" cy="1944216"/>
          </a:xfrm>
          <a:prstGeom prst="roundRect">
            <a:avLst/>
          </a:prstGeom>
          <a:solidFill>
            <a:srgbClr val="CC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2964 грн.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3530383"/>
            <a:ext cx="2460701" cy="1918320"/>
          </a:xfrm>
          <a:prstGeom prst="roundRect">
            <a:avLst/>
          </a:prstGeom>
          <a:solidFill>
            <a:srgbClr val="CC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2387 грн.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6273258"/>
            <a:ext cx="446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/>
              <a:t>Номінальна зарплата на 1 особу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620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4713" cy="1910716"/>
          </a:xfrm>
        </p:spPr>
        <p:txBody>
          <a:bodyPr/>
          <a:lstStyle/>
          <a:p>
            <a:r>
              <a:rPr lang="uk-UA" dirty="0" smtClean="0"/>
              <a:t>Природно-рекреаційний потенціал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Запорізька область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37" y="2060848"/>
            <a:ext cx="6999522" cy="4445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7237" y="2880249"/>
            <a:ext cx="3524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Бердянськ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92" y="2204864"/>
            <a:ext cx="6001724" cy="45012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2417088"/>
            <a:ext cx="4250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«Кирилівка»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3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8348006" cy="1054250"/>
          </a:xfrm>
        </p:spPr>
        <p:txBody>
          <a:bodyPr/>
          <a:lstStyle/>
          <a:p>
            <a:r>
              <a:rPr lang="uk-UA" dirty="0" smtClean="0"/>
              <a:t>Дніпропетровська область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419" y="2204864"/>
            <a:ext cx="83455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105 природно-заповідних територій і об'єктів</a:t>
            </a:r>
            <a:endParaRPr lang="uk-UA" sz="2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858" y="2780928"/>
            <a:ext cx="707597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музеїв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відділами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4225" y="3861048"/>
            <a:ext cx="462524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11,9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тисяч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памяток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76" y="5877272"/>
            <a:ext cx="884703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Спасо-Преображенський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собор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21" y="1575420"/>
            <a:ext cx="4972050" cy="4257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2" y="1851989"/>
            <a:ext cx="8483671" cy="37045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8870" y="5784939"/>
            <a:ext cx="864653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місто-фортеця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Слов'янськ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85" y="1557199"/>
            <a:ext cx="5646703" cy="42432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870" y="5877272"/>
            <a:ext cx="874536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err="1">
                <a:ln/>
                <a:solidFill>
                  <a:schemeClr val="accent3"/>
                </a:solidFill>
              </a:rPr>
              <a:t>Дерев'яний</a:t>
            </a:r>
            <a:r>
              <a:rPr lang="ru-RU" sz="4800" b="1" dirty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>
                <a:ln/>
                <a:solidFill>
                  <a:schemeClr val="accent3"/>
                </a:solidFill>
              </a:rPr>
              <a:t>Троїцький</a:t>
            </a:r>
            <a:r>
              <a:rPr lang="ru-RU" sz="4800" b="1" dirty="0">
                <a:ln/>
                <a:solidFill>
                  <a:schemeClr val="accent3"/>
                </a:solidFill>
              </a:rPr>
              <a:t> собор 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40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0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Кіровоградська область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433" y="2192999"/>
            <a:ext cx="9039141" cy="61555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Санаторії «Дружба» та «Гусарське урочище»</a:t>
            </a:r>
            <a:endParaRPr lang="ru-RU" sz="3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722" y="3123100"/>
            <a:ext cx="7565021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Пансіонат «Славутич»</a:t>
            </a:r>
            <a:endParaRPr lang="uk-UA" sz="5400" b="1" cap="none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6" y="4277428"/>
            <a:ext cx="8931804" cy="7694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Турбази «Лісова пісня» і «Дніпро»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207" y="5301208"/>
            <a:ext cx="8624030" cy="9541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Дитячо-оздоровчі табори «Бригантина», «Хвиля», «Чайка», «Колосок» та інші.</a:t>
            </a:r>
            <a:endParaRPr lang="uk-UA" sz="2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6255315"/>
            <a:ext cx="582294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Фортеця святої Єлизавети</a:t>
            </a:r>
            <a:endParaRPr lang="uk-UA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8" y="1754815"/>
            <a:ext cx="7200800" cy="4500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6255315"/>
            <a:ext cx="582294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Онуфріївський</a:t>
            </a: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Чорний ліс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78" y="1658236"/>
            <a:ext cx="6510480" cy="45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7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54713" cy="1342757"/>
          </a:xfrm>
        </p:spPr>
        <p:txBody>
          <a:bodyPr/>
          <a:lstStyle/>
          <a:p>
            <a:r>
              <a:rPr lang="uk-UA" dirty="0" smtClean="0"/>
              <a:t>Демографічна ситуація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13131"/>
            <a:ext cx="4741333" cy="48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93233" cy="1054250"/>
          </a:xfrm>
        </p:spPr>
        <p:txBody>
          <a:bodyPr/>
          <a:lstStyle/>
          <a:p>
            <a:r>
              <a:rPr lang="uk-UA" dirty="0" smtClean="0"/>
              <a:t>Дніпропетровська область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4687247" cy="309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273258"/>
            <a:ext cx="339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/>
              <a:t>Стан на 1 жовтня 2012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420" y="2420888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3310,5 тис. жителів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419" y="3183313"/>
            <a:ext cx="3558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/>
              <a:t>січнь–вереснь</a:t>
            </a:r>
            <a:r>
              <a:rPr lang="uk-UA" sz="2800" dirty="0" smtClean="0"/>
              <a:t> 2012р., скоротилася на 9,8 тис. осіб.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6167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рівня народжуваності з 10,8 народжених на 1000 жителів до 11,2 відповідно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2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Кіровоградська область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112568" cy="3856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273258"/>
            <a:ext cx="339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/>
              <a:t>Стан на 1 жовтня 2012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1625" y="2478119"/>
            <a:ext cx="2717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997,8 тис. осіб</a:t>
            </a:r>
            <a:endParaRPr lang="uk-UA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2984" y="3113404"/>
            <a:ext cx="3553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природного (4107 осіб) та міграційного (528 осіб) скорочень населення. 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6161" y="496827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народжуваність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зросла з 10,5 до 11 народжених на 1000 жителів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3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характеристика економічного району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Запорізька, Кіровоградська, Дніпропетровська обл.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348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Запорізька область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650352" cy="3705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273258"/>
            <a:ext cx="339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/>
              <a:t>Стан на 1 жовтня 2012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48880"/>
            <a:ext cx="3128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1786,4  тис.  осіб</a:t>
            </a:r>
            <a:endParaRPr lang="uk-UA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6702" y="2947866"/>
            <a:ext cx="3128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населення області зменшилась на 5312 осіб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6970" y="4335277"/>
            <a:ext cx="39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народилось 14166 немовлят, що на 5,2% більше, ніж у січні–вересні 2011р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0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54713" cy="1126733"/>
          </a:xfrm>
        </p:spPr>
        <p:txBody>
          <a:bodyPr/>
          <a:lstStyle/>
          <a:p>
            <a:r>
              <a:rPr lang="uk-UA" dirty="0" smtClean="0"/>
              <a:t>Екологічні проблеми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2" b="90749" l="6608" r="91850">
                        <a14:foregroundMark x1="64978" y1="45595" x2="64978" y2="45595"/>
                        <a14:foregroundMark x1="42731" y1="19383" x2="42731" y2="19383"/>
                        <a14:foregroundMark x1="60793" y1="13877" x2="60793" y2="13877"/>
                        <a14:foregroundMark x1="73128" y1="4405" x2="73128" y2="4405"/>
                        <a14:foregroundMark x1="34141" y1="11894" x2="34141" y2="11894"/>
                        <a14:foregroundMark x1="74009" y1="4405" x2="74009" y2="4405"/>
                        <a14:foregroundMark x1="72687" y1="7709" x2="72687" y2="7709"/>
                        <a14:foregroundMark x1="54185" y1="86123" x2="54185" y2="86123"/>
                        <a14:foregroundMark x1="57930" y1="86123" x2="57930" y2="86123"/>
                        <a14:foregroundMark x1="36564" y1="86564" x2="36564" y2="86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56226"/>
            <a:ext cx="4281086" cy="42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88892" y="252530"/>
            <a:ext cx="3600400" cy="4824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В атмосферне повітря області від стаціонарних джерел забруднення підприємств та організацій надійшло 8,2 </a:t>
            </a:r>
            <a:r>
              <a:rPr lang="uk-UA" sz="2200" dirty="0" err="1" smtClean="0"/>
              <a:t>тис.т</a:t>
            </a:r>
            <a:r>
              <a:rPr lang="uk-UA" sz="2200" dirty="0" smtClean="0"/>
              <a:t> забруднюючих речовин.</a:t>
            </a:r>
            <a:endParaRPr lang="uk-UA" sz="22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741084" y="378588"/>
            <a:ext cx="2520280" cy="51690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/>
              <a:t>П</a:t>
            </a:r>
            <a:r>
              <a:rPr lang="uk-UA" sz="2200" dirty="0" smtClean="0"/>
              <a:t>рипинення </a:t>
            </a:r>
            <a:r>
              <a:rPr lang="uk-UA" sz="2200" dirty="0"/>
              <a:t>скиду забруднених стічних вод підприємствами житлово-комунального комплексу - виконання заходів, передбачених Обласною програмою охорони </a:t>
            </a:r>
            <a:r>
              <a:rPr lang="uk-UA" sz="2200" dirty="0" smtClean="0"/>
              <a:t>довкілля.</a:t>
            </a:r>
            <a:endParaRPr lang="uk-UA" sz="22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6342531" y="126265"/>
            <a:ext cx="2771800" cy="5077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Проводились роботи з </a:t>
            </a:r>
            <a:r>
              <a:rPr lang="uk-UA" sz="2200" dirty="0" err="1" smtClean="0"/>
              <a:t>перезатарення</a:t>
            </a:r>
            <a:r>
              <a:rPr lang="uk-UA" sz="2200" dirty="0" smtClean="0"/>
              <a:t>, перевезення і знешкодження заборонених, змішаних та невідомих порошкоподібних пестицидів на загальну суму 200 тис. грн. </a:t>
            </a:r>
            <a:endParaRPr lang="uk-UA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99647"/>
            <a:ext cx="28083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Кіровоградська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2104" y="6051675"/>
            <a:ext cx="28083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Запорізька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48285" y="5780385"/>
            <a:ext cx="28083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Дніпропетровська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2931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50139"/>
            <a:ext cx="7754713" cy="838701"/>
          </a:xfrm>
        </p:spPr>
        <p:txBody>
          <a:bodyPr/>
          <a:lstStyle/>
          <a:p>
            <a:r>
              <a:rPr lang="uk-UA" dirty="0" smtClean="0"/>
              <a:t>Найбільш вигідні сфери для фінансування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07" y="1988840"/>
            <a:ext cx="444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01185364"/>
              </p:ext>
            </p:extLst>
          </p:nvPr>
        </p:nvGraphicFramePr>
        <p:xfrm>
          <a:off x="179512" y="476672"/>
          <a:ext cx="861628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8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верх 7"/>
          <p:cNvSpPr/>
          <p:nvPr/>
        </p:nvSpPr>
        <p:spPr>
          <a:xfrm>
            <a:off x="971600" y="404664"/>
            <a:ext cx="7344816" cy="1069923"/>
          </a:xfrm>
          <a:prstGeom prst="ribbon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Другий після Донецького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87913"/>
            <a:ext cx="55358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1.Галузева структура: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чорна</a:t>
            </a:r>
            <a:r>
              <a:rPr lang="ru-RU" sz="2400" dirty="0" smtClean="0"/>
              <a:t> </a:t>
            </a:r>
            <a:r>
              <a:rPr lang="uk-UA" sz="2400" dirty="0" smtClean="0"/>
              <a:t>та кольорова металургія,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машинобудування,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хімічна промисловість,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електроенергетика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харчова промисловість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/>
              <a:t>л</a:t>
            </a:r>
            <a:r>
              <a:rPr lang="uk-UA" sz="2400" dirty="0" smtClean="0"/>
              <a:t>егка промисловість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Промисловість будівельних матеріалів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2619" y="1887913"/>
            <a:ext cx="37538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Сільське господарство: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пшениць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кукурудза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соняшник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овочі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м'ясо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молоко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вовна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89700" y="4797152"/>
            <a:ext cx="5508613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3.Промислові вузли: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smtClean="0"/>
              <a:t>Криворізький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smtClean="0"/>
              <a:t>Дніпродзержинський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smtClean="0"/>
              <a:t>Дніпропетровський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smtClean="0"/>
              <a:t>Запорізький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79823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54713" cy="1054725"/>
          </a:xfrm>
        </p:spPr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5"/>
            <a:ext cx="5256584" cy="44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1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7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" y="246584"/>
            <a:ext cx="2857899" cy="2029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6584"/>
            <a:ext cx="2857899" cy="2029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2667" y1="81690" x2="42667" y2="81690"/>
                        <a14:foregroundMark x1="37333" y1="15023" x2="37333" y2="15023"/>
                        <a14:foregroundMark x1="91333" y1="32394" x2="91333" y2="3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53" y="282467"/>
            <a:ext cx="2857899" cy="2029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2835" y="799473"/>
            <a:ext cx="23759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Кіровоградська</a:t>
            </a:r>
            <a:endParaRPr lang="uk-UA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360" y="799473"/>
            <a:ext cx="27462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Дніпропетровська</a:t>
            </a:r>
            <a:endParaRPr lang="uk-U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2763" y="835356"/>
            <a:ext cx="16987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Запорізька</a:t>
            </a:r>
            <a:endParaRPr lang="uk-U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603645" y="2780928"/>
            <a:ext cx="2057034" cy="25202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Batang" pitchFamily="18" charset="-127"/>
                <a:ea typeface="Batang" pitchFamily="18" charset="-127"/>
              </a:rPr>
              <a:t>19,6%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54976" y="2780928"/>
            <a:ext cx="2057034" cy="25202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Batang" pitchFamily="18" charset="-127"/>
                <a:ea typeface="Batang" pitchFamily="18" charset="-127"/>
              </a:rPr>
              <a:t>20,5%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3732518" y="2746113"/>
            <a:ext cx="2016224" cy="2448272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tang" pitchFamily="18" charset="-127"/>
                <a:ea typeface="Batang" pitchFamily="18" charset="-127"/>
              </a:rPr>
              <a:t>4,9% </a:t>
            </a:r>
          </a:p>
        </p:txBody>
      </p:sp>
    </p:spTree>
    <p:extLst>
      <p:ext uri="{BB962C8B-B14F-4D97-AF65-F5344CB8AC3E}">
        <p14:creationId xmlns:p14="http://schemas.microsoft.com/office/powerpoint/2010/main" val="200475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987824" y="476672"/>
            <a:ext cx="0" cy="6048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012160" y="476672"/>
            <a:ext cx="0" cy="6048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Горизонтальный свиток 7"/>
          <p:cNvSpPr/>
          <p:nvPr/>
        </p:nvSpPr>
        <p:spPr>
          <a:xfrm>
            <a:off x="264065" y="863824"/>
            <a:ext cx="237626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Запорізька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302214" y="863615"/>
            <a:ext cx="237626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Дніпропетровська</a:t>
            </a: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75855" y="863824"/>
            <a:ext cx="237626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Кіровоградська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725" y="260648"/>
            <a:ext cx="799288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СІЧЕНЬ-ЖОВТЕНЬ 2012 ТВАРИННИЦТВО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1381" y="2043514"/>
            <a:ext cx="529743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реалізації СВИНЕЙ на забій 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6451" y="2647845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77,8%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2851" y="2647845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74,7%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26780" y="2647845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229,6 </a:t>
            </a:r>
            <a:r>
              <a:rPr lang="ru-RU" sz="2800" dirty="0" err="1"/>
              <a:t>тис.т</a:t>
            </a:r>
            <a:r>
              <a:rPr lang="ru-RU" sz="2800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32218" y="1873091"/>
            <a:ext cx="2852423" cy="7747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реалізації ХУДОБИ ТА ПТИЦІ на забій </a:t>
            </a:r>
            <a:endParaRPr lang="uk-UA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1296" y="4562547"/>
            <a:ext cx="567305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реалізації </a:t>
            </a:r>
            <a:r>
              <a:rPr lang="uk-UA" sz="2400" dirty="0" smtClean="0"/>
              <a:t>ВЕЛИКОЇ РОГАТОЇ ХУДОБИ</a:t>
            </a:r>
            <a:endParaRPr lang="uk-UA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32850" y="3772263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16,8%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2005" y="3772263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9106" y="3284984"/>
            <a:ext cx="529743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реалізації всіх видів ПТИЦІ</a:t>
            </a:r>
            <a:endParaRPr lang="uk-UA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44641" y="5373216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18,7%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94308" y="5373216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8,3% </a:t>
            </a:r>
          </a:p>
        </p:txBody>
      </p:sp>
    </p:spTree>
    <p:extLst>
      <p:ext uri="{BB962C8B-B14F-4D97-AF65-F5344CB8AC3E}">
        <p14:creationId xmlns:p14="http://schemas.microsoft.com/office/powerpoint/2010/main" val="58816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012160" y="476672"/>
            <a:ext cx="0" cy="6048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87824" y="476672"/>
            <a:ext cx="0" cy="6048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14725" y="116633"/>
            <a:ext cx="7992888" cy="746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СІЧЕНЬ-ЖОВТЕНЬ 2012 РОСЛИННИЦТВО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64065" y="863824"/>
            <a:ext cx="237626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Запорізька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75855" y="863824"/>
            <a:ext cx="237626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Кіровоградська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302214" y="863615"/>
            <a:ext cx="237626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Дніпропетровська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060848"/>
            <a:ext cx="7272808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СОНЯШНИК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631" y="2419224"/>
            <a:ext cx="19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469,5 </a:t>
            </a:r>
            <a:r>
              <a:rPr lang="ru-RU" sz="2800" dirty="0" err="1"/>
              <a:t>тис.т</a:t>
            </a:r>
            <a:r>
              <a:rPr lang="ru-RU" sz="2800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3232" y="2942444"/>
            <a:ext cx="7272808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ПШЕНИЦЯ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93232" y="3743292"/>
            <a:ext cx="7272808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ЯЧМІНЬ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567525"/>
            <a:ext cx="7272808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КУКУРУДЗА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8631" y="3247802"/>
            <a:ext cx="19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575,1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3004" y="4077879"/>
            <a:ext cx="19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153,7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2825" y="4958212"/>
            <a:ext cx="1810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41,7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48021" y="3239398"/>
            <a:ext cx="19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609,1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81857" y="4077879"/>
            <a:ext cx="1963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111,3 </a:t>
            </a:r>
            <a:r>
              <a:rPr lang="ru-RU" sz="2800" dirty="0" err="1"/>
              <a:t>тис.т</a:t>
            </a:r>
            <a:r>
              <a:rPr lang="ru-RU" sz="2800" dirty="0"/>
              <a:t>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16515" y="4929034"/>
            <a:ext cx="2156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1188,2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93232" y="5481432"/>
            <a:ext cx="7272808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КАРТОПЛЯ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45487" y="2419224"/>
            <a:ext cx="19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896,6 </a:t>
            </a:r>
            <a:r>
              <a:rPr lang="uk-UA" sz="2800" dirty="0" err="1" smtClean="0"/>
              <a:t>тис.т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79054" y="2419224"/>
            <a:ext cx="1900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782,2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8678" y="4958212"/>
            <a:ext cx="1630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154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25584" y="5941105"/>
            <a:ext cx="19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481,4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61164" y="4064263"/>
            <a:ext cx="1720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131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89285" y="3302484"/>
            <a:ext cx="19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212,6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03172" y="5941105"/>
            <a:ext cx="1720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384 </a:t>
            </a:r>
            <a:r>
              <a:rPr lang="ru-RU" sz="2800" dirty="0" err="1" smtClean="0"/>
              <a:t>тис.т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8375" y="5822471"/>
            <a:ext cx="2239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smtClean="0"/>
              <a:t>зменшилися на 55,1%</a:t>
            </a: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181168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6" y="764704"/>
            <a:ext cx="842752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5145734"/>
            <a:ext cx="656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Зміни обсягів сільськогосподарського виробництва в Дніпропетровській області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163917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4713" cy="1126733"/>
          </a:xfrm>
        </p:spPr>
        <p:txBody>
          <a:bodyPr/>
          <a:lstStyle/>
          <a:p>
            <a:r>
              <a:rPr lang="uk-UA" dirty="0" smtClean="0"/>
              <a:t>Ціни і тарифи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91649"/>
            <a:ext cx="5711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9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290</TotalTime>
  <Words>543</Words>
  <Application>Microsoft Office PowerPoint</Application>
  <PresentationFormat>Экран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Придніпровський економічний район</vt:lpstr>
      <vt:lpstr>Загальна характеристика економічного району</vt:lpstr>
      <vt:lpstr>Презентация PowerPoint</vt:lpstr>
      <vt:lpstr>Сільське господарство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Ціни і тарифи</vt:lpstr>
      <vt:lpstr>Презентация PowerPoint</vt:lpstr>
      <vt:lpstr>Доход населення</vt:lpstr>
      <vt:lpstr>Презентация PowerPoint</vt:lpstr>
      <vt:lpstr>Природно-рекреаційний потенціал</vt:lpstr>
      <vt:lpstr>Запорізька область</vt:lpstr>
      <vt:lpstr>Дніпропетровська область</vt:lpstr>
      <vt:lpstr>Кіровоградська область</vt:lpstr>
      <vt:lpstr>Демографічна ситуація</vt:lpstr>
      <vt:lpstr>Дніпропетровська область</vt:lpstr>
      <vt:lpstr>Кіровоградська область</vt:lpstr>
      <vt:lpstr>Запорізька область</vt:lpstr>
      <vt:lpstr>Екологічні проблеми</vt:lpstr>
      <vt:lpstr>Презентация PowerPoint</vt:lpstr>
      <vt:lpstr>Найбільш вигідні сфери для фінансування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Придніпровський економічний район</dc:title>
  <dc:creator>Вика</dc:creator>
  <cp:lastModifiedBy>Вика</cp:lastModifiedBy>
  <cp:revision>84</cp:revision>
  <dcterms:created xsi:type="dcterms:W3CDTF">2012-12-13T22:47:09Z</dcterms:created>
  <dcterms:modified xsi:type="dcterms:W3CDTF">2012-12-14T08:18:48Z</dcterms:modified>
</cp:coreProperties>
</file>