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256" r:id="rId2"/>
    <p:sldId id="257" r:id="rId3"/>
    <p:sldId id="260" r:id="rId4"/>
    <p:sldId id="262" r:id="rId5"/>
    <p:sldId id="27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EA1471-D2F2-4D02-83FD-7B3E67169C9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3D5FC9-09B9-44FF-9082-9E6CB0E6B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4E6C-867D-42AD-A22D-1FB4823307DA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2F657-27A1-4046-B66A-99871BA2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94E47-C3F6-4686-A232-D20312CA2B8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F000-DC11-4115-8935-A143F28D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F623-1119-44D1-B23D-F06CF942390D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183B-2AD8-4054-BF99-C24D889C3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B2F7-A027-47B5-9516-74EEC283D04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88AB-FD79-4CC8-AE3E-B37C92A74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914F-1968-4C63-BA79-965ADE8CB27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6BB5-D054-4B96-A22B-86BE8D99A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C36-C22F-4AE1-B435-17AA0E1FC1B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1AB3-8E90-4FCB-82F4-393E33867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5E90-DD16-4AC8-A149-FFAA62FBE04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37439-BBD4-454F-AB6A-BFB5C24B1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C538-C70F-458C-AC7D-3B7189A7B79F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48D6-7B3B-4553-B6E5-B9577CB53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6AC-3DBE-458B-926D-CEDC3E144360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99EB-402E-4C7E-BB02-3F7C3AC12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967F-9F05-40D9-9DE4-B0C06134E4A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F126-1583-4971-B7D5-563015562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4745-91FD-4AFC-A67D-2EFD385F96AF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61D9-20AD-4CF2-966B-A5B10970C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BA8CE6A-19D1-46E3-83C4-B52F2B5372F0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F68FBD-7529-4746-A21C-D250A94D9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50" r:id="rId1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5" y="928670"/>
            <a:ext cx="5929354" cy="12858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Гроші</a:t>
            </a:r>
            <a:r>
              <a:rPr lang="ru-RU" dirty="0" smtClean="0">
                <a:solidFill>
                  <a:schemeClr val="tx1"/>
                </a:solidFill>
              </a:rPr>
              <a:t>, та </a:t>
            </a:r>
            <a:r>
              <a:rPr lang="ru-RU" dirty="0" err="1" smtClean="0">
                <a:solidFill>
                  <a:schemeClr val="tx1"/>
                </a:solidFill>
              </a:rPr>
              <a:t>грошова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одиниця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Функції, сутність та види.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786313" y="4643438"/>
            <a:ext cx="3857625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Підготувала учениця </a:t>
            </a:r>
            <a:r>
              <a:rPr lang="uk-UA" dirty="0" smtClean="0">
                <a:solidFill>
                  <a:schemeClr val="bg1"/>
                </a:solidFill>
              </a:rPr>
              <a:t>11 класу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 err="1" smtClean="0">
                <a:solidFill>
                  <a:schemeClr val="bg1"/>
                </a:solidFill>
              </a:rPr>
              <a:t>Шахрайчук</a:t>
            </a:r>
            <a:r>
              <a:rPr lang="uk-UA" dirty="0" smtClean="0">
                <a:solidFill>
                  <a:schemeClr val="bg1"/>
                </a:solidFill>
              </a:rPr>
              <a:t> Іванна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288" y="1125538"/>
            <a:ext cx="7497762" cy="4800600"/>
          </a:xfrm>
        </p:spPr>
        <p:txBody>
          <a:bodyPr>
            <a:normAutofit fontScale="77500" lnSpcReduction="2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Monotype Corsiva" pitchFamily="66" charset="0"/>
              </a:rPr>
              <a:t>За </a:t>
            </a:r>
            <a:r>
              <a:rPr lang="ru-RU" dirty="0" err="1">
                <a:latin typeface="Monotype Corsiva" pitchFamily="66" charset="0"/>
              </a:rPr>
              <a:t>критерієм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матеріально-речового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змісту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розрізняють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дві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групи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носіїв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властивостей</a:t>
            </a:r>
            <a:r>
              <a:rPr lang="ru-RU" dirty="0">
                <a:latin typeface="Monotype Corsiva" pitchFamily="66" charset="0"/>
              </a:rPr>
              <a:t>: </a:t>
            </a:r>
            <a:r>
              <a:rPr lang="ru-RU" dirty="0" err="1">
                <a:latin typeface="Monotype Corsiva" pitchFamily="66" charset="0"/>
              </a:rPr>
              <a:t>повноцінні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товарні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металеві</a:t>
            </a:r>
            <a:r>
              <a:rPr lang="ru-RU" dirty="0">
                <a:latin typeface="Monotype Corsiva" pitchFamily="66" charset="0"/>
              </a:rPr>
              <a:t>) і </a:t>
            </a:r>
            <a:r>
              <a:rPr lang="ru-RU" dirty="0" err="1">
                <a:latin typeface="Monotype Corsiva" pitchFamily="66" charset="0"/>
              </a:rPr>
              <a:t>неповноцінні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паперові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кредитні</a:t>
            </a:r>
            <a:r>
              <a:rPr lang="ru-RU" dirty="0" smtClean="0">
                <a:latin typeface="Monotype Corsiva" pitchFamily="66" charset="0"/>
              </a:rPr>
              <a:t>):</a:t>
            </a:r>
            <a:endParaRPr lang="ru-RU" dirty="0">
              <a:latin typeface="Monotype Corsiva" pitchFamily="66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latin typeface="Monotype Corsiva" pitchFamily="66" charset="0"/>
              </a:rPr>
              <a:t>Повноцінні</a:t>
            </a:r>
            <a:r>
              <a:rPr lang="ru-RU" dirty="0">
                <a:latin typeface="Monotype Corsiva" pitchFamily="66" charset="0"/>
              </a:rPr>
              <a:t> —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номінальна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вартість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яких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відповідає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вартості</a:t>
            </a:r>
            <a:r>
              <a:rPr lang="ru-RU" dirty="0">
                <a:latin typeface="Monotype Corsiva" pitchFamily="66" charset="0"/>
              </a:rPr>
              <a:t> благородного </a:t>
            </a:r>
            <a:r>
              <a:rPr lang="ru-RU" dirty="0" err="1">
                <a:latin typeface="Monotype Corsiva" pitchFamily="66" charset="0"/>
              </a:rPr>
              <a:t>металу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міститься</a:t>
            </a:r>
            <a:r>
              <a:rPr lang="ru-RU" dirty="0">
                <a:latin typeface="Monotype Corsiva" pitchFamily="66" charset="0"/>
              </a:rPr>
              <a:t> в них. До </a:t>
            </a:r>
            <a:r>
              <a:rPr lang="ru-RU" dirty="0" err="1">
                <a:latin typeface="Monotype Corsiva" pitchFamily="66" charset="0"/>
              </a:rPr>
              <a:t>повноціних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відносять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товарні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металеві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latin typeface="Monotype Corsiva" pitchFamily="66" charset="0"/>
              </a:rPr>
              <a:t>Неповноцінні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 —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які</a:t>
            </a:r>
            <a:r>
              <a:rPr lang="ru-RU" dirty="0">
                <a:latin typeface="Monotype Corsiva" pitchFamily="66" charset="0"/>
              </a:rPr>
              <a:t> не </a:t>
            </a:r>
            <a:r>
              <a:rPr lang="ru-RU" dirty="0" err="1">
                <a:latin typeface="Monotype Corsiva" pitchFamily="66" charset="0"/>
              </a:rPr>
              <a:t>мають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власної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субстанціональної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вартості</a:t>
            </a:r>
            <a:r>
              <a:rPr lang="ru-RU" dirty="0">
                <a:latin typeface="Monotype Corsiva" pitchFamily="66" charset="0"/>
              </a:rPr>
              <a:t>. До них </a:t>
            </a:r>
            <a:r>
              <a:rPr lang="ru-RU" dirty="0" err="1">
                <a:latin typeface="Monotype Corsiva" pitchFamily="66" charset="0"/>
              </a:rPr>
              <a:t>відносяться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паперові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кредитні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білонна</a:t>
            </a:r>
            <a:r>
              <a:rPr lang="ru-RU" dirty="0">
                <a:latin typeface="Monotype Corsiva" pitchFamily="66" charset="0"/>
              </a:rPr>
              <a:t> монета.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>
                <a:latin typeface="Monotype Corsiva" pitchFamily="66" charset="0"/>
              </a:rPr>
              <a:t>Змішані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форми</a:t>
            </a:r>
            <a:r>
              <a:rPr lang="ru-RU" dirty="0">
                <a:latin typeface="Monotype Corsiva" pitchFamily="66" charset="0"/>
              </a:rPr>
              <a:t> грошей ─ </a:t>
            </a:r>
            <a:r>
              <a:rPr lang="ru-RU" dirty="0" err="1">
                <a:latin typeface="Monotype Corsiva" pitchFamily="66" charset="0"/>
              </a:rPr>
              <a:t>гроші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якими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користувалися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період</a:t>
            </a:r>
            <a:r>
              <a:rPr lang="ru-RU" dirty="0">
                <a:latin typeface="Monotype Corsiva" pitchFamily="66" charset="0"/>
              </a:rPr>
              <a:t> переходу </a:t>
            </a:r>
            <a:r>
              <a:rPr lang="ru-RU" dirty="0" err="1">
                <a:latin typeface="Monotype Corsiva" pitchFamily="66" charset="0"/>
              </a:rPr>
              <a:t>від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повноцінних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неповноцінних</a:t>
            </a:r>
            <a:r>
              <a:rPr lang="ru-RU" dirty="0">
                <a:latin typeface="Monotype Corsiva" pitchFamily="66" charset="0"/>
              </a:rPr>
              <a:t> грошей.</a:t>
            </a:r>
          </a:p>
        </p:txBody>
      </p:sp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19460" name="Picture 2" descr="C:\Users\lee\Desktop\загруженное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786322"/>
            <a:ext cx="214312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3" descr="C:\Users\lee\Desktop\загруженное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86322"/>
            <a:ext cx="25050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000100" y="6215082"/>
            <a:ext cx="130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 err="1">
                <a:latin typeface="Corbel" pitchFamily="34" charset="0"/>
              </a:rPr>
              <a:t>Повноцінні</a:t>
            </a:r>
            <a:endParaRPr lang="ru-RU" u="sng" dirty="0">
              <a:latin typeface="Corbel" pitchFamily="34" charset="0"/>
            </a:endParaRP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7072330" y="6215082"/>
            <a:ext cx="1539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 err="1">
                <a:latin typeface="Corbel" pitchFamily="34" charset="0"/>
              </a:rPr>
              <a:t>Неповноцінні</a:t>
            </a:r>
            <a:endParaRPr lang="ru-RU" u="sng" dirty="0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476375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Товарні гроші — це різновид грошей, які є товаром (наприклад худоба, зерно, ракушки, хутра). Тобто предмети, які можна безпосередньо використовувати, проте одночасно, вони виступають і як еквівалент вартості інших товарів. Купівельна спроможність товарних грошей ґрунтується на вартості, властивій конкретному товару, який виступає в ролі грошей.</a:t>
            </a:r>
          </a:p>
        </p:txBody>
      </p:sp>
      <p:sp>
        <p:nvSpPr>
          <p:cNvPr id="25603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0485" name="Picture 5" descr="D:\Новая папка\обои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86190"/>
            <a:ext cx="4181423" cy="275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411288" y="1125538"/>
            <a:ext cx="7497762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Металеві гроші спочатку з'явилися як шматки металу різної форми та ваги, з часом вони трансформувались у форму монет. Монета грошовий знак, виготовлений з металу (золота, срібла, міді або сплавів) встановлених законом ваги і форми, що використовується як засіб грошового обігу та платежу.</a:t>
            </a:r>
          </a:p>
        </p:txBody>
      </p:sp>
      <p:sp>
        <p:nvSpPr>
          <p:cNvPr id="26627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1509" name="Picture 5" descr="D:\гр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4119558" cy="309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Паперові гроші — це гроші, що не мають самостійної вартості, або ця вартість не співрозмірна з номіналом. Вони випускаються державою для покриття своїх (бюджетних) витрат і наділяються нею примусовим курсом, визнаються законним платіжним засобом на всій території</a:t>
            </a:r>
            <a:r>
              <a:rPr lang="ru-RU" sz="2400" smtClean="0"/>
              <a:t>.</a:t>
            </a:r>
          </a:p>
        </p:txBody>
      </p:sp>
      <p:sp>
        <p:nvSpPr>
          <p:cNvPr id="27651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2533" name="Picture 5" descr="D:\гро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000372"/>
            <a:ext cx="4978382" cy="373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403350" y="1052513"/>
            <a:ext cx="7497763" cy="48006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Monotype Corsiva" pitchFamily="66" charset="0"/>
              </a:rPr>
              <a:t>Кредитні гроші — це права вимоги до фізичних або юридичних осіб, спеціальним чином оформлений борг, зазвичай у формі переданого цінного паперу, які можна використовувати для покупки товарів (послуг) або оплати власних боргів. Оплата по таким зобов'язанням зазвичай проводиться у визначений термін, хоча є варіанти, коли оплата проводиться в будь-який час на першу вимогу. Кредитні гроші несуть в собі ризик невиконання вимоги. Кредитні гроші пройшли наступний шлях розвитку: вексель, банкнота, чек, електронні гроші, кредитні картки</a:t>
            </a:r>
            <a:r>
              <a:rPr lang="ru-RU" sz="2000" smtClean="0"/>
              <a:t>.</a:t>
            </a:r>
          </a:p>
        </p:txBody>
      </p:sp>
      <p:sp>
        <p:nvSpPr>
          <p:cNvPr id="28675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Види грошей</a:t>
            </a:r>
          </a:p>
        </p:txBody>
      </p:sp>
      <p:pic>
        <p:nvPicPr>
          <p:cNvPr id="23557" name="Picture 5" descr="D:\к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14752"/>
            <a:ext cx="4286280" cy="287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71500" y="1214438"/>
            <a:ext cx="7497763" cy="480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Банківські білети (банкноти) – гроші, що випускаються в обіг банком і забезпечуються його активами</a:t>
            </a: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endParaRPr lang="ru-RU" sz="2000" b="1" dirty="0" smtClean="0"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Казначейські білети – гроші, що випускаються державою від свого імені й забезпечуються державною власністю</a:t>
            </a: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endParaRPr lang="ru-RU" sz="2000" b="1" dirty="0" smtClean="0"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tabLst>
                <a:tab pos="457200" algn="l"/>
                <a:tab pos="4267200" algn="l"/>
              </a:tabLst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Розмінна (білонна) монета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 smtClean="0"/>
          </a:p>
        </p:txBody>
      </p:sp>
      <p:sp>
        <p:nvSpPr>
          <p:cNvPr id="29699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4300">
                <a:solidFill>
                  <a:srgbClr val="572314"/>
                </a:solidFill>
                <a:latin typeface="Corbel" pitchFamily="34" charset="0"/>
              </a:rPr>
              <a:t>Грошові знаки</a:t>
            </a:r>
            <a:endParaRPr lang="ru-RU" sz="4300">
              <a:solidFill>
                <a:srgbClr val="572314"/>
              </a:solidFill>
              <a:latin typeface="Corbel" pitchFamily="34" charset="0"/>
            </a:endParaRPr>
          </a:p>
        </p:txBody>
      </p:sp>
      <p:pic>
        <p:nvPicPr>
          <p:cNvPr id="27650" name="Picture 2" descr="D:\гр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643314"/>
            <a:ext cx="4071966" cy="305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1954213" cy="698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dirty="0">
                <a:solidFill>
                  <a:schemeClr val="tx2">
                    <a:satMod val="130000"/>
                  </a:schemeClr>
                </a:solidFill>
              </a:rPr>
              <a:t>Гро́ші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125538"/>
            <a:ext cx="7632700" cy="3259137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vi-VN" dirty="0"/>
              <a:t>Гро́ші — </a:t>
            </a:r>
            <a:r>
              <a:rPr lang="ru-RU" i="1" dirty="0" err="1">
                <a:latin typeface="Monotype Corsiva" pitchFamily="66" charset="0"/>
              </a:rPr>
              <a:t>особливий</a:t>
            </a:r>
            <a:r>
              <a:rPr lang="ru-RU" i="1" dirty="0">
                <a:latin typeface="Monotype Corsiva" pitchFamily="66" charset="0"/>
              </a:rPr>
              <a:t> товар, </a:t>
            </a:r>
            <a:r>
              <a:rPr lang="ru-RU" i="1" dirty="0" err="1">
                <a:latin typeface="Monotype Corsiva" pitchFamily="66" charset="0"/>
              </a:rPr>
              <a:t>що</a:t>
            </a:r>
            <a:r>
              <a:rPr lang="ru-RU" i="1" dirty="0">
                <a:latin typeface="Monotype Corsiva" pitchFamily="66" charset="0"/>
              </a:rPr>
              <a:t> є </a:t>
            </a:r>
            <a:r>
              <a:rPr lang="ru-RU" i="1" dirty="0" err="1">
                <a:latin typeface="Monotype Corsiva" pitchFamily="66" charset="0"/>
              </a:rPr>
              <a:t>загальною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еквівалентною</a:t>
            </a:r>
            <a:r>
              <a:rPr lang="ru-RU" i="1" dirty="0">
                <a:latin typeface="Monotype Corsiva" pitchFamily="66" charset="0"/>
              </a:rPr>
              <a:t> формою </a:t>
            </a:r>
            <a:r>
              <a:rPr lang="ru-RU" i="1" dirty="0" err="1">
                <a:latin typeface="Monotype Corsiva" pitchFamily="66" charset="0"/>
              </a:rPr>
              <a:t>вартості</a:t>
            </a:r>
            <a:r>
              <a:rPr lang="ru-RU" i="1" dirty="0">
                <a:latin typeface="Monotype Corsiva" pitchFamily="66" charset="0"/>
              </a:rPr>
              <a:t> </a:t>
            </a:r>
            <a:r>
              <a:rPr lang="ru-RU" i="1" dirty="0" err="1">
                <a:latin typeface="Monotype Corsiva" pitchFamily="66" charset="0"/>
              </a:rPr>
              <a:t>інших</a:t>
            </a:r>
            <a:r>
              <a:rPr lang="ru-RU" i="1" dirty="0">
                <a:latin typeface="Monotype Corsiva" pitchFamily="66" charset="0"/>
              </a:rPr>
              <a:t> </a:t>
            </a:r>
            <a:r>
              <a:rPr lang="ru-RU" i="1" dirty="0" err="1">
                <a:latin typeface="Monotype Corsiva" pitchFamily="66" charset="0"/>
              </a:rPr>
              <a:t>товарів</a:t>
            </a:r>
            <a:r>
              <a:rPr lang="ru-RU" i="1" dirty="0">
                <a:latin typeface="Monotype Corsiva" pitchFamily="66" charset="0"/>
              </a:rPr>
              <a:t>. </a:t>
            </a:r>
            <a:r>
              <a:rPr lang="ru-RU" i="1" dirty="0" err="1">
                <a:latin typeface="Monotype Corsiva" pitchFamily="66" charset="0"/>
              </a:rPr>
              <a:t>Гроші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виконують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функції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мірила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вартості</a:t>
            </a:r>
            <a:r>
              <a:rPr lang="ru-RU" i="1" dirty="0">
                <a:latin typeface="Monotype Corsiva" pitchFamily="66" charset="0"/>
              </a:rPr>
              <a:t> та </a:t>
            </a:r>
            <a:r>
              <a:rPr lang="ru-RU" i="1" dirty="0" err="1">
                <a:latin typeface="Monotype Corsiva" pitchFamily="66" charset="0"/>
              </a:rPr>
              <a:t>засобу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обігу</a:t>
            </a:r>
            <a:r>
              <a:rPr lang="ru-RU" i="1" dirty="0">
                <a:latin typeface="Monotype Corsiva" pitchFamily="66" charset="0"/>
              </a:rPr>
              <a:t>. </a:t>
            </a:r>
            <a:r>
              <a:rPr lang="ru-RU" i="1" dirty="0" err="1">
                <a:latin typeface="Monotype Corsiva" pitchFamily="66" charset="0"/>
              </a:rPr>
              <a:t>Крім</a:t>
            </a:r>
            <a:r>
              <a:rPr lang="ru-RU" i="1" dirty="0">
                <a:latin typeface="Monotype Corsiva" pitchFamily="66" charset="0"/>
              </a:rPr>
              <a:t> того, вони є </a:t>
            </a:r>
            <a:r>
              <a:rPr lang="ru-RU" i="1" dirty="0" err="1">
                <a:latin typeface="Monotype Corsiva" pitchFamily="66" charset="0"/>
              </a:rPr>
              <a:t>засобами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нагромадження</a:t>
            </a:r>
            <a:r>
              <a:rPr lang="ru-RU" i="1" dirty="0">
                <a:latin typeface="Monotype Corsiva" pitchFamily="66" charset="0"/>
              </a:rPr>
              <a:t> та платежу. З </a:t>
            </a:r>
            <a:r>
              <a:rPr lang="ru-RU" i="1" dirty="0" err="1">
                <a:latin typeface="Monotype Corsiva" pitchFamily="66" charset="0"/>
              </a:rPr>
              <a:t>утворенням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світового</a:t>
            </a:r>
            <a:r>
              <a:rPr lang="ru-RU" i="1" dirty="0">
                <a:latin typeface="Monotype Corsiva" pitchFamily="66" charset="0"/>
              </a:rPr>
              <a:t> ринку </a:t>
            </a:r>
            <a:r>
              <a:rPr lang="ru-RU" i="1" dirty="0" err="1">
                <a:latin typeface="Monotype Corsiva" pitchFamily="66" charset="0"/>
              </a:rPr>
              <a:t>деякі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національні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гроші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виконують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функції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світових</a:t>
            </a:r>
            <a:r>
              <a:rPr lang="ru-RU" i="1" dirty="0"/>
              <a:t>.</a:t>
            </a:r>
          </a:p>
        </p:txBody>
      </p:sp>
      <p:pic>
        <p:nvPicPr>
          <p:cNvPr id="9220" name="Picture 4" descr="C:\Users\lee\Desktop\220px-1_hryvnia_2006_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136890"/>
            <a:ext cx="4089413" cy="217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851275" y="6411913"/>
            <a:ext cx="1728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Сучасна гривня</a:t>
            </a:r>
            <a:endParaRPr lang="ru-RU" u="sng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42863"/>
            <a:ext cx="7497763" cy="941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439863" y="1209675"/>
            <a:ext cx="7497762" cy="4800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З найдавніших часів грішми були різні товари: хутра звірів, металеві сокири, мушлі каурі тощо. Однак завдяки своїм фізичним властивостям найбільш вживаним загальним еквівалентом вартості дуже швидко стають благородні метали: золото та срібло. Згодом вони набирають форми монет.</a:t>
            </a:r>
          </a:p>
        </p:txBody>
      </p:sp>
      <p:pic>
        <p:nvPicPr>
          <p:cNvPr id="12292" name="Picture 2" descr="C:\Users\le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7750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3" descr="C:\Users\lee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927475"/>
            <a:ext cx="22860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4" descr="C:\Users\lee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137025"/>
            <a:ext cx="1676400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1882775" y="5475288"/>
            <a:ext cx="896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Золото</a:t>
            </a:r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4329113" y="5253038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Срібло</a:t>
            </a:r>
            <a:endParaRPr lang="ru-RU" u="sng">
              <a:latin typeface="Corbel" pitchFamily="34" charset="0"/>
            </a:endParaRPr>
          </a:p>
        </p:txBody>
      </p:sp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6910388" y="5640388"/>
            <a:ext cx="957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Монети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497763" cy="78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tx2">
                    <a:satMod val="130000"/>
                  </a:schemeClr>
                </a:solidFill>
                <a:effectLst/>
              </a:rPr>
              <a:t>Історія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виникнення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403350" y="1125538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dirty="0" err="1" smtClean="0">
                <a:latin typeface="Monotype Corsiva" pitchFamily="66" charset="0"/>
              </a:rPr>
              <a:t>Паперові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гроші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або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банкноти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були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вперше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використані</a:t>
            </a:r>
            <a:r>
              <a:rPr lang="ru-RU" sz="2400" dirty="0" smtClean="0">
                <a:latin typeface="Monotype Corsiva" pitchFamily="66" charset="0"/>
              </a:rPr>
              <a:t> в </a:t>
            </a:r>
            <a:r>
              <a:rPr lang="ru-RU" sz="2400" dirty="0" err="1" smtClean="0">
                <a:latin typeface="Monotype Corsiva" pitchFamily="66" charset="0"/>
              </a:rPr>
              <a:t>Китаї</a:t>
            </a:r>
            <a:r>
              <a:rPr lang="ru-RU" sz="2400" dirty="0" smtClean="0">
                <a:latin typeface="Monotype Corsiva" pitchFamily="66" charset="0"/>
              </a:rPr>
              <a:t> за </a:t>
            </a:r>
            <a:r>
              <a:rPr lang="ru-RU" sz="2400" dirty="0" err="1" smtClean="0">
                <a:latin typeface="Monotype Corsiva" pitchFamily="66" charset="0"/>
              </a:rPr>
              <a:t>часів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династії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Сун</a:t>
            </a:r>
            <a:r>
              <a:rPr lang="ru-RU" sz="2400" dirty="0" smtClean="0">
                <a:latin typeface="Monotype Corsiva" pitchFamily="66" charset="0"/>
              </a:rPr>
              <a:t>. </a:t>
            </a:r>
            <a:r>
              <a:rPr lang="ru-RU" sz="2400" dirty="0" err="1" smtClean="0">
                <a:latin typeface="Monotype Corsiva" pitchFamily="66" charset="0"/>
              </a:rPr>
              <a:t>Ці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банкноти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відомі</a:t>
            </a:r>
            <a:r>
              <a:rPr lang="ru-RU" sz="2400" dirty="0" smtClean="0">
                <a:latin typeface="Monotype Corsiva" pitchFamily="66" charset="0"/>
              </a:rPr>
              <a:t> як «</a:t>
            </a:r>
            <a:r>
              <a:rPr lang="en-US" sz="2400" dirty="0" err="1" smtClean="0">
                <a:latin typeface="Monotype Corsiva" pitchFamily="66" charset="0"/>
              </a:rPr>
              <a:t>jiaozi</a:t>
            </a:r>
            <a:r>
              <a:rPr lang="en-US" sz="2400" dirty="0" smtClean="0">
                <a:latin typeface="Monotype Corsiva" pitchFamily="66" charset="0"/>
              </a:rPr>
              <a:t>», </a:t>
            </a:r>
            <a:r>
              <a:rPr lang="ru-RU" sz="2400" dirty="0" err="1" smtClean="0">
                <a:latin typeface="Monotype Corsiva" pitchFamily="66" charset="0"/>
              </a:rPr>
              <a:t>еволюціонували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векселів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що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були</a:t>
            </a:r>
            <a:r>
              <a:rPr lang="ru-RU" sz="2400" dirty="0" smtClean="0">
                <a:latin typeface="Monotype Corsiva" pitchFamily="66" charset="0"/>
              </a:rPr>
              <a:t> у </a:t>
            </a:r>
            <a:r>
              <a:rPr lang="ru-RU" sz="2400" dirty="0" err="1" smtClean="0">
                <a:latin typeface="Monotype Corsiva" pitchFamily="66" charset="0"/>
              </a:rPr>
              <a:t>використанні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сьомого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сторіччя</a:t>
            </a:r>
            <a:r>
              <a:rPr lang="ru-RU" sz="2400" dirty="0" smtClean="0">
                <a:latin typeface="Monotype Corsiva" pitchFamily="66" charset="0"/>
              </a:rPr>
              <a:t>. Тим не </a:t>
            </a:r>
            <a:r>
              <a:rPr lang="ru-RU" sz="2400" dirty="0" err="1" smtClean="0">
                <a:latin typeface="Monotype Corsiva" pitchFamily="66" charset="0"/>
              </a:rPr>
              <a:t>менш</a:t>
            </a:r>
            <a:r>
              <a:rPr lang="ru-RU" sz="2400" dirty="0" smtClean="0">
                <a:latin typeface="Monotype Corsiva" pitchFamily="66" charset="0"/>
              </a:rPr>
              <a:t>, вони не </a:t>
            </a:r>
            <a:r>
              <a:rPr lang="ru-RU" sz="2400" dirty="0" err="1" smtClean="0">
                <a:latin typeface="Monotype Corsiva" pitchFamily="66" charset="0"/>
              </a:rPr>
              <a:t>витісняють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традиційних</a:t>
            </a:r>
            <a:r>
              <a:rPr lang="ru-RU" sz="2400" dirty="0" smtClean="0">
                <a:latin typeface="Monotype Corsiva" pitchFamily="66" charset="0"/>
              </a:rPr>
              <a:t> грошей, </a:t>
            </a:r>
            <a:r>
              <a:rPr lang="ru-RU" sz="2400" dirty="0" err="1" smtClean="0">
                <a:latin typeface="Monotype Corsiva" pitchFamily="66" charset="0"/>
              </a:rPr>
              <a:t>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були</a:t>
            </a:r>
            <a:r>
              <a:rPr lang="ru-RU" sz="2400" dirty="0" smtClean="0">
                <a:latin typeface="Monotype Corsiva" pitchFamily="66" charset="0"/>
              </a:rPr>
              <a:t> у </a:t>
            </a:r>
            <a:r>
              <a:rPr lang="ru-RU" sz="2400" dirty="0" err="1" smtClean="0">
                <a:latin typeface="Monotype Corsiva" pitchFamily="66" charset="0"/>
              </a:rPr>
              <a:t>використанні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поряд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</a:t>
            </a:r>
            <a:r>
              <a:rPr lang="ru-RU" sz="2400" dirty="0" smtClean="0">
                <a:latin typeface="Monotype Corsiva" pitchFamily="66" charset="0"/>
              </a:rPr>
              <a:t> монетами. В </a:t>
            </a:r>
            <a:r>
              <a:rPr lang="ru-RU" sz="2400" dirty="0" err="1" smtClean="0">
                <a:latin typeface="Monotype Corsiva" pitchFamily="66" charset="0"/>
              </a:rPr>
              <a:t>Європі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банкноти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були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вперше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випущені</a:t>
            </a:r>
            <a:r>
              <a:rPr lang="ru-RU" sz="2400" dirty="0" smtClean="0">
                <a:latin typeface="Monotype Corsiva" pitchFamily="66" charset="0"/>
              </a:rPr>
              <a:t> Банком Стокгольма в 1661 </a:t>
            </a:r>
            <a:r>
              <a:rPr lang="ru-RU" sz="2400" dirty="0" err="1" smtClean="0">
                <a:latin typeface="Monotype Corsiva" pitchFamily="66" charset="0"/>
              </a:rPr>
              <a:t>році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14340" name="Picture 2" descr="C:\Users\lee\Desktop\maydan_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929066"/>
            <a:ext cx="3484973" cy="241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3" descr="C:\Users\lee\Desktop\x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4000504"/>
            <a:ext cx="3538093" cy="230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1865313" y="6361113"/>
            <a:ext cx="300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Банк Стокгольма в 1661 році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6805613" y="6361113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u="sng">
                <a:latin typeface="Corbel" pitchFamily="34" charset="0"/>
              </a:rPr>
              <a:t>Китай</a:t>
            </a:r>
            <a:endParaRPr lang="ru-RU" u="sng">
              <a:latin typeface="Corbe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81000" y="876300"/>
            <a:ext cx="8534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i="1">
                <a:latin typeface="Monotype Corsiva" pitchFamily="66" charset="0"/>
              </a:rPr>
              <a:t>Дослідники стверджують, що перші паперові гроші з’</a:t>
            </a:r>
            <a:r>
              <a:rPr lang="ru-RU" i="1">
                <a:latin typeface="Monotype Corsiva" pitchFamily="66" charset="0"/>
              </a:rPr>
              <a:t>явились </a:t>
            </a:r>
            <a:r>
              <a:rPr lang="uk-UA" i="1">
                <a:latin typeface="Monotype Corsiva" pitchFamily="66" charset="0"/>
              </a:rPr>
              <a:t>у Китаї у 812 р. нашої ери. В Європі банкноти виникли в середні віки і називались банкоседлерами. Випущені вони були в середні віки в Швеції в 1661 р. Збережено 5-талерову банкноту випуску 6 грудня 1662 р.</a:t>
            </a:r>
            <a:endParaRPr lang="ru-RU">
              <a:latin typeface="Monotype Corsiva" pitchFamily="66" charset="0"/>
            </a:endParaRPr>
          </a:p>
          <a:p>
            <a:pPr algn="ctr"/>
            <a:r>
              <a:rPr lang="uk-UA" i="1">
                <a:latin typeface="Monotype Corsiva" pitchFamily="66" charset="0"/>
              </a:rPr>
              <a:t>У Росії перші паперова гроші було надруковано за наказом Катерини 2. вони являли соболю паперова асигнації вартістю 25, 50, 75 і 100 рублів. Їх вільно обмінювали на громіздкі мідні гроші. Для обміну в Москві і Санкт-Перетбурзі  1768 р. заснували два банки.</a:t>
            </a:r>
          </a:p>
        </p:txBody>
      </p:sp>
      <p:pic>
        <p:nvPicPr>
          <p:cNvPr id="9221" name="Picture 5" descr="ANd9GcTOia4BnBaRI_N_-IercHRjnVACBch0AfmWZCWPFVhTeFtX-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23577"/>
            <a:ext cx="3271850" cy="357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115888"/>
            <a:ext cx="7497763" cy="784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/>
              </a:rPr>
              <a:t>Історія грошей в Україні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403350" y="1052513"/>
            <a:ext cx="7497763" cy="4800600"/>
          </a:xfrm>
        </p:spPr>
        <p:txBody>
          <a:bodyPr/>
          <a:lstStyle/>
          <a:p>
            <a:pPr eaLnBrk="1" hangingPunct="1"/>
            <a:r>
              <a:rPr lang="ru-RU" sz="2400" dirty="0" err="1" smtClean="0">
                <a:latin typeface="Monotype Corsiva" pitchFamily="66" charset="0"/>
              </a:rPr>
              <a:t>Найдавнішими</a:t>
            </a:r>
            <a:r>
              <a:rPr lang="ru-RU" sz="2400" dirty="0" smtClean="0">
                <a:latin typeface="Monotype Corsiva" pitchFamily="66" charset="0"/>
              </a:rPr>
              <a:t> монетами </a:t>
            </a:r>
            <a:r>
              <a:rPr lang="ru-RU" sz="2400" dirty="0" err="1" smtClean="0">
                <a:latin typeface="Monotype Corsiva" pitchFamily="66" charset="0"/>
              </a:rPr>
              <a:t>відкарбованими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українських</a:t>
            </a:r>
            <a:r>
              <a:rPr lang="ru-RU" sz="2400" dirty="0" smtClean="0">
                <a:latin typeface="Monotype Corsiva" pitchFamily="66" charset="0"/>
              </a:rPr>
              <a:t> землях </a:t>
            </a:r>
            <a:r>
              <a:rPr lang="ru-RU" sz="2400" dirty="0" err="1" smtClean="0">
                <a:latin typeface="Monotype Corsiva" pitchFamily="66" charset="0"/>
              </a:rPr>
              <a:t>були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емісії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грецьких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колоній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заснованих</a:t>
            </a:r>
            <a:r>
              <a:rPr lang="ru-RU" sz="2400" dirty="0" smtClean="0">
                <a:latin typeface="Monotype Corsiva" pitchFamily="66" charset="0"/>
              </a:rPr>
              <a:t> на </a:t>
            </a:r>
            <a:r>
              <a:rPr lang="ru-RU" sz="2400" dirty="0" err="1" smtClean="0">
                <a:latin typeface="Monotype Corsiva" pitchFamily="66" charset="0"/>
              </a:rPr>
              <a:t>північному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узбережжі</a:t>
            </a:r>
            <a:r>
              <a:rPr lang="ru-RU" sz="2400" dirty="0" smtClean="0">
                <a:latin typeface="Monotype Corsiva" pitchFamily="66" charset="0"/>
              </a:rPr>
              <a:t> Чорного моря (</a:t>
            </a:r>
            <a:r>
              <a:rPr lang="ru-RU" sz="2400" dirty="0" err="1" smtClean="0">
                <a:latin typeface="Monotype Corsiva" pitchFamily="66" charset="0"/>
              </a:rPr>
              <a:t>Ольвія</a:t>
            </a:r>
            <a:r>
              <a:rPr lang="ru-RU" sz="2400" dirty="0" smtClean="0">
                <a:latin typeface="Monotype Corsiva" pitchFamily="66" charset="0"/>
              </a:rPr>
              <a:t>, </a:t>
            </a:r>
            <a:r>
              <a:rPr lang="ru-RU" sz="2400" dirty="0" err="1" smtClean="0">
                <a:latin typeface="Monotype Corsiva" pitchFamily="66" charset="0"/>
              </a:rPr>
              <a:t>Тіра</a:t>
            </a:r>
            <a:r>
              <a:rPr lang="ru-RU" sz="2400" dirty="0" smtClean="0">
                <a:latin typeface="Monotype Corsiva" pitchFamily="66" charset="0"/>
              </a:rPr>
              <a:t>, Херсонес, </a:t>
            </a:r>
            <a:r>
              <a:rPr lang="ru-RU" sz="2400" dirty="0" err="1" smtClean="0">
                <a:latin typeface="Monotype Corsiva" pitchFamily="66" charset="0"/>
              </a:rPr>
              <a:t>Пантікапей</a:t>
            </a:r>
            <a:r>
              <a:rPr lang="ru-RU" sz="2400" dirty="0" smtClean="0">
                <a:latin typeface="Monotype Corsiva" pitchFamily="66" charset="0"/>
              </a:rPr>
              <a:t> та </a:t>
            </a:r>
            <a:r>
              <a:rPr lang="ru-RU" sz="2400" dirty="0" err="1" smtClean="0">
                <a:latin typeface="Monotype Corsiva" pitchFamily="66" charset="0"/>
              </a:rPr>
              <a:t>ін</a:t>
            </a:r>
            <a:r>
              <a:rPr lang="ru-RU" sz="2400" dirty="0" smtClean="0">
                <a:latin typeface="Monotype Corsiva" pitchFamily="66" charset="0"/>
              </a:rPr>
              <a:t>.) </a:t>
            </a:r>
            <a:r>
              <a:rPr lang="ru-RU" sz="2400" dirty="0" err="1" smtClean="0">
                <a:latin typeface="Monotype Corsiva" pitchFamily="66" charset="0"/>
              </a:rPr>
              <a:t>Випускались</a:t>
            </a:r>
            <a:r>
              <a:rPr lang="ru-RU" sz="2400" dirty="0" smtClean="0">
                <a:latin typeface="Monotype Corsiva" pitchFamily="66" charset="0"/>
              </a:rPr>
              <a:t> вони </a:t>
            </a:r>
            <a:r>
              <a:rPr lang="ru-RU" sz="2400" dirty="0" err="1" smtClean="0">
                <a:latin typeface="Monotype Corsiva" pitchFamily="66" charset="0"/>
              </a:rPr>
              <a:t>впродовж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 eaLnBrk="1" hangingPunct="1">
              <a:buNone/>
            </a:pPr>
            <a:r>
              <a:rPr lang="ru-RU" sz="2400" dirty="0" smtClean="0">
                <a:latin typeface="Monotype Corsiva" pitchFamily="66" charset="0"/>
              </a:rPr>
              <a:t>     6 ст. до н. е. — 4 ст. н. е. </a:t>
            </a:r>
            <a:r>
              <a:rPr lang="ru-RU" sz="2400" dirty="0" err="1" smtClean="0">
                <a:latin typeface="Monotype Corsiva" pitchFamily="66" charset="0"/>
              </a:rPr>
              <a:t>Однак</a:t>
            </a:r>
            <a:r>
              <a:rPr lang="ru-RU" sz="2400" dirty="0" smtClean="0">
                <a:latin typeface="Monotype Corsiva" pitchFamily="66" charset="0"/>
              </a:rPr>
              <a:t> ареал </a:t>
            </a:r>
            <a:r>
              <a:rPr lang="ru-RU" sz="2400" dirty="0" err="1" smtClean="0">
                <a:latin typeface="Monotype Corsiva" pitchFamily="66" charset="0"/>
              </a:rPr>
              <a:t>їх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розповсюдження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є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незначним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15364" name="Picture 2" descr="C:\Users\lee\Desktop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55975"/>
            <a:ext cx="211455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013200" y="5518150"/>
            <a:ext cx="2487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orbel" pitchFamily="34" charset="0"/>
              </a:rPr>
              <a:t>Емісії грецьких колоній</a:t>
            </a:r>
          </a:p>
        </p:txBody>
      </p:sp>
      <p:pic>
        <p:nvPicPr>
          <p:cNvPr id="15366" name="Picture 3" descr="C:\Users\lee\Desktop\загруженно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876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4" descr="C:\Users\lee\Desktop\загруженное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43314"/>
            <a:ext cx="2446337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419225" y="1125538"/>
            <a:ext cx="749935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Гроші виконують ряд важливих функцій: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① Міра вартості — це функція, в якій гроші забезпечують вираження і вимірювання вартості товарів, надаючи їй форму ціни. Для забезпечення виконання грошима функції міри вартості держава у законодавчому порядку впроваджує масштаб цін, та встановлює певну грошову одиницю розрахунків — національну валюту.</a:t>
            </a: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422400" y="1125538"/>
            <a:ext cx="749935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Гроші виконують ряд важливих функцій: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② Засіб обігу — це функція, в якій гроші є посередником в обміні товарів і забезпечують їх обіг.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③ Засіб нагромадження — це функція, що пов'язана із здатністю грошей бути засобом збереження вартості, представником абстрактної форми багатства. Сутність цієї функції полягає в тому, що гроші виходять зі сфери обігу і перетворюються на скарб.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  <p:pic>
        <p:nvPicPr>
          <p:cNvPr id="17412" name="Picture 2" descr="C:\Users\lee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357694"/>
            <a:ext cx="220980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635625" y="6442075"/>
            <a:ext cx="325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" Скарб піратів чорного моря "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428750" y="1125538"/>
            <a:ext cx="7497763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Гроші виконують ряд важливих функцій: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>
              <a:latin typeface="Monotype Corsiva" pitchFamily="66" charset="0"/>
            </a:endParaRP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④ Засіб платежу — це функція, в якій гроші обслуговують погашення різноманітних боргових зобов'язань між суб'єктами економічних відносин, що виникають у процесі розширеного відтворення.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2400" smtClean="0">
                <a:latin typeface="Monotype Corsiva" pitchFamily="66" charset="0"/>
              </a:rPr>
              <a:t>⑤ Світові гроші — це функція, в якій гроші обслуговують рух вартості в міжнародному економічному обороті і забезпечують реалізацію взаємовідносин між країнами</a:t>
            </a:r>
            <a:r>
              <a:rPr lang="ru-RU" sz="2400" smtClean="0"/>
              <a:t>.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1403350" y="115888"/>
            <a:ext cx="749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300">
                <a:solidFill>
                  <a:srgbClr val="572314"/>
                </a:solidFill>
                <a:latin typeface="Corbel" pitchFamily="34" charset="0"/>
              </a:rPr>
              <a:t>Функції грошей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759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Гроші, та грошова одиниця. Функції, сутність та види.</vt:lpstr>
      <vt:lpstr>Гро́ші</vt:lpstr>
      <vt:lpstr>Історія виникнення</vt:lpstr>
      <vt:lpstr>Історія виникнення</vt:lpstr>
      <vt:lpstr>Слайд 5</vt:lpstr>
      <vt:lpstr>Історія грошей в Україні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Гроші, та грошова одиниця.</dc:title>
  <dc:creator>lee</dc:creator>
  <cp:lastModifiedBy>Ivanna and Dima</cp:lastModifiedBy>
  <cp:revision>17</cp:revision>
  <dcterms:created xsi:type="dcterms:W3CDTF">2012-11-14T13:25:25Z</dcterms:created>
  <dcterms:modified xsi:type="dcterms:W3CDTF">2013-12-10T16:11:43Z</dcterms:modified>
</cp:coreProperties>
</file>