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104" d="100"/>
          <a:sy n="104" d="100"/>
        </p:scale>
        <p:origin x="-17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2" name="Подзаголовок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07.05.2014</a:t>
            </a:fld>
            <a:endParaRPr lang="ru-RU"/>
          </a:p>
        </p:txBody>
      </p:sp>
      <p:sp>
        <p:nvSpPr>
          <p:cNvPr id="20" name="Нижний колонтитул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07.05.2014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07.05.2014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07.05.2014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07.05.2014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07.05.2014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07.05.2014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07.05.2014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07.05.2014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Прямоугольник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07.05.2014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07.05.2014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9" name="Блок-схема: процесс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Блок-схема: процесс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ирог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Кольцо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07.05.2014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5" name="Прямоугольник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jpeg"/><Relationship Id="rId5" Type="http://schemas.openxmlformats.org/officeDocument/2006/relationships/image" Target="../media/image17.png"/><Relationship Id="rId4" Type="http://schemas.openxmlformats.org/officeDocument/2006/relationships/image" Target="../media/image16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929063" y="214313"/>
            <a:ext cx="5000625" cy="1785937"/>
          </a:xfrm>
        </p:spPr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uk-UA" dirty="0" smtClean="0"/>
              <a:t>Тема: Коли порушується кримінальна справа.</a:t>
            </a:r>
            <a:endParaRPr lang="uk-UA" dirty="0"/>
          </a:p>
        </p:txBody>
      </p:sp>
      <p:pic>
        <p:nvPicPr>
          <p:cNvPr id="8195" name="Picture 4" descr="C:\Documents and Settings\Администратор\Рабочий стол\органы\Нова папка\97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388" y="188913"/>
            <a:ext cx="3832225" cy="5764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6" name="Picture 6" descr="C:\Documents and Settings\Администратор\Рабочий стол\органы\top1.gif"/>
          <p:cNvPicPr>
            <a:picLocks noChangeAspect="1" noChangeArrowheads="1"/>
          </p:cNvPicPr>
          <p:nvPr/>
        </p:nvPicPr>
        <p:blipFill>
          <a:blip r:embed="rId3" cstate="print"/>
          <a:srcRect t="4878" r="3076"/>
          <a:stretch>
            <a:fillRect/>
          </a:stretch>
        </p:blipFill>
        <p:spPr bwMode="auto">
          <a:xfrm>
            <a:off x="4857752" y="3429000"/>
            <a:ext cx="3500462" cy="278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Заголовок 1"/>
          <p:cNvSpPr>
            <a:spLocks/>
          </p:cNvSpPr>
          <p:nvPr/>
        </p:nvSpPr>
        <p:spPr bwMode="auto">
          <a:xfrm>
            <a:off x="3851275" y="5805488"/>
            <a:ext cx="5000625" cy="1052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ctr"/>
            <a:endParaRPr lang="ru-RU" sz="3000" b="1">
              <a:solidFill>
                <a:schemeClr val="tx2"/>
              </a:solidFill>
              <a:latin typeface="Century Schoolbook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8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Місце для вмісту 2"/>
          <p:cNvSpPr>
            <a:spLocks noGrp="1"/>
          </p:cNvSpPr>
          <p:nvPr>
            <p:ph sz="quarter" idx="1"/>
          </p:nvPr>
        </p:nvSpPr>
        <p:spPr>
          <a:xfrm>
            <a:off x="1000100" y="260350"/>
            <a:ext cx="7653363" cy="5973763"/>
          </a:xfrm>
        </p:spPr>
        <p:txBody>
          <a:bodyPr/>
          <a:lstStyle/>
          <a:p>
            <a:pPr algn="ctr"/>
            <a:r>
              <a:rPr lang="uk-UA" sz="2500" b="1" i="1" dirty="0" smtClean="0"/>
              <a:t>Робота в групах:</a:t>
            </a:r>
          </a:p>
          <a:p>
            <a:pPr algn="ctr">
              <a:buFont typeface="Wingdings" pitchFamily="2" charset="2"/>
              <a:buNone/>
            </a:pPr>
            <a:r>
              <a:rPr lang="uk-UA" sz="2400" dirty="0" smtClean="0"/>
              <a:t>Як готується слідчий до проведення допиту , які права і </a:t>
            </a:r>
            <a:r>
              <a:rPr lang="uk-UA" sz="2400" dirty="0" err="1" smtClean="0"/>
              <a:t>обов</a:t>
            </a:r>
            <a:r>
              <a:rPr lang="en-US" sz="2400" dirty="0" smtClean="0"/>
              <a:t>’</a:t>
            </a:r>
            <a:r>
              <a:rPr lang="uk-UA" sz="2400" dirty="0" err="1" smtClean="0"/>
              <a:t>язки</a:t>
            </a:r>
            <a:r>
              <a:rPr lang="uk-UA" sz="2400" dirty="0" smtClean="0"/>
              <a:t> він має, вам необхідно визначити за наданим матеріалом і текстом підручника на с. 159.</a:t>
            </a:r>
            <a:endParaRPr lang="uk-UA" sz="2400" b="1" dirty="0" smtClean="0"/>
          </a:p>
          <a:p>
            <a:pPr algn="ctr"/>
            <a:r>
              <a:rPr lang="uk-UA" sz="2400" b="1" dirty="0" smtClean="0"/>
              <a:t>Таким чином, досудове слідство вимагає від слідчого високого професіоналізму і відповідального ставлення до справи.</a:t>
            </a:r>
          </a:p>
          <a:p>
            <a:pPr>
              <a:buFont typeface="Wingdings" pitchFamily="2" charset="2"/>
              <a:buNone/>
            </a:pPr>
            <a:endParaRPr lang="uk-UA" dirty="0" smtClean="0"/>
          </a:p>
          <a:p>
            <a:pPr>
              <a:buFont typeface="Wingdings" pitchFamily="2" charset="2"/>
              <a:buNone/>
            </a:pPr>
            <a:endParaRPr lang="uk-UA" b="1" dirty="0" smtClean="0"/>
          </a:p>
        </p:txBody>
      </p:sp>
      <p:pic>
        <p:nvPicPr>
          <p:cNvPr id="5" name="Picture 2" descr="C:\Documents and Settings\Администратор\Рабочий стол\органы\Новая папка2\pictur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3438" y="3068638"/>
            <a:ext cx="3929062" cy="3008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3" descr="C:\Documents and Settings\Администратор\Рабочий стол\органы\Новая папка2\notariu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288" y="3213100"/>
            <a:ext cx="4000500" cy="285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4000"/>
                            </p:stCondLst>
                            <p:childTnLst>
                              <p:par>
                                <p:cTn id="16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6000"/>
                            </p:stCondLst>
                            <p:childTnLst>
                              <p:par>
                                <p:cTn id="20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/>
          <p:cNvSpPr txBox="1">
            <a:spLocks noChangeArrowheads="1"/>
          </p:cNvSpPr>
          <p:nvPr/>
        </p:nvSpPr>
        <p:spPr bwMode="auto">
          <a:xfrm>
            <a:off x="1214438" y="214313"/>
            <a:ext cx="6715125" cy="1077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uk-UA" sz="3200" b="1" i="1">
                <a:latin typeface="Georgia" pitchFamily="18" charset="0"/>
              </a:rPr>
              <a:t>Досудове слідство </a:t>
            </a:r>
          </a:p>
          <a:p>
            <a:pPr algn="ctr"/>
            <a:r>
              <a:rPr lang="uk-UA" sz="3200" b="1" i="1">
                <a:latin typeface="Georgia" pitchFamily="18" charset="0"/>
              </a:rPr>
              <a:t>закінчується</a:t>
            </a:r>
          </a:p>
        </p:txBody>
      </p:sp>
      <p:cxnSp>
        <p:nvCxnSpPr>
          <p:cNvPr id="15" name="Пряма зі стрілкою 14"/>
          <p:cNvCxnSpPr/>
          <p:nvPr/>
        </p:nvCxnSpPr>
        <p:spPr>
          <a:xfrm rot="10800000" flipV="1">
            <a:off x="1785938" y="1428750"/>
            <a:ext cx="1500187" cy="714375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17" name="Пряма зі стрілкою 16"/>
          <p:cNvCxnSpPr/>
          <p:nvPr/>
        </p:nvCxnSpPr>
        <p:spPr>
          <a:xfrm>
            <a:off x="5572125" y="1428750"/>
            <a:ext cx="1357313" cy="714375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19" name="Вертикальний сувій 18"/>
          <p:cNvSpPr/>
          <p:nvPr/>
        </p:nvSpPr>
        <p:spPr>
          <a:xfrm>
            <a:off x="714348" y="2285992"/>
            <a:ext cx="3071834" cy="3643338"/>
          </a:xfrm>
          <a:prstGeom prst="verticalScroll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uk-UA" dirty="0"/>
              <a:t>Складанням обвинувального висновку і переведенням кримінальної справи до суду </a:t>
            </a:r>
          </a:p>
        </p:txBody>
      </p:sp>
      <p:sp>
        <p:nvSpPr>
          <p:cNvPr id="20" name="Вертикальний сувій 19"/>
          <p:cNvSpPr/>
          <p:nvPr/>
        </p:nvSpPr>
        <p:spPr>
          <a:xfrm>
            <a:off x="5143504" y="2357430"/>
            <a:ext cx="2928958" cy="3571900"/>
          </a:xfrm>
          <a:prstGeom prst="verticalScroll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uk-UA" dirty="0"/>
              <a:t>Постановою про закриття справи</a:t>
            </a:r>
          </a:p>
        </p:txBody>
      </p:sp>
    </p:spTree>
  </p:cSld>
  <p:clrMapOvr>
    <a:masterClrMapping/>
  </p:clrMapOvr>
  <p:transition>
    <p:comb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500"/>
                            </p:stCondLst>
                            <p:childTnLst>
                              <p:par>
                                <p:cTn id="1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500"/>
                            </p:stCondLst>
                            <p:childTnLst>
                              <p:par>
                                <p:cTn id="2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043863" cy="1143000"/>
          </a:xfrm>
        </p:spPr>
        <p:txBody>
          <a:bodyPr>
            <a:normAutofit/>
          </a:bodyPr>
          <a:lstStyle/>
          <a:p>
            <a:pPr algn="ctr">
              <a:defRPr/>
            </a:pPr>
            <a:r>
              <a:rPr lang="uk-UA" sz="3300" b="1" i="1" dirty="0" smtClean="0">
                <a:latin typeface="Georgia" pitchFamily="18" charset="0"/>
              </a:rPr>
              <a:t>Як проходить розгляд кримінальних справ у суді</a:t>
            </a:r>
            <a:endParaRPr lang="uk-UA" sz="3300" b="1" i="1" dirty="0">
              <a:latin typeface="Georgia" pitchFamily="18" charset="0"/>
            </a:endParaRPr>
          </a:p>
        </p:txBody>
      </p:sp>
      <p:sp>
        <p:nvSpPr>
          <p:cNvPr id="15363" name="Місце для вмісту 2"/>
          <p:cNvSpPr>
            <a:spLocks noGrp="1"/>
          </p:cNvSpPr>
          <p:nvPr>
            <p:ph sz="quarter" idx="1"/>
          </p:nvPr>
        </p:nvSpPr>
        <p:spPr>
          <a:xfrm>
            <a:off x="1071538" y="1500174"/>
            <a:ext cx="7467600" cy="3829050"/>
          </a:xfrm>
        </p:spPr>
        <p:txBody>
          <a:bodyPr>
            <a:normAutofit fontScale="85000" lnSpcReduction="10000"/>
          </a:bodyPr>
          <a:lstStyle/>
          <a:p>
            <a:pPr>
              <a:defRPr/>
            </a:pPr>
            <a:r>
              <a:rPr lang="uk-UA" dirty="0" smtClean="0"/>
              <a:t>Після етапу досудового розслідування відбувається стадія віддання справи до суду.</a:t>
            </a:r>
          </a:p>
          <a:p>
            <a:pPr>
              <a:defRPr/>
            </a:pPr>
            <a:r>
              <a:rPr lang="uk-UA" b="1" i="1" dirty="0" smtClean="0">
                <a:solidFill>
                  <a:schemeClr val="accent2">
                    <a:lumMod val="75000"/>
                  </a:schemeClr>
                </a:solidFill>
              </a:rPr>
              <a:t>Суд </a:t>
            </a:r>
            <a:r>
              <a:rPr lang="uk-UA" dirty="0" smtClean="0"/>
              <a:t>– це державний орган, який здійснює правосуддя, розглядаючи адміністративні, кримінальні, цивільні і господарські справи.</a:t>
            </a:r>
          </a:p>
          <a:p>
            <a:pPr>
              <a:defRPr/>
            </a:pPr>
            <a:r>
              <a:rPr lang="uk-UA" dirty="0" smtClean="0"/>
              <a:t>Рішення суду, згідно з Конституцією України, мають </a:t>
            </a:r>
            <a:r>
              <a:rPr lang="uk-UA" dirty="0" err="1" smtClean="0"/>
              <a:t>обов</a:t>
            </a:r>
            <a:r>
              <a:rPr lang="en-US" dirty="0" smtClean="0"/>
              <a:t>’</a:t>
            </a:r>
            <a:r>
              <a:rPr lang="uk-UA" dirty="0" err="1" smtClean="0"/>
              <a:t>язкову</a:t>
            </a:r>
            <a:r>
              <a:rPr lang="uk-UA" dirty="0" smtClean="0"/>
              <a:t> силу.</a:t>
            </a:r>
          </a:p>
          <a:p>
            <a:pPr>
              <a:defRPr/>
            </a:pPr>
            <a:r>
              <a:rPr lang="uk-UA" dirty="0" smtClean="0"/>
              <a:t>Кримінальні справи суд розглядає у складі одного або трьох суддів.</a:t>
            </a:r>
          </a:p>
        </p:txBody>
      </p:sp>
      <p:pic>
        <p:nvPicPr>
          <p:cNvPr id="15364" name="Picture 4" descr="C:\Documents and Settings\Администратор\Рабочий стол\органы\Новая папка2\kohus_1701200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72198" y="4857760"/>
            <a:ext cx="2420937" cy="1773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cover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53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2000"/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4000"/>
                            </p:stCondLst>
                            <p:childTnLst>
                              <p:par>
                                <p:cTn id="1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2000"/>
                                        <p:tgtEl>
                                          <p:spTgt spid="153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6000"/>
                            </p:stCondLst>
                            <p:childTnLst>
                              <p:par>
                                <p:cTn id="2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2000"/>
                                        <p:tgtEl>
                                          <p:spTgt spid="153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8000"/>
                            </p:stCondLst>
                            <p:childTnLst>
                              <p:par>
                                <p:cTn id="2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2000"/>
                                        <p:tgtEl>
                                          <p:spTgt spid="153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536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Місце для вмісту 2"/>
          <p:cNvSpPr>
            <a:spLocks noGrp="1"/>
          </p:cNvSpPr>
          <p:nvPr>
            <p:ph sz="quarter" idx="1"/>
          </p:nvPr>
        </p:nvSpPr>
        <p:spPr>
          <a:xfrm>
            <a:off x="928662" y="357166"/>
            <a:ext cx="8043863" cy="6116637"/>
          </a:xfrm>
        </p:spPr>
        <p:txBody>
          <a:bodyPr>
            <a:normAutofit fontScale="85000" lnSpcReduction="10000"/>
          </a:bodyPr>
          <a:lstStyle/>
          <a:p>
            <a:pPr>
              <a:defRPr/>
            </a:pPr>
            <a:r>
              <a:rPr lang="uk-UA" dirty="0" smtClean="0"/>
              <a:t>Отримавши справу для розгляду, суддя одноособово своєю постановою або суд у розпорядчому засіданні своєю ухвалою віддає обвинуваченого до суду.</a:t>
            </a:r>
          </a:p>
          <a:p>
            <a:pPr>
              <a:defRPr/>
            </a:pPr>
            <a:r>
              <a:rPr lang="uk-UA" dirty="0" smtClean="0"/>
              <a:t>Обвинувачений стає підсудним.</a:t>
            </a:r>
          </a:p>
          <a:p>
            <a:pPr>
              <a:defRPr/>
            </a:pPr>
            <a:r>
              <a:rPr lang="uk-UA" dirty="0" smtClean="0"/>
              <a:t>З конкретних ситуацій ви знаєте про роботу суду.</a:t>
            </a:r>
          </a:p>
          <a:p>
            <a:pPr>
              <a:defRPr/>
            </a:pPr>
            <a:r>
              <a:rPr lang="uk-UA" dirty="0" smtClean="0"/>
              <a:t>Дайте відповідь на таке запитання: </a:t>
            </a:r>
            <a:r>
              <a:rPr lang="uk-UA" sz="2200" b="1" dirty="0" smtClean="0"/>
              <a:t>Чи означає направлення справи до суду визнання підсудного винуватим?</a:t>
            </a:r>
          </a:p>
          <a:p>
            <a:pPr>
              <a:defRPr/>
            </a:pPr>
            <a:r>
              <a:rPr lang="uk-UA" dirty="0" smtClean="0"/>
              <a:t>Так, справді не означає, так як в кримінальному праві України існує принцип </a:t>
            </a:r>
          </a:p>
          <a:p>
            <a:pPr>
              <a:buFont typeface="Wingdings" pitchFamily="2" charset="2"/>
              <a:buNone/>
              <a:defRPr/>
            </a:pPr>
            <a:r>
              <a:rPr lang="uk-UA" b="1" dirty="0" smtClean="0">
                <a:solidFill>
                  <a:schemeClr val="accent2">
                    <a:lumMod val="75000"/>
                  </a:schemeClr>
                </a:solidFill>
              </a:rPr>
              <a:t>   презумпції невинуватості</a:t>
            </a:r>
            <a:r>
              <a:rPr lang="uk-UA" dirty="0" smtClean="0"/>
              <a:t>, </a:t>
            </a:r>
          </a:p>
          <a:p>
            <a:pPr>
              <a:buFont typeface="Wingdings" pitchFamily="2" charset="2"/>
              <a:buNone/>
              <a:defRPr/>
            </a:pPr>
            <a:r>
              <a:rPr lang="uk-UA" dirty="0" smtClean="0"/>
              <a:t>   тобто особа не визнається</a:t>
            </a:r>
          </a:p>
          <a:p>
            <a:pPr>
              <a:buFont typeface="Wingdings" pitchFamily="2" charset="2"/>
              <a:buNone/>
              <a:defRPr/>
            </a:pPr>
            <a:r>
              <a:rPr lang="uk-UA" dirty="0" smtClean="0"/>
              <a:t>   винуватою, поки її вина не </a:t>
            </a:r>
          </a:p>
          <a:p>
            <a:pPr>
              <a:buFont typeface="Wingdings" pitchFamily="2" charset="2"/>
              <a:buNone/>
              <a:defRPr/>
            </a:pPr>
            <a:r>
              <a:rPr lang="uk-UA" dirty="0" smtClean="0"/>
              <a:t>  буде доведена у визначеному законом порядку.</a:t>
            </a:r>
            <a:endParaRPr lang="uk-UA" dirty="0"/>
          </a:p>
        </p:txBody>
      </p:sp>
      <p:pic>
        <p:nvPicPr>
          <p:cNvPr id="34818" name="Picture 2" descr="C:\Documents and Settings\Администратор\Рабочий стол\органы\Нова папка\n29n-s0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00760" y="4071942"/>
            <a:ext cx="2498725" cy="1654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48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8000"/>
                            </p:stCondLst>
                            <p:childTnLst>
                              <p:par>
                                <p:cTn id="2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0"/>
                            </p:stCondLst>
                            <p:childTnLst>
                              <p:par>
                                <p:cTn id="2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2000"/>
                            </p:stCondLst>
                            <p:childTnLst>
                              <p:par>
                                <p:cTn id="2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4000"/>
                            </p:stCondLst>
                            <p:childTnLst>
                              <p:par>
                                <p:cTn id="3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6000"/>
                            </p:stCondLst>
                            <p:childTnLst>
                              <p:par>
                                <p:cTn id="3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2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8000"/>
                            </p:stCondLst>
                            <p:childTnLst>
                              <p:par>
                                <p:cTn id="4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3" dur="2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Місце для вмісту 2"/>
          <p:cNvSpPr>
            <a:spLocks noGrp="1"/>
          </p:cNvSpPr>
          <p:nvPr>
            <p:ph sz="quarter" idx="1"/>
          </p:nvPr>
        </p:nvSpPr>
        <p:spPr>
          <a:xfrm>
            <a:off x="1071538" y="0"/>
            <a:ext cx="7467600" cy="6188075"/>
          </a:xfrm>
        </p:spPr>
        <p:txBody>
          <a:bodyPr/>
          <a:lstStyle/>
          <a:p>
            <a:r>
              <a:rPr lang="uk-UA" sz="2800" dirty="0" smtClean="0"/>
              <a:t>На стадії судового розгляду суд розглядає та вирішує справи по суті, постановляє вироки чи судові рішення.</a:t>
            </a:r>
          </a:p>
          <a:p>
            <a:pPr algn="ctr">
              <a:buFont typeface="Wingdings" pitchFamily="2" charset="2"/>
              <a:buNone/>
            </a:pPr>
            <a:r>
              <a:rPr lang="uk-UA" sz="2800" b="1" i="1" dirty="0" smtClean="0"/>
              <a:t>Цей етап включає </a:t>
            </a:r>
            <a:r>
              <a:rPr lang="uk-UA" b="1" i="1" dirty="0" smtClean="0"/>
              <a:t>в себе:</a:t>
            </a:r>
          </a:p>
          <a:p>
            <a:pPr>
              <a:buFont typeface="Wingdings" pitchFamily="2" charset="2"/>
              <a:buNone/>
            </a:pPr>
            <a:endParaRPr lang="uk-UA" b="1" i="1" dirty="0" smtClean="0"/>
          </a:p>
        </p:txBody>
      </p:sp>
      <p:sp>
        <p:nvSpPr>
          <p:cNvPr id="4" name="Округлений прямокутник 3"/>
          <p:cNvSpPr/>
          <p:nvPr/>
        </p:nvSpPr>
        <p:spPr>
          <a:xfrm>
            <a:off x="642938" y="2000250"/>
            <a:ext cx="1643062" cy="1071563"/>
          </a:xfrm>
          <a:prstGeom prst="round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uk-UA" dirty="0"/>
              <a:t>Підготовчу частину судового засідання</a:t>
            </a:r>
          </a:p>
        </p:txBody>
      </p:sp>
      <p:sp>
        <p:nvSpPr>
          <p:cNvPr id="5" name="Стрілка вправо 4"/>
          <p:cNvSpPr/>
          <p:nvPr/>
        </p:nvSpPr>
        <p:spPr>
          <a:xfrm>
            <a:off x="2357438" y="2428875"/>
            <a:ext cx="714375" cy="214313"/>
          </a:xfrm>
          <a:prstGeom prst="rightArrow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uk-UA" dirty="0">
              <a:solidFill>
                <a:srgbClr val="009900"/>
              </a:solidFill>
            </a:endParaRPr>
          </a:p>
        </p:txBody>
      </p:sp>
      <p:sp>
        <p:nvSpPr>
          <p:cNvPr id="7" name="Округлений прямокутник 6"/>
          <p:cNvSpPr/>
          <p:nvPr/>
        </p:nvSpPr>
        <p:spPr>
          <a:xfrm>
            <a:off x="3214688" y="2000250"/>
            <a:ext cx="1643062" cy="1071563"/>
          </a:xfrm>
          <a:prstGeom prst="round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uk-UA" dirty="0"/>
              <a:t>Судове слідство</a:t>
            </a:r>
          </a:p>
        </p:txBody>
      </p:sp>
      <p:sp>
        <p:nvSpPr>
          <p:cNvPr id="9" name="Округлений прямокутник 8"/>
          <p:cNvSpPr/>
          <p:nvPr/>
        </p:nvSpPr>
        <p:spPr>
          <a:xfrm>
            <a:off x="5786438" y="2000250"/>
            <a:ext cx="1643062" cy="1071563"/>
          </a:xfrm>
          <a:prstGeom prst="round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uk-UA" dirty="0"/>
              <a:t>Останнє слово підсудного</a:t>
            </a:r>
          </a:p>
        </p:txBody>
      </p:sp>
      <p:sp>
        <p:nvSpPr>
          <p:cNvPr id="11" name="Округлений прямокутник 10"/>
          <p:cNvSpPr/>
          <p:nvPr/>
        </p:nvSpPr>
        <p:spPr>
          <a:xfrm>
            <a:off x="5857875" y="3857625"/>
            <a:ext cx="1643063" cy="1071563"/>
          </a:xfrm>
          <a:prstGeom prst="round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uk-UA" dirty="0"/>
              <a:t>Судові дебати</a:t>
            </a:r>
          </a:p>
        </p:txBody>
      </p:sp>
      <p:sp>
        <p:nvSpPr>
          <p:cNvPr id="13" name="Округлений прямокутник 12"/>
          <p:cNvSpPr/>
          <p:nvPr/>
        </p:nvSpPr>
        <p:spPr>
          <a:xfrm>
            <a:off x="3357563" y="3857625"/>
            <a:ext cx="1643062" cy="1071563"/>
          </a:xfrm>
          <a:prstGeom prst="round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uk-UA" dirty="0"/>
              <a:t>Винесення вироку</a:t>
            </a:r>
          </a:p>
        </p:txBody>
      </p:sp>
      <p:sp>
        <p:nvSpPr>
          <p:cNvPr id="16" name="Округлений прямокутник 15"/>
          <p:cNvSpPr/>
          <p:nvPr/>
        </p:nvSpPr>
        <p:spPr>
          <a:xfrm>
            <a:off x="714375" y="3857625"/>
            <a:ext cx="1643063" cy="1071563"/>
          </a:xfrm>
          <a:prstGeom prst="round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uk-UA" dirty="0"/>
              <a:t>Публічне проголошення вироку</a:t>
            </a:r>
          </a:p>
        </p:txBody>
      </p:sp>
      <p:sp>
        <p:nvSpPr>
          <p:cNvPr id="17" name="Стрілка вправо 16"/>
          <p:cNvSpPr/>
          <p:nvPr/>
        </p:nvSpPr>
        <p:spPr>
          <a:xfrm>
            <a:off x="5000625" y="2428875"/>
            <a:ext cx="714375" cy="214313"/>
          </a:xfrm>
          <a:prstGeom prst="rightArrow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uk-UA" dirty="0">
              <a:solidFill>
                <a:srgbClr val="009900"/>
              </a:solidFill>
            </a:endParaRPr>
          </a:p>
        </p:txBody>
      </p:sp>
      <p:sp>
        <p:nvSpPr>
          <p:cNvPr id="18" name="Стрілка вправо 17"/>
          <p:cNvSpPr/>
          <p:nvPr/>
        </p:nvSpPr>
        <p:spPr>
          <a:xfrm rot="5400000">
            <a:off x="6286501" y="3357562"/>
            <a:ext cx="715962" cy="214313"/>
          </a:xfrm>
          <a:prstGeom prst="rightArrow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uk-UA" dirty="0">
              <a:solidFill>
                <a:srgbClr val="009900"/>
              </a:solidFill>
            </a:endParaRPr>
          </a:p>
        </p:txBody>
      </p:sp>
      <p:sp>
        <p:nvSpPr>
          <p:cNvPr id="19" name="Стрілка вправо 18"/>
          <p:cNvSpPr/>
          <p:nvPr/>
        </p:nvSpPr>
        <p:spPr>
          <a:xfrm rot="10800000">
            <a:off x="5072063" y="4286250"/>
            <a:ext cx="714375" cy="214313"/>
          </a:xfrm>
          <a:prstGeom prst="rightArrow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uk-UA" dirty="0">
              <a:solidFill>
                <a:srgbClr val="009900"/>
              </a:solidFill>
            </a:endParaRPr>
          </a:p>
        </p:txBody>
      </p:sp>
      <p:sp>
        <p:nvSpPr>
          <p:cNvPr id="20" name="Стрілка вправо 19"/>
          <p:cNvSpPr/>
          <p:nvPr/>
        </p:nvSpPr>
        <p:spPr>
          <a:xfrm rot="10800000">
            <a:off x="2428875" y="4286250"/>
            <a:ext cx="714375" cy="214313"/>
          </a:xfrm>
          <a:prstGeom prst="rightArrow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uk-UA" dirty="0">
              <a:solidFill>
                <a:srgbClr val="009900"/>
              </a:solidFill>
            </a:endParaRPr>
          </a:p>
        </p:txBody>
      </p:sp>
      <p:sp>
        <p:nvSpPr>
          <p:cNvPr id="21" name="TextBox 20"/>
          <p:cNvSpPr txBox="1">
            <a:spLocks noChangeArrowheads="1"/>
          </p:cNvSpPr>
          <p:nvPr/>
        </p:nvSpPr>
        <p:spPr bwMode="auto">
          <a:xfrm>
            <a:off x="1214438" y="5357813"/>
            <a:ext cx="6357937" cy="830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uk-UA" sz="2400">
                <a:latin typeface="Georgia" pitchFamily="18" charset="0"/>
              </a:rPr>
              <a:t>Так закінчується розгляд кримінальних справ в суді.</a:t>
            </a:r>
          </a:p>
        </p:txBody>
      </p:sp>
    </p:spTree>
  </p:cSld>
  <p:clrMapOvr>
    <a:masterClrMapping/>
  </p:clrMapOvr>
  <p:transition>
    <p:pull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500"/>
                            </p:stCondLst>
                            <p:childTnLst>
                              <p:par>
                                <p:cTn id="23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500"/>
                            </p:stCondLst>
                            <p:childTnLst>
                              <p:par>
                                <p:cTn id="3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7500"/>
                            </p:stCondLst>
                            <p:childTnLst>
                              <p:par>
                                <p:cTn id="3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9500"/>
                            </p:stCondLst>
                            <p:childTnLst>
                              <p:par>
                                <p:cTn id="47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11500"/>
                            </p:stCondLst>
                            <p:childTnLst>
                              <p:par>
                                <p:cTn id="5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13500"/>
                            </p:stCondLst>
                            <p:childTnLst>
                              <p:par>
                                <p:cTn id="6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7" grpId="0" animBg="1"/>
      <p:bldP spid="9" grpId="0" animBg="1"/>
      <p:bldP spid="11" grpId="0" animBg="1"/>
      <p:bldP spid="13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Місце для вмісту 2"/>
          <p:cNvSpPr>
            <a:spLocks noGrp="1"/>
          </p:cNvSpPr>
          <p:nvPr>
            <p:ph sz="quarter" idx="1"/>
          </p:nvPr>
        </p:nvSpPr>
        <p:spPr>
          <a:xfrm>
            <a:off x="428625" y="285750"/>
            <a:ext cx="8401050" cy="6259513"/>
          </a:xfrm>
        </p:spPr>
        <p:txBody>
          <a:bodyPr>
            <a:normAutofit fontScale="92500" lnSpcReduction="20000"/>
          </a:bodyPr>
          <a:lstStyle/>
          <a:p>
            <a:pPr algn="ctr">
              <a:buFont typeface="Wingdings" pitchFamily="2" charset="2"/>
              <a:buNone/>
            </a:pPr>
            <a:r>
              <a:rPr lang="uk-UA" dirty="0" smtClean="0"/>
              <a:t>Закон визначає права і </a:t>
            </a:r>
            <a:r>
              <a:rPr lang="uk-UA" dirty="0" err="1" smtClean="0"/>
              <a:t>обов</a:t>
            </a:r>
            <a:r>
              <a:rPr lang="en-US" dirty="0" smtClean="0"/>
              <a:t>’</a:t>
            </a:r>
            <a:r>
              <a:rPr lang="uk-UA" dirty="0" err="1" smtClean="0"/>
              <a:t>язки</a:t>
            </a:r>
            <a:r>
              <a:rPr lang="uk-UA" dirty="0" smtClean="0"/>
              <a:t> учасників кримінального процесу.</a:t>
            </a:r>
          </a:p>
          <a:p>
            <a:pPr>
              <a:buFont typeface="Wingdings" pitchFamily="2" charset="2"/>
              <a:buNone/>
            </a:pPr>
            <a:endParaRPr lang="uk-UA" dirty="0" smtClean="0"/>
          </a:p>
          <a:p>
            <a:pPr>
              <a:buFont typeface="Wingdings" pitchFamily="2" charset="2"/>
              <a:buNone/>
            </a:pPr>
            <a:endParaRPr lang="uk-UA" dirty="0" smtClean="0"/>
          </a:p>
          <a:p>
            <a:pPr>
              <a:buFont typeface="Wingdings" pitchFamily="2" charset="2"/>
              <a:buNone/>
            </a:pPr>
            <a:endParaRPr lang="uk-UA" dirty="0" smtClean="0"/>
          </a:p>
          <a:p>
            <a:pPr>
              <a:buFont typeface="Wingdings" pitchFamily="2" charset="2"/>
              <a:buNone/>
            </a:pPr>
            <a:endParaRPr lang="uk-UA" dirty="0" smtClean="0"/>
          </a:p>
          <a:p>
            <a:pPr>
              <a:buFont typeface="Wingdings" pitchFamily="2" charset="2"/>
              <a:buNone/>
            </a:pPr>
            <a:endParaRPr lang="uk-UA" dirty="0" smtClean="0"/>
          </a:p>
          <a:p>
            <a:pPr>
              <a:buFont typeface="Wingdings" pitchFamily="2" charset="2"/>
              <a:buNone/>
            </a:pPr>
            <a:endParaRPr lang="uk-UA" dirty="0" smtClean="0"/>
          </a:p>
          <a:p>
            <a:pPr>
              <a:buFont typeface="Wingdings" pitchFamily="2" charset="2"/>
              <a:buNone/>
            </a:pPr>
            <a:endParaRPr lang="uk-UA" dirty="0" smtClean="0"/>
          </a:p>
          <a:p>
            <a:pPr>
              <a:buFont typeface="Wingdings" pitchFamily="2" charset="2"/>
              <a:buNone/>
            </a:pPr>
            <a:endParaRPr lang="uk-UA" dirty="0" smtClean="0"/>
          </a:p>
          <a:p>
            <a:pPr>
              <a:buFont typeface="Wingdings" pitchFamily="2" charset="2"/>
              <a:buNone/>
            </a:pPr>
            <a:endParaRPr lang="uk-UA" dirty="0" smtClean="0"/>
          </a:p>
          <a:p>
            <a:pPr>
              <a:buFont typeface="Wingdings" pitchFamily="2" charset="2"/>
              <a:buNone/>
            </a:pPr>
            <a:endParaRPr lang="uk-UA" dirty="0" smtClean="0"/>
          </a:p>
          <a:p>
            <a:pPr algn="ctr">
              <a:buFont typeface="Wingdings" pitchFamily="2" charset="2"/>
              <a:buNone/>
            </a:pPr>
            <a:r>
              <a:rPr lang="uk-UA" dirty="0" smtClean="0"/>
              <a:t>Зараз ми з ними ознайомимося прочитавши текст підручника на с. 160-161</a:t>
            </a:r>
          </a:p>
        </p:txBody>
      </p:sp>
      <p:pic>
        <p:nvPicPr>
          <p:cNvPr id="10" name="Picture 5" descr="C:\Documents and Settings\Администратор\Рабочий стол\органы\Новая папка2\1264013366_prisyazhni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88" y="1143000"/>
            <a:ext cx="3000375" cy="2046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6" descr="C:\Documents and Settings\Администратор\Рабочий стол\органы\Новая папка2\1.bmp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29000" y="2981325"/>
            <a:ext cx="2071688" cy="1538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Picture 8" descr="C:\Documents and Settings\Администратор\Рабочий стол\органы\Новая папка2\EV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72125" y="3571875"/>
            <a:ext cx="2928938" cy="200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81" name="Picture 9" descr="C:\Documents and Settings\Администратор\Рабочий стол\органы\Новая папка2\р.bmp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643563" y="1143000"/>
            <a:ext cx="2998787" cy="2071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" name="Picture 10" descr="C:\Documents and Settings\Администратор\Рабочий стол\органы\Нова папка\2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57188" y="3429000"/>
            <a:ext cx="2951162" cy="200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4000"/>
                            </p:stCondLst>
                            <p:childTnLst>
                              <p:par>
                                <p:cTn id="14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6000"/>
                            </p:stCondLst>
                            <p:childTnLst>
                              <p:par>
                                <p:cTn id="18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8000"/>
                            </p:stCondLst>
                            <p:childTnLst>
                              <p:par>
                                <p:cTn id="22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2000"/>
                                        <p:tgtEl>
                                          <p:spTgt spid="286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0"/>
                            </p:stCondLst>
                            <p:childTnLst>
                              <p:par>
                                <p:cTn id="26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2000"/>
                            </p:stCondLst>
                            <p:childTnLst>
                              <p:par>
                                <p:cTn id="30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20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Місце для вмісту 2"/>
          <p:cNvSpPr>
            <a:spLocks noGrp="1"/>
          </p:cNvSpPr>
          <p:nvPr>
            <p:ph sz="quarter" idx="1"/>
          </p:nvPr>
        </p:nvSpPr>
        <p:spPr>
          <a:xfrm>
            <a:off x="428625" y="214313"/>
            <a:ext cx="8286750" cy="6259512"/>
          </a:xfrm>
        </p:spPr>
        <p:txBody>
          <a:bodyPr>
            <a:normAutofit fontScale="85000" lnSpcReduction="20000"/>
          </a:bodyPr>
          <a:lstStyle/>
          <a:p>
            <a:pPr algn="ctr"/>
            <a:r>
              <a:rPr lang="uk-UA" sz="2600" b="1" i="1" dirty="0" smtClean="0">
                <a:latin typeface="Georgia" pitchFamily="18" charset="0"/>
              </a:rPr>
              <a:t>Робота в групах.</a:t>
            </a:r>
          </a:p>
          <a:p>
            <a:pPr algn="ctr">
              <a:buFont typeface="Wingdings" pitchFamily="2" charset="2"/>
              <a:buNone/>
            </a:pPr>
            <a:r>
              <a:rPr lang="uk-UA" dirty="0" smtClean="0"/>
              <a:t>    Завдання: визначити права і </a:t>
            </a:r>
            <a:r>
              <a:rPr lang="uk-UA" dirty="0" err="1" smtClean="0"/>
              <a:t>обов</a:t>
            </a:r>
            <a:r>
              <a:rPr lang="en-US" dirty="0" smtClean="0"/>
              <a:t>’</a:t>
            </a:r>
            <a:r>
              <a:rPr lang="uk-UA" dirty="0" err="1" smtClean="0"/>
              <a:t>язки</a:t>
            </a:r>
            <a:r>
              <a:rPr lang="uk-UA" dirty="0" smtClean="0"/>
              <a:t> потерпілого, підозрюваного і обвинуваченого.</a:t>
            </a:r>
          </a:p>
          <a:p>
            <a:pPr algn="ctr">
              <a:buFont typeface="Wingdings" pitchFamily="2" charset="2"/>
              <a:buNone/>
            </a:pPr>
            <a:r>
              <a:rPr lang="uk-UA" dirty="0" smtClean="0"/>
              <a:t>    Проводиться обговорення ролі свідків і захисту.</a:t>
            </a:r>
          </a:p>
          <a:p>
            <a:pPr>
              <a:buFont typeface="Wingdings" pitchFamily="2" charset="2"/>
              <a:buNone/>
            </a:pPr>
            <a:endParaRPr lang="uk-UA" dirty="0" smtClean="0"/>
          </a:p>
          <a:p>
            <a:pPr>
              <a:buFont typeface="Wingdings" pitchFamily="2" charset="2"/>
              <a:buNone/>
            </a:pPr>
            <a:endParaRPr lang="uk-UA" dirty="0" smtClean="0"/>
          </a:p>
          <a:p>
            <a:pPr>
              <a:buFont typeface="Wingdings" pitchFamily="2" charset="2"/>
              <a:buNone/>
            </a:pPr>
            <a:endParaRPr lang="uk-UA" dirty="0" smtClean="0"/>
          </a:p>
          <a:p>
            <a:pPr>
              <a:buFont typeface="Wingdings" pitchFamily="2" charset="2"/>
              <a:buNone/>
            </a:pPr>
            <a:endParaRPr lang="uk-UA" dirty="0" smtClean="0"/>
          </a:p>
          <a:p>
            <a:endParaRPr lang="uk-UA" b="1" dirty="0" smtClean="0"/>
          </a:p>
          <a:p>
            <a:pPr algn="ctr"/>
            <a:endParaRPr lang="uk-UA" b="1" dirty="0" smtClean="0"/>
          </a:p>
          <a:p>
            <a:pPr algn="ctr"/>
            <a:endParaRPr lang="uk-UA" b="1" dirty="0" smtClean="0"/>
          </a:p>
          <a:p>
            <a:pPr algn="ctr"/>
            <a:r>
              <a:rPr lang="uk-UA" b="1" dirty="0" smtClean="0"/>
              <a:t>Як бачимо, законом хоч і передбачено винесення покарання для обвинуваченого, бо саме це передбачає вирок суду, цим же законом його не позбавлено прав, не передбачено приниження його людської гідності.</a:t>
            </a:r>
          </a:p>
        </p:txBody>
      </p:sp>
      <p:pic>
        <p:nvPicPr>
          <p:cNvPr id="5" name="Picture 2" descr="C:\Documents and Settings\Администратор\Рабочий стол\органы\Новая папка2\1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0" y="1928813"/>
            <a:ext cx="3429000" cy="2262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3" descr="C:\Documents and Settings\Администратор\Рабочий стол\органы\Новая папка2\23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2938" y="1928813"/>
            <a:ext cx="3406775" cy="2214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pull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3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0"/>
                            </p:stCondLst>
                            <p:childTnLst>
                              <p:par>
                                <p:cTn id="1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3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Місце для вмісту 2"/>
          <p:cNvSpPr>
            <a:spLocks noGrp="1"/>
          </p:cNvSpPr>
          <p:nvPr>
            <p:ph sz="quarter" idx="1"/>
          </p:nvPr>
        </p:nvSpPr>
        <p:spPr>
          <a:xfrm>
            <a:off x="468313" y="260350"/>
            <a:ext cx="8186737" cy="6259513"/>
          </a:xfrm>
        </p:spPr>
        <p:txBody>
          <a:bodyPr>
            <a:normAutofit fontScale="92500" lnSpcReduction="10000"/>
          </a:bodyPr>
          <a:lstStyle/>
          <a:p>
            <a:pPr algn="ctr">
              <a:buFont typeface="Wingdings" pitchFamily="2" charset="2"/>
              <a:buNone/>
            </a:pPr>
            <a:endParaRPr lang="uk-UA" sz="3000" b="1" i="1" dirty="0" smtClean="0">
              <a:solidFill>
                <a:srgbClr val="3668C4"/>
              </a:solidFill>
            </a:endParaRPr>
          </a:p>
          <a:p>
            <a:pPr algn="ctr">
              <a:buFont typeface="Wingdings" pitchFamily="2" charset="2"/>
              <a:buNone/>
            </a:pPr>
            <a:endParaRPr lang="uk-UA" sz="3000" b="1" i="1" dirty="0" smtClean="0">
              <a:solidFill>
                <a:srgbClr val="3668C4"/>
              </a:solidFill>
            </a:endParaRPr>
          </a:p>
          <a:p>
            <a:pPr algn="ctr">
              <a:buFont typeface="Wingdings" pitchFamily="2" charset="2"/>
              <a:buNone/>
            </a:pPr>
            <a:r>
              <a:rPr lang="uk-UA" sz="3000" b="1" i="1" dirty="0" smtClean="0">
                <a:solidFill>
                  <a:srgbClr val="3668C4"/>
                </a:solidFill>
              </a:rPr>
              <a:t>                     </a:t>
            </a:r>
            <a:r>
              <a:rPr lang="uk-UA" sz="4000" b="1" i="1" dirty="0" smtClean="0">
                <a:solidFill>
                  <a:srgbClr val="3668C4"/>
                </a:solidFill>
              </a:rPr>
              <a:t>Висновок:</a:t>
            </a:r>
          </a:p>
          <a:p>
            <a:pPr algn="ctr">
              <a:buFont typeface="Wingdings" pitchFamily="2" charset="2"/>
              <a:buNone/>
            </a:pPr>
            <a:endParaRPr lang="uk-UA" sz="4000" b="1" i="1" dirty="0" smtClean="0">
              <a:solidFill>
                <a:srgbClr val="3668C4"/>
              </a:solidFill>
            </a:endParaRPr>
          </a:p>
          <a:p>
            <a:pPr algn="ctr">
              <a:buFont typeface="Wingdings" pitchFamily="2" charset="2"/>
              <a:buNone/>
            </a:pPr>
            <a:endParaRPr lang="uk-UA" dirty="0" smtClean="0"/>
          </a:p>
          <a:p>
            <a:r>
              <a:rPr lang="uk-UA" dirty="0" smtClean="0"/>
              <a:t>Яке ваше враження від розглянутого матеріалу?</a:t>
            </a:r>
          </a:p>
          <a:p>
            <a:pPr>
              <a:buFont typeface="Wingdings" pitchFamily="2" charset="2"/>
              <a:buChar char="§"/>
            </a:pPr>
            <a:r>
              <a:rPr lang="uk-UA" dirty="0" smtClean="0"/>
              <a:t>Давайте згадаємо, які завдання ми ставили починаючи вивчення, які очікувані результати нашої роботи?</a:t>
            </a:r>
          </a:p>
          <a:p>
            <a:r>
              <a:rPr lang="uk-UA" dirty="0" smtClean="0"/>
              <a:t>Чи досягли ми бажаних результатів?</a:t>
            </a:r>
          </a:p>
          <a:p>
            <a:r>
              <a:rPr lang="uk-UA" dirty="0" smtClean="0"/>
              <a:t>Що ми можемо використати в складних життєвих ситуаціях?</a:t>
            </a:r>
          </a:p>
        </p:txBody>
      </p:sp>
      <p:pic>
        <p:nvPicPr>
          <p:cNvPr id="26627" name="Picture 3" descr="F:\0109-300x270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2976" y="285728"/>
            <a:ext cx="2357424" cy="24860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7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511175"/>
          </a:xfrm>
        </p:spPr>
        <p:txBody>
          <a:bodyPr>
            <a:noAutofit/>
          </a:bodyPr>
          <a:lstStyle/>
          <a:p>
            <a:pPr algn="ctr">
              <a:defRPr/>
            </a:pPr>
            <a:r>
              <a:rPr lang="uk-UA" sz="3200" b="1" i="1" dirty="0" smtClean="0"/>
              <a:t>Робота в малих групах.</a:t>
            </a:r>
            <a:endParaRPr lang="uk-UA" sz="3200" b="1" i="1" dirty="0"/>
          </a:p>
        </p:txBody>
      </p:sp>
      <p:sp>
        <p:nvSpPr>
          <p:cNvPr id="27651" name="Місце для вмісту 2"/>
          <p:cNvSpPr>
            <a:spLocks noGrp="1"/>
          </p:cNvSpPr>
          <p:nvPr>
            <p:ph sz="quarter" idx="1"/>
          </p:nvPr>
        </p:nvSpPr>
        <p:spPr>
          <a:xfrm>
            <a:off x="1214414" y="928670"/>
            <a:ext cx="7467600" cy="4786312"/>
          </a:xfrm>
        </p:spPr>
        <p:txBody>
          <a:bodyPr>
            <a:normAutofit fontScale="85000" lnSpcReduction="20000"/>
          </a:bodyPr>
          <a:lstStyle/>
          <a:p>
            <a:r>
              <a:rPr lang="uk-UA" dirty="0" smtClean="0"/>
              <a:t>Виконуємо завдання 6 (с.162).  Обираємо одну із ситуацій – номер групи відповідає номеру ситуації. Готуємо виступ у суді на 2-3 хвилини, обравши такі ролі:</a:t>
            </a:r>
          </a:p>
          <a:p>
            <a:pPr>
              <a:buFont typeface="Wingdings" pitchFamily="2" charset="2"/>
              <a:buNone/>
            </a:pPr>
            <a:endParaRPr lang="uk-UA" sz="1800" dirty="0" smtClean="0"/>
          </a:p>
          <a:p>
            <a:r>
              <a:rPr lang="uk-UA" b="1" i="1" dirty="0" smtClean="0">
                <a:latin typeface="Georgia" pitchFamily="18" charset="0"/>
              </a:rPr>
              <a:t>І група – свідок;</a:t>
            </a:r>
          </a:p>
          <a:p>
            <a:pPr>
              <a:buFont typeface="Wingdings" pitchFamily="2" charset="2"/>
              <a:buNone/>
            </a:pPr>
            <a:endParaRPr lang="uk-UA" sz="1800" b="1" i="1" dirty="0" smtClean="0">
              <a:latin typeface="Georgia" pitchFamily="18" charset="0"/>
            </a:endParaRPr>
          </a:p>
          <a:p>
            <a:r>
              <a:rPr lang="uk-UA" b="1" i="1" dirty="0" smtClean="0">
                <a:latin typeface="Georgia" pitchFamily="18" charset="0"/>
              </a:rPr>
              <a:t>ІІ група – потерпілий;</a:t>
            </a:r>
          </a:p>
          <a:p>
            <a:pPr>
              <a:buFont typeface="Wingdings" pitchFamily="2" charset="2"/>
              <a:buNone/>
            </a:pPr>
            <a:endParaRPr lang="uk-UA" sz="1800" b="1" i="1" dirty="0" smtClean="0">
              <a:latin typeface="Georgia" pitchFamily="18" charset="0"/>
            </a:endParaRPr>
          </a:p>
          <a:p>
            <a:r>
              <a:rPr lang="uk-UA" b="1" i="1" dirty="0" smtClean="0">
                <a:latin typeface="Georgia" pitchFamily="18" charset="0"/>
              </a:rPr>
              <a:t>ІІІ група – захисник підсудного.</a:t>
            </a:r>
          </a:p>
          <a:p>
            <a:pPr>
              <a:buFont typeface="Wingdings" pitchFamily="2" charset="2"/>
              <a:buNone/>
            </a:pPr>
            <a:endParaRPr lang="uk-UA" b="1" i="1" dirty="0" smtClean="0">
              <a:latin typeface="Georgia" pitchFamily="18" charset="0"/>
            </a:endParaRPr>
          </a:p>
          <a:p>
            <a:pPr>
              <a:buFont typeface="Wingdings" pitchFamily="2" charset="2"/>
              <a:buNone/>
            </a:pPr>
            <a:r>
              <a:rPr lang="uk-UA" dirty="0" smtClean="0"/>
              <a:t>    Дайте оцінку наслідкам своєї роботи. Який виступ, на вашу думку, був найбільш вдалим?   </a:t>
            </a:r>
          </a:p>
        </p:txBody>
      </p:sp>
      <p:pic>
        <p:nvPicPr>
          <p:cNvPr id="27652" name="Picture 4" descr="C:\Documents and Settings\Администратор\Рабочий стол\органы\Нова папка\law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57950" y="2000240"/>
            <a:ext cx="2214563" cy="2214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76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27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2000"/>
                                        <p:tgtEl>
                                          <p:spTgt spid="276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2" dur="2000"/>
                                        <p:tgtEl>
                                          <p:spTgt spid="2765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7" dur="2000"/>
                                        <p:tgtEl>
                                          <p:spTgt spid="2765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7651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>
              <a:defRPr/>
            </a:pPr>
            <a:r>
              <a:rPr lang="uk-UA" b="1" i="1" dirty="0" smtClean="0"/>
              <a:t>Домашнє завдання.</a:t>
            </a:r>
            <a:endParaRPr lang="uk-UA" b="1" i="1" dirty="0"/>
          </a:p>
        </p:txBody>
      </p:sp>
      <p:sp>
        <p:nvSpPr>
          <p:cNvPr id="28675" name="Місце для вмісту 2"/>
          <p:cNvSpPr>
            <a:spLocks noGrp="1"/>
          </p:cNvSpPr>
          <p:nvPr>
            <p:ph sz="quarter" idx="1"/>
          </p:nvPr>
        </p:nvSpPr>
        <p:spPr>
          <a:xfrm>
            <a:off x="1142976" y="1500174"/>
            <a:ext cx="7467600" cy="3257550"/>
          </a:xfrm>
        </p:spPr>
        <p:txBody>
          <a:bodyPr/>
          <a:lstStyle/>
          <a:p>
            <a:r>
              <a:rPr lang="uk-UA" dirty="0" smtClean="0"/>
              <a:t>Опрацювати § 25. </a:t>
            </a:r>
          </a:p>
          <a:p>
            <a:r>
              <a:rPr lang="uk-UA" dirty="0" smtClean="0"/>
              <a:t>Навчитися пояснювати і формулювати поняття теми.</a:t>
            </a:r>
          </a:p>
        </p:txBody>
      </p:sp>
      <p:pic>
        <p:nvPicPr>
          <p:cNvPr id="28676" name="Picture 2" descr="C:\Documents and Settings\Администратор\Рабочий стол\органы\books228577dtg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86446" y="4143375"/>
            <a:ext cx="2428873" cy="24288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286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286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2" dur="500"/>
                                        <p:tgtEl>
                                          <p:spTgt spid="286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8675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uk-UA" b="1" i="1" dirty="0" smtClean="0"/>
              <a:t>Очікувані результати</a:t>
            </a:r>
            <a:r>
              <a:rPr lang="uk-UA" dirty="0" smtClean="0"/>
              <a:t/>
            </a:r>
            <a:br>
              <a:rPr lang="uk-UA" dirty="0" smtClean="0"/>
            </a:br>
            <a:endParaRPr lang="uk-UA" dirty="0"/>
          </a:p>
        </p:txBody>
      </p:sp>
      <p:sp>
        <p:nvSpPr>
          <p:cNvPr id="9219" name="Місце для вмісту 2"/>
          <p:cNvSpPr>
            <a:spLocks noGrp="1"/>
          </p:cNvSpPr>
          <p:nvPr>
            <p:ph sz="quarter" idx="1"/>
          </p:nvPr>
        </p:nvSpPr>
        <p:spPr>
          <a:xfrm>
            <a:off x="1214414" y="1285860"/>
            <a:ext cx="7467600" cy="5187950"/>
          </a:xfrm>
        </p:spPr>
        <p:txBody>
          <a:bodyPr>
            <a:normAutofit fontScale="85000" lnSpcReduction="10000"/>
          </a:bodyPr>
          <a:lstStyle/>
          <a:p>
            <a:pPr eaLnBrk="1" hangingPunct="1">
              <a:buFont typeface="Wingdings" pitchFamily="2" charset="2"/>
              <a:buNone/>
            </a:pPr>
            <a:r>
              <a:rPr lang="uk-UA" dirty="0" smtClean="0"/>
              <a:t>Вивчивши дану тему ви зможете:</a:t>
            </a:r>
          </a:p>
          <a:p>
            <a:pPr eaLnBrk="1" hangingPunct="1"/>
            <a:r>
              <a:rPr lang="uk-UA" dirty="0" smtClean="0"/>
              <a:t>називати основні етапи розгляду кримінальної справи;</a:t>
            </a:r>
          </a:p>
          <a:p>
            <a:pPr eaLnBrk="1" hangingPunct="1"/>
            <a:r>
              <a:rPr lang="uk-UA" dirty="0" smtClean="0"/>
              <a:t>характеризувати учасників кримінального процесу, їхні права і </a:t>
            </a:r>
            <a:r>
              <a:rPr lang="uk-UA" dirty="0" err="1" smtClean="0"/>
              <a:t>обов</a:t>
            </a:r>
            <a:r>
              <a:rPr lang="en-US" dirty="0" smtClean="0"/>
              <a:t>’</a:t>
            </a:r>
            <a:r>
              <a:rPr lang="uk-UA" dirty="0" err="1" smtClean="0"/>
              <a:t>язки</a:t>
            </a:r>
            <a:r>
              <a:rPr lang="uk-UA" dirty="0" smtClean="0"/>
              <a:t>;</a:t>
            </a:r>
          </a:p>
          <a:p>
            <a:pPr eaLnBrk="1" hangingPunct="1"/>
            <a:r>
              <a:rPr lang="uk-UA" dirty="0" smtClean="0"/>
              <a:t>аналізувати і </a:t>
            </a:r>
            <a:r>
              <a:rPr lang="uk-UA" dirty="0" err="1" smtClean="0"/>
              <a:t>розв</a:t>
            </a:r>
            <a:r>
              <a:rPr lang="en-US" dirty="0" smtClean="0"/>
              <a:t>’</a:t>
            </a:r>
            <a:r>
              <a:rPr lang="uk-UA" dirty="0" err="1" smtClean="0"/>
              <a:t>язувати</a:t>
            </a:r>
            <a:r>
              <a:rPr lang="uk-UA" dirty="0" smtClean="0"/>
              <a:t> правові ситуації;</a:t>
            </a:r>
          </a:p>
          <a:p>
            <a:pPr eaLnBrk="1" hangingPunct="1"/>
            <a:r>
              <a:rPr lang="uk-UA" dirty="0" smtClean="0"/>
              <a:t>пояснювати принцип презумпції невинуватості та оцінювати його значення;</a:t>
            </a:r>
          </a:p>
          <a:p>
            <a:pPr eaLnBrk="1" hangingPunct="1"/>
            <a:r>
              <a:rPr lang="uk-UA" dirty="0" smtClean="0"/>
              <a:t>висловлювати власну оцінку важливості права людини на захист у суді;</a:t>
            </a:r>
          </a:p>
          <a:p>
            <a:pPr eaLnBrk="1" hangingPunct="1"/>
            <a:r>
              <a:rPr lang="uk-UA" dirty="0" smtClean="0"/>
              <a:t>діяти у відповідності до вимог закону у складних життєвих ситуаціях.</a:t>
            </a:r>
          </a:p>
          <a:p>
            <a:pPr eaLnBrk="1" hangingPunct="1"/>
            <a:endParaRPr lang="uk-UA" dirty="0" smtClean="0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1000"/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1000"/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1000"/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0"/>
                            </p:stCondLst>
                            <p:childTnLst>
                              <p:par>
                                <p:cTn id="21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1000"/>
                                        <p:tgtEl>
                                          <p:spTgt spid="92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6000"/>
                            </p:stCondLst>
                            <p:childTnLst>
                              <p:par>
                                <p:cTn id="2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1000"/>
                                        <p:tgtEl>
                                          <p:spTgt spid="92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7000"/>
                            </p:stCondLst>
                            <p:childTnLst>
                              <p:par>
                                <p:cTn id="29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1000"/>
                                        <p:tgtEl>
                                          <p:spTgt spid="92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8000"/>
                            </p:stCondLst>
                            <p:childTnLst>
                              <p:par>
                                <p:cTn id="33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1000"/>
                                        <p:tgtEl>
                                          <p:spTgt spid="92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9219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725487"/>
          </a:xfrm>
        </p:spPr>
        <p:txBody>
          <a:bodyPr>
            <a:normAutofit fontScale="90000"/>
          </a:bodyPr>
          <a:lstStyle/>
          <a:p>
            <a:pPr algn="ctr">
              <a:defRPr/>
            </a:pPr>
            <a:r>
              <a:rPr lang="uk-UA" b="1" i="1" dirty="0" smtClean="0">
                <a:latin typeface="Georgia" pitchFamily="18" charset="0"/>
              </a:rPr>
              <a:t>Словничок до теми:</a:t>
            </a:r>
            <a:endParaRPr lang="uk-UA" b="1" i="1" dirty="0">
              <a:latin typeface="Georgia" pitchFamily="18" charset="0"/>
            </a:endParaRPr>
          </a:p>
        </p:txBody>
      </p:sp>
      <p:sp>
        <p:nvSpPr>
          <p:cNvPr id="3" name="Місце для вмісту 2"/>
          <p:cNvSpPr>
            <a:spLocks noGrp="1"/>
          </p:cNvSpPr>
          <p:nvPr>
            <p:ph sz="quarter" idx="1"/>
          </p:nvPr>
        </p:nvSpPr>
        <p:spPr>
          <a:xfrm>
            <a:off x="1071538" y="1142984"/>
            <a:ext cx="8258175" cy="4286250"/>
          </a:xfrm>
        </p:spPr>
        <p:txBody>
          <a:bodyPr>
            <a:normAutofit fontScale="85000" lnSpcReduction="10000"/>
          </a:bodyPr>
          <a:lstStyle/>
          <a:p>
            <a:pPr>
              <a:buFont typeface="Wingdings" pitchFamily="2" charset="2"/>
              <a:buNone/>
            </a:pPr>
            <a:r>
              <a:rPr lang="uk-UA" dirty="0" smtClean="0"/>
              <a:t>Вивчивши тему, ти ознайомишся з такими поняттями:</a:t>
            </a:r>
          </a:p>
          <a:p>
            <a:pPr>
              <a:buFontTx/>
              <a:buChar char="-"/>
            </a:pPr>
            <a:r>
              <a:rPr lang="uk-UA" b="1" i="1" dirty="0" smtClean="0"/>
              <a:t>правосуддя;</a:t>
            </a:r>
          </a:p>
          <a:p>
            <a:pPr>
              <a:buFontTx/>
              <a:buChar char="-"/>
            </a:pPr>
            <a:r>
              <a:rPr lang="uk-UA" b="1" i="1" dirty="0" smtClean="0"/>
              <a:t>досудове слідство;</a:t>
            </a:r>
          </a:p>
          <a:p>
            <a:pPr>
              <a:buFontTx/>
              <a:buChar char="-"/>
            </a:pPr>
            <a:r>
              <a:rPr lang="uk-UA" b="1" i="1" dirty="0" smtClean="0"/>
              <a:t>судове слідство;</a:t>
            </a:r>
          </a:p>
          <a:p>
            <a:pPr>
              <a:buFontTx/>
              <a:buChar char="-"/>
            </a:pPr>
            <a:r>
              <a:rPr lang="uk-UA" b="1" i="1" dirty="0" smtClean="0"/>
              <a:t>кримінальна справа;</a:t>
            </a:r>
          </a:p>
          <a:p>
            <a:pPr>
              <a:buFontTx/>
              <a:buChar char="-"/>
            </a:pPr>
            <a:r>
              <a:rPr lang="uk-UA" b="1" i="1" dirty="0" smtClean="0"/>
              <a:t>Кримінально – процесуальний кодекс України;</a:t>
            </a:r>
          </a:p>
          <a:p>
            <a:pPr>
              <a:buFontTx/>
              <a:buChar char="-"/>
            </a:pPr>
            <a:r>
              <a:rPr lang="uk-UA" b="1" i="1" dirty="0" smtClean="0"/>
              <a:t>слідчий;</a:t>
            </a:r>
          </a:p>
          <a:p>
            <a:pPr>
              <a:buFontTx/>
              <a:buChar char="-"/>
            </a:pPr>
            <a:r>
              <a:rPr lang="uk-UA" b="1" i="1" dirty="0" smtClean="0"/>
              <a:t>суд;</a:t>
            </a:r>
          </a:p>
          <a:p>
            <a:pPr>
              <a:buFontTx/>
              <a:buChar char="-"/>
            </a:pPr>
            <a:r>
              <a:rPr lang="uk-UA" b="1" i="1" dirty="0" smtClean="0"/>
              <a:t>суддя.</a:t>
            </a:r>
          </a:p>
          <a:p>
            <a:pPr>
              <a:buFontTx/>
              <a:buChar char="-"/>
            </a:pPr>
            <a:endParaRPr lang="uk-UA" dirty="0" smtClean="0"/>
          </a:p>
        </p:txBody>
      </p:sp>
      <p:pic>
        <p:nvPicPr>
          <p:cNvPr id="32772" name="Picture 4" descr="C:\Documents and Settings\Администратор\Рабочий стол\органы\Новая папка2\b.bmp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72066" y="4214818"/>
            <a:ext cx="3095625" cy="2476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327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3000"/>
                            </p:stCondLst>
                            <p:childTnLst>
                              <p:par>
                                <p:cTn id="16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4000"/>
                            </p:stCondLst>
                            <p:childTnLst>
                              <p:par>
                                <p:cTn id="20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0"/>
                            </p:stCondLst>
                            <p:childTnLst>
                              <p:par>
                                <p:cTn id="24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6000"/>
                            </p:stCondLst>
                            <p:childTnLst>
                              <p:par>
                                <p:cTn id="28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7000"/>
                            </p:stCondLst>
                            <p:childTnLst>
                              <p:par>
                                <p:cTn id="32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8000"/>
                            </p:stCondLst>
                            <p:childTnLst>
                              <p:par>
                                <p:cTn id="36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8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9000"/>
                            </p:stCondLst>
                            <p:childTnLst>
                              <p:par>
                                <p:cTn id="40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0000"/>
                            </p:stCondLst>
                            <p:childTnLst>
                              <p:par>
                                <p:cTn id="44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6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115300" cy="1143000"/>
          </a:xfrm>
        </p:spPr>
        <p:txBody>
          <a:bodyPr>
            <a:normAutofit fontScale="90000"/>
          </a:bodyPr>
          <a:lstStyle/>
          <a:p>
            <a:pPr algn="ctr" eaLnBrk="1" hangingPunct="1">
              <a:defRPr/>
            </a:pPr>
            <a:r>
              <a:rPr lang="uk-UA" b="1" dirty="0" smtClean="0"/>
              <a:t>Коли і як порушується кримінальна справа</a:t>
            </a:r>
            <a:endParaRPr lang="uk-UA" b="1" dirty="0"/>
          </a:p>
        </p:txBody>
      </p:sp>
      <p:sp>
        <p:nvSpPr>
          <p:cNvPr id="10243" name="Місце для вмісту 2"/>
          <p:cNvSpPr>
            <a:spLocks noGrp="1"/>
          </p:cNvSpPr>
          <p:nvPr>
            <p:ph sz="quarter" idx="1"/>
          </p:nvPr>
        </p:nvSpPr>
        <p:spPr>
          <a:xfrm>
            <a:off x="857224" y="1643050"/>
            <a:ext cx="8186738" cy="4873625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  <a:defRPr/>
            </a:pPr>
            <a:r>
              <a:rPr lang="en-US" sz="2000" dirty="0" smtClean="0"/>
              <a:t>    </a:t>
            </a:r>
            <a:r>
              <a:rPr lang="uk-UA" sz="2000" dirty="0" smtClean="0"/>
              <a:t>Наше життя не виключає правопорушень. 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uk-UA" sz="2000" dirty="0" smtClean="0"/>
              <a:t>    </a:t>
            </a:r>
            <a:r>
              <a:rPr lang="en-US" sz="2000" dirty="0" smtClean="0"/>
              <a:t> </a:t>
            </a:r>
            <a:r>
              <a:rPr lang="uk-UA" sz="2000" dirty="0" smtClean="0"/>
              <a:t>Найбільш небезпечними з них є кримінальні. Відповідно до Кримінально-процесуального кодексу України наявність кримінального правопорушення передбачає певний порядок провадження у кримінальних справах. Він називається </a:t>
            </a:r>
            <a:r>
              <a:rPr lang="uk-UA" sz="2000" b="1" i="1" dirty="0" smtClean="0"/>
              <a:t>кримінальним процесом. </a:t>
            </a:r>
          </a:p>
          <a:p>
            <a:pPr algn="ctr" eaLnBrk="1" hangingPunct="1">
              <a:buFont typeface="Wingdings" pitchFamily="2" charset="2"/>
              <a:buNone/>
              <a:defRPr/>
            </a:pPr>
            <a:r>
              <a:rPr lang="uk-UA" sz="2000" b="1" i="1" dirty="0" smtClean="0">
                <a:solidFill>
                  <a:schemeClr val="accent2">
                    <a:lumMod val="75000"/>
                  </a:schemeClr>
                </a:solidFill>
              </a:rPr>
              <a:t>   Кримінальний процес </a:t>
            </a:r>
            <a:r>
              <a:rPr lang="uk-UA" sz="2000" dirty="0" smtClean="0"/>
              <a:t>– це складна і чітко організована система. Всі дії учасників протікають у певному порядку, послідовності, тому сама діяльність проходить ряд етапів. </a:t>
            </a:r>
          </a:p>
          <a:p>
            <a:pPr eaLnBrk="1" hangingPunct="1">
              <a:buFont typeface="Wingdings" pitchFamily="2" charset="2"/>
              <a:buNone/>
              <a:defRPr/>
            </a:pPr>
            <a:endParaRPr lang="uk-UA" sz="2000" dirty="0" smtClean="0"/>
          </a:p>
          <a:p>
            <a:pPr algn="ctr" eaLnBrk="1" hangingPunct="1">
              <a:buFont typeface="Wingdings" pitchFamily="2" charset="2"/>
              <a:buNone/>
              <a:defRPr/>
            </a:pPr>
            <a:r>
              <a:rPr lang="uk-UA" sz="2000" b="1" i="1" dirty="0" smtClean="0"/>
              <a:t>Ці етапи називають стадіями кримінального процесу. </a:t>
            </a:r>
          </a:p>
          <a:p>
            <a:pPr algn="ctr" eaLnBrk="1" hangingPunct="1">
              <a:buFont typeface="Wingdings" pitchFamily="2" charset="2"/>
              <a:buNone/>
              <a:defRPr/>
            </a:pPr>
            <a:r>
              <a:rPr lang="uk-UA" sz="2000" dirty="0" smtClean="0"/>
              <a:t>Розглянемо деякі з них.</a:t>
            </a:r>
            <a:endParaRPr lang="en-US" sz="2000" dirty="0" smtClean="0"/>
          </a:p>
          <a:p>
            <a:pPr eaLnBrk="1" hangingPunct="1">
              <a:buFont typeface="Wingdings" pitchFamily="2" charset="2"/>
              <a:buNone/>
              <a:defRPr/>
            </a:pPr>
            <a:endParaRPr lang="en-US" sz="2000" dirty="0" smtClean="0"/>
          </a:p>
          <a:p>
            <a:pPr eaLnBrk="1" hangingPunct="1">
              <a:buFont typeface="Wingdings" pitchFamily="2" charset="2"/>
              <a:buNone/>
              <a:defRPr/>
            </a:pPr>
            <a:endParaRPr lang="en-US" sz="2000" dirty="0" smtClean="0"/>
          </a:p>
          <a:p>
            <a:pPr eaLnBrk="1" hangingPunct="1">
              <a:buFont typeface="Wingdings" pitchFamily="2" charset="2"/>
              <a:buNone/>
              <a:defRPr/>
            </a:pPr>
            <a:endParaRPr lang="en-US" sz="2000" dirty="0" smtClean="0"/>
          </a:p>
          <a:p>
            <a:pPr eaLnBrk="1" hangingPunct="1">
              <a:buFont typeface="Wingdings" pitchFamily="2" charset="2"/>
              <a:buNone/>
              <a:defRPr/>
            </a:pPr>
            <a:endParaRPr lang="en-US" sz="2000" dirty="0" smtClean="0"/>
          </a:p>
          <a:p>
            <a:pPr eaLnBrk="1" hangingPunct="1">
              <a:buFont typeface="Wingdings" pitchFamily="2" charset="2"/>
              <a:buNone/>
              <a:defRPr/>
            </a:pPr>
            <a:endParaRPr lang="en-US" sz="2000" dirty="0" smtClean="0"/>
          </a:p>
          <a:p>
            <a:pPr eaLnBrk="1" hangingPunct="1">
              <a:buFont typeface="Wingdings" pitchFamily="2" charset="2"/>
              <a:buNone/>
              <a:defRPr/>
            </a:pPr>
            <a:endParaRPr lang="uk-UA" dirty="0" smtClean="0"/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0" fill="hold"/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0" fill="hold"/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7000"/>
                            </p:stCondLst>
                            <p:childTnLst>
                              <p:par>
                                <p:cTn id="14" presetID="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0" fill="hold"/>
                                        <p:tgtEl>
                                          <p:spTgt spid="10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0" fill="hold"/>
                                        <p:tgtEl>
                                          <p:spTgt spid="10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2000"/>
                            </p:stCondLst>
                            <p:childTnLst>
                              <p:par>
                                <p:cTn id="19" presetID="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0" fill="hold"/>
                                        <p:tgtEl>
                                          <p:spTgt spid="10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0" fill="hold"/>
                                        <p:tgtEl>
                                          <p:spTgt spid="10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7000"/>
                            </p:stCondLst>
                            <p:childTnLst>
                              <p:par>
                                <p:cTn id="24" presetID="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0" fill="hold"/>
                                        <p:tgtEl>
                                          <p:spTgt spid="102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0" fill="hold"/>
                                        <p:tgtEl>
                                          <p:spTgt spid="102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2000"/>
                            </p:stCondLst>
                            <p:childTnLst>
                              <p:par>
                                <p:cTn id="29" presetID="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0" fill="hold"/>
                                        <p:tgtEl>
                                          <p:spTgt spid="102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0" fill="hold"/>
                                        <p:tgtEl>
                                          <p:spTgt spid="102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024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625" y="428625"/>
            <a:ext cx="8115300" cy="868363"/>
          </a:xfrm>
        </p:spPr>
        <p:txBody>
          <a:bodyPr>
            <a:normAutofit fontScale="90000"/>
          </a:bodyPr>
          <a:lstStyle/>
          <a:p>
            <a:pPr algn="ctr">
              <a:defRPr/>
            </a:pPr>
            <a:r>
              <a:rPr lang="uk-UA" b="1" dirty="0" smtClean="0"/>
              <a:t>Стадії кримінального процесу</a:t>
            </a:r>
            <a:r>
              <a:rPr lang="uk-UA" dirty="0" smtClean="0"/>
              <a:t/>
            </a:r>
            <a:br>
              <a:rPr lang="uk-UA" dirty="0" smtClean="0"/>
            </a:br>
            <a:endParaRPr lang="uk-UA" dirty="0"/>
          </a:p>
        </p:txBody>
      </p:sp>
      <p:sp>
        <p:nvSpPr>
          <p:cNvPr id="11267" name="Місце для вмісту 2"/>
          <p:cNvSpPr>
            <a:spLocks noGrp="1"/>
          </p:cNvSpPr>
          <p:nvPr>
            <p:ph sz="quarter" idx="1"/>
          </p:nvPr>
        </p:nvSpPr>
        <p:spPr>
          <a:xfrm>
            <a:off x="357188" y="1214438"/>
            <a:ext cx="8143875" cy="4929187"/>
          </a:xfrm>
        </p:spPr>
        <p:txBody>
          <a:bodyPr/>
          <a:lstStyle/>
          <a:p>
            <a:pPr algn="ctr">
              <a:buFont typeface="Wingdings" pitchFamily="2" charset="2"/>
              <a:buNone/>
            </a:pPr>
            <a:r>
              <a:rPr lang="uk-UA" smtClean="0"/>
              <a:t>Порушення кримінальної справи</a:t>
            </a:r>
          </a:p>
          <a:p>
            <a:pPr algn="ctr">
              <a:buFont typeface="Wingdings" pitchFamily="2" charset="2"/>
              <a:buNone/>
            </a:pPr>
            <a:endParaRPr lang="uk-UA" smtClean="0"/>
          </a:p>
          <a:p>
            <a:pPr algn="ctr">
              <a:buFont typeface="Wingdings" pitchFamily="2" charset="2"/>
              <a:buNone/>
            </a:pPr>
            <a:endParaRPr lang="uk-UA" smtClean="0"/>
          </a:p>
          <a:p>
            <a:pPr>
              <a:buFont typeface="Wingdings" pitchFamily="2" charset="2"/>
              <a:buNone/>
            </a:pPr>
            <a:r>
              <a:rPr lang="uk-UA" smtClean="0"/>
              <a:t>    Досудове                                                Судовий</a:t>
            </a:r>
          </a:p>
          <a:p>
            <a:pPr>
              <a:buFont typeface="Wingdings" pitchFamily="2" charset="2"/>
              <a:buNone/>
            </a:pPr>
            <a:r>
              <a:rPr lang="uk-UA" smtClean="0"/>
              <a:t> розслідування                                           розгляд           </a:t>
            </a:r>
          </a:p>
        </p:txBody>
      </p:sp>
      <p:sp>
        <p:nvSpPr>
          <p:cNvPr id="25" name="Правильний п'ятикутник 24"/>
          <p:cNvSpPr/>
          <p:nvPr/>
        </p:nvSpPr>
        <p:spPr>
          <a:xfrm>
            <a:off x="2786063" y="2000250"/>
            <a:ext cx="3071812" cy="1414463"/>
          </a:xfrm>
          <a:prstGeom prst="pent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uk-UA" dirty="0"/>
              <a:t>Кримінальний процес</a:t>
            </a:r>
          </a:p>
        </p:txBody>
      </p:sp>
      <p:sp>
        <p:nvSpPr>
          <p:cNvPr id="26" name="Блок-схема: кілька документів 25"/>
          <p:cNvSpPr/>
          <p:nvPr/>
        </p:nvSpPr>
        <p:spPr>
          <a:xfrm>
            <a:off x="785786" y="4143380"/>
            <a:ext cx="2214562" cy="2071687"/>
          </a:xfrm>
          <a:prstGeom prst="flowChartMultidocumen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buFontTx/>
              <a:buChar char="-"/>
              <a:defRPr/>
            </a:pPr>
            <a:r>
              <a:rPr lang="uk-UA" dirty="0"/>
              <a:t>дізнання;</a:t>
            </a:r>
          </a:p>
          <a:p>
            <a:pPr algn="ctr">
              <a:buFontTx/>
              <a:buChar char="-"/>
              <a:defRPr/>
            </a:pPr>
            <a:r>
              <a:rPr lang="uk-UA" dirty="0"/>
              <a:t> досудове слідство.</a:t>
            </a:r>
          </a:p>
        </p:txBody>
      </p:sp>
      <p:sp>
        <p:nvSpPr>
          <p:cNvPr id="27" name="Блок-схема: кілька документів 26"/>
          <p:cNvSpPr/>
          <p:nvPr/>
        </p:nvSpPr>
        <p:spPr>
          <a:xfrm>
            <a:off x="5500688" y="3714750"/>
            <a:ext cx="2500312" cy="2214563"/>
          </a:xfrm>
          <a:prstGeom prst="flowChartMultidocumen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buFontTx/>
              <a:buChar char="-"/>
              <a:defRPr/>
            </a:pPr>
            <a:r>
              <a:rPr lang="uk-UA" dirty="0"/>
              <a:t>попередній розгляд справи суддею;</a:t>
            </a:r>
          </a:p>
          <a:p>
            <a:pPr algn="ctr">
              <a:buFontTx/>
              <a:buChar char="-"/>
              <a:defRPr/>
            </a:pPr>
            <a:r>
              <a:rPr lang="uk-UA" dirty="0"/>
              <a:t> стадія судового розгляду.</a:t>
            </a:r>
          </a:p>
        </p:txBody>
      </p:sp>
    </p:spTree>
  </p:cSld>
  <p:clrMapOvr>
    <a:masterClrMapping/>
  </p:clrMapOvr>
  <p:transition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2000" fill="hold"/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2000" fill="hold"/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2000" fill="hold"/>
                                        <p:tgtEl>
                                          <p:spTgt spid="112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2000" fill="hold"/>
                                        <p:tgtEl>
                                          <p:spTgt spid="112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2000" fill="hold"/>
                                        <p:tgtEl>
                                          <p:spTgt spid="112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2000" fill="hold"/>
                                        <p:tgtEl>
                                          <p:spTgt spid="112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1267" grpId="0" build="p"/>
      <p:bldP spid="25" grpId="0" animBg="1"/>
      <p:bldP spid="26" grpId="0" animBg="1"/>
      <p:bldP spid="2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uk-UA" dirty="0" smtClean="0"/>
              <a:t/>
            </a:r>
            <a:br>
              <a:rPr lang="uk-UA" dirty="0" smtClean="0"/>
            </a:br>
            <a:endParaRPr lang="uk-UA" dirty="0"/>
          </a:p>
        </p:txBody>
      </p:sp>
      <p:sp>
        <p:nvSpPr>
          <p:cNvPr id="12291" name="Місце для вмісту 2"/>
          <p:cNvSpPr>
            <a:spLocks noGrp="1"/>
          </p:cNvSpPr>
          <p:nvPr>
            <p:ph sz="quarter" idx="1"/>
          </p:nvPr>
        </p:nvSpPr>
        <p:spPr>
          <a:xfrm>
            <a:off x="457200" y="571500"/>
            <a:ext cx="8115300" cy="4572000"/>
          </a:xfrm>
        </p:spPr>
        <p:txBody>
          <a:bodyPr>
            <a:normAutofit fontScale="85000" lnSpcReduction="20000"/>
          </a:bodyPr>
          <a:lstStyle/>
          <a:p>
            <a:pPr algn="ctr" eaLnBrk="1" hangingPunct="1">
              <a:buFont typeface="Wingdings" pitchFamily="2" charset="2"/>
              <a:buNone/>
            </a:pPr>
            <a:r>
              <a:rPr lang="uk-UA" dirty="0" smtClean="0"/>
              <a:t>Як бачимо, кримінальний процес починається з порушення кримінальної справи.</a:t>
            </a:r>
          </a:p>
          <a:p>
            <a:pPr algn="ctr" eaLnBrk="1" hangingPunct="1">
              <a:buFont typeface="Wingdings" pitchFamily="2" charset="2"/>
              <a:buNone/>
            </a:pPr>
            <a:r>
              <a:rPr lang="uk-UA" dirty="0" smtClean="0"/>
              <a:t>Що ж таке кримінальна справа?</a:t>
            </a:r>
            <a:endParaRPr lang="en-US" dirty="0" smtClean="0"/>
          </a:p>
          <a:p>
            <a:pPr algn="ctr" eaLnBrk="1" hangingPunct="1"/>
            <a:r>
              <a:rPr lang="uk-UA" b="1" i="1" dirty="0" smtClean="0"/>
              <a:t>Кримінальна справа </a:t>
            </a:r>
            <a:r>
              <a:rPr lang="uk-UA" dirty="0" smtClean="0"/>
              <a:t>– це систематизована сукупність оформлених у визначеному порядку процесуальних документів (протоколів слідчих дій, матеріалів технічного документування, речових доказів, висновків експертів і інше), які свідчать про наявність у діянні ознак злочину, які мають значення для встановлення винних у вчиненні злочину та застосування для них покарання.</a:t>
            </a:r>
          </a:p>
        </p:txBody>
      </p:sp>
      <p:pic>
        <p:nvPicPr>
          <p:cNvPr id="12292" name="Picture 4" descr="C:\Documents and Settings\Администратор\Рабочий стол\органы\Новая папка2\Без_імені.bmp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16463" y="4941888"/>
            <a:ext cx="2571750" cy="1649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3" name="Picture 5" descr="C:\Documents and Settings\Администратор\Рабочий стол\органы\Новая папка2\n51n-s0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43000" y="5000625"/>
            <a:ext cx="2578100" cy="1628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22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2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3000"/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3000"/>
                                        <p:tgtEl>
                                          <p:spTgt spid="12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3000"/>
                                        <p:tgtEl>
                                          <p:spTgt spid="12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1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011237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uk-UA" dirty="0" smtClean="0"/>
              <a:t/>
            </a:r>
            <a:br>
              <a:rPr lang="uk-UA" dirty="0" smtClean="0"/>
            </a:br>
            <a:endParaRPr lang="uk-UA" dirty="0"/>
          </a:p>
        </p:txBody>
      </p:sp>
      <p:sp>
        <p:nvSpPr>
          <p:cNvPr id="13315" name="Місце для вмісту 2"/>
          <p:cNvSpPr>
            <a:spLocks noGrp="1"/>
          </p:cNvSpPr>
          <p:nvPr>
            <p:ph sz="quarter" idx="1"/>
          </p:nvPr>
        </p:nvSpPr>
        <p:spPr>
          <a:xfrm>
            <a:off x="571500" y="428625"/>
            <a:ext cx="7858125" cy="5857875"/>
          </a:xfrm>
        </p:spPr>
        <p:txBody>
          <a:bodyPr/>
          <a:lstStyle/>
          <a:p>
            <a:pPr algn="ctr">
              <a:buFont typeface="Wingdings" pitchFamily="2" charset="2"/>
              <a:buNone/>
            </a:pPr>
            <a:r>
              <a:rPr lang="uk-UA" sz="2800" b="1" i="1" smtClean="0"/>
              <a:t>Кримінальна справа порушується: </a:t>
            </a:r>
          </a:p>
        </p:txBody>
      </p:sp>
      <p:cxnSp>
        <p:nvCxnSpPr>
          <p:cNvPr id="5" name="Пряма зі стрілкою 4"/>
          <p:cNvCxnSpPr/>
          <p:nvPr/>
        </p:nvCxnSpPr>
        <p:spPr>
          <a:xfrm rot="10800000" flipV="1">
            <a:off x="2714625" y="857250"/>
            <a:ext cx="1500188" cy="71437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 зі стрілкою 8"/>
          <p:cNvCxnSpPr/>
          <p:nvPr/>
        </p:nvCxnSpPr>
        <p:spPr>
          <a:xfrm>
            <a:off x="4214813" y="857250"/>
            <a:ext cx="1285875" cy="71437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318" name="TextBox 19"/>
          <p:cNvSpPr txBox="1">
            <a:spLocks noChangeArrowheads="1"/>
          </p:cNvSpPr>
          <p:nvPr/>
        </p:nvSpPr>
        <p:spPr bwMode="auto">
          <a:xfrm>
            <a:off x="571500" y="1643063"/>
            <a:ext cx="2857500" cy="677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uk-UA" sz="2000" b="1" i="1"/>
              <a:t>На підставі заяви</a:t>
            </a:r>
          </a:p>
          <a:p>
            <a:endParaRPr lang="uk-UA"/>
          </a:p>
        </p:txBody>
      </p:sp>
      <p:sp>
        <p:nvSpPr>
          <p:cNvPr id="13319" name="TextBox 20"/>
          <p:cNvSpPr txBox="1">
            <a:spLocks noChangeArrowheads="1"/>
          </p:cNvSpPr>
          <p:nvPr/>
        </p:nvSpPr>
        <p:spPr bwMode="auto">
          <a:xfrm>
            <a:off x="4929188" y="1571625"/>
            <a:ext cx="314325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uk-UA" sz="2000" b="1" i="1"/>
              <a:t>За умови виникнення </a:t>
            </a:r>
          </a:p>
          <a:p>
            <a:pPr algn="ctr"/>
            <a:r>
              <a:rPr lang="uk-UA" sz="2000" b="1" i="1"/>
              <a:t>об</a:t>
            </a:r>
            <a:r>
              <a:rPr lang="en-US" sz="2000" b="1" i="1"/>
              <a:t>’</a:t>
            </a:r>
            <a:r>
              <a:rPr lang="uk-UA" sz="2000" b="1" i="1"/>
              <a:t>єктивних фактів</a:t>
            </a:r>
          </a:p>
        </p:txBody>
      </p:sp>
      <p:sp>
        <p:nvSpPr>
          <p:cNvPr id="15" name="Вертикальний сувій 14"/>
          <p:cNvSpPr/>
          <p:nvPr/>
        </p:nvSpPr>
        <p:spPr>
          <a:xfrm>
            <a:off x="5072063" y="2286000"/>
            <a:ext cx="2714625" cy="2714625"/>
          </a:xfrm>
          <a:prstGeom prst="vertic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uk-UA" dirty="0"/>
              <a:t>а саме: слідів, наслідків злочину або з</a:t>
            </a:r>
            <a:r>
              <a:rPr lang="en-US" dirty="0"/>
              <a:t>’</a:t>
            </a:r>
            <a:r>
              <a:rPr lang="uk-UA" dirty="0"/>
              <a:t>явлення зловмисника з повинною</a:t>
            </a:r>
          </a:p>
        </p:txBody>
      </p:sp>
      <p:sp>
        <p:nvSpPr>
          <p:cNvPr id="16" name="Вертикальний сувій 15"/>
          <p:cNvSpPr/>
          <p:nvPr/>
        </p:nvSpPr>
        <p:spPr>
          <a:xfrm>
            <a:off x="500063" y="2286000"/>
            <a:ext cx="2714625" cy="2786063"/>
          </a:xfrm>
          <a:prstGeom prst="vertic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uk-UA" dirty="0"/>
              <a:t>яку подає сам потерпілий, або його законні представники, або представники держави </a:t>
            </a:r>
          </a:p>
        </p:txBody>
      </p:sp>
      <p:sp>
        <p:nvSpPr>
          <p:cNvPr id="13322" name="TextBox 17"/>
          <p:cNvSpPr txBox="1">
            <a:spLocks noChangeArrowheads="1"/>
          </p:cNvSpPr>
          <p:nvPr/>
        </p:nvSpPr>
        <p:spPr bwMode="auto">
          <a:xfrm>
            <a:off x="1071563" y="5357813"/>
            <a:ext cx="6572250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uk-UA" sz="2000" b="1" i="1">
                <a:solidFill>
                  <a:srgbClr val="002060"/>
                </a:solidFill>
                <a:latin typeface="Georgia" pitchFamily="18" charset="0"/>
              </a:rPr>
              <a:t>Порушення кримінальної справи – це процесуальна дія компетентного органу, з якої починається офіційне розслідування.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1000" fill="hold"/>
                                        <p:tgtEl>
                                          <p:spTgt spid="133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133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133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133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00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4000"/>
                            </p:stCondLst>
                            <p:childTnLst>
                              <p:par>
                                <p:cTn id="3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33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33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5" grpId="0" build="p"/>
      <p:bldP spid="13318" grpId="0"/>
      <p:bldP spid="13319" grpId="0"/>
      <p:bldP spid="15" grpId="0" animBg="1"/>
      <p:bldP spid="16" grpId="0" animBg="1"/>
      <p:bldP spid="1332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011237"/>
          </a:xfrm>
        </p:spPr>
        <p:txBody>
          <a:bodyPr>
            <a:normAutofit fontScale="90000"/>
          </a:bodyPr>
          <a:lstStyle/>
          <a:p>
            <a:pPr algn="ctr">
              <a:defRPr/>
            </a:pPr>
            <a:r>
              <a:rPr lang="uk-UA" b="1" dirty="0" smtClean="0"/>
              <a:t>Як проводиться досудове слідство</a:t>
            </a:r>
            <a:endParaRPr lang="uk-UA" b="1" dirty="0"/>
          </a:p>
        </p:txBody>
      </p:sp>
      <p:sp>
        <p:nvSpPr>
          <p:cNvPr id="14339" name="Місце для вмісту 2"/>
          <p:cNvSpPr>
            <a:spLocks noGrp="1"/>
          </p:cNvSpPr>
          <p:nvPr>
            <p:ph sz="quarter" idx="1"/>
          </p:nvPr>
        </p:nvSpPr>
        <p:spPr>
          <a:xfrm>
            <a:off x="1071538" y="1285860"/>
            <a:ext cx="7715250" cy="5072063"/>
          </a:xfrm>
        </p:spPr>
        <p:txBody>
          <a:bodyPr>
            <a:normAutofit fontScale="85000" lnSpcReduction="20000"/>
          </a:bodyPr>
          <a:lstStyle/>
          <a:p>
            <a:pPr algn="ctr">
              <a:defRPr/>
            </a:pPr>
            <a:r>
              <a:rPr lang="uk-UA" b="1" i="1" dirty="0" smtClean="0">
                <a:solidFill>
                  <a:schemeClr val="accent2">
                    <a:lumMod val="75000"/>
                  </a:schemeClr>
                </a:solidFill>
              </a:rPr>
              <a:t>Досудове слідство </a:t>
            </a:r>
            <a:r>
              <a:rPr lang="uk-UA" dirty="0" smtClean="0"/>
              <a:t>– врегульована нормами Кримінально-процесуального кодексу України діяльність слідчого, пов</a:t>
            </a:r>
            <a:r>
              <a:rPr lang="en-US" dirty="0" smtClean="0"/>
              <a:t>’</a:t>
            </a:r>
            <a:r>
              <a:rPr lang="uk-UA" dirty="0" err="1" smtClean="0"/>
              <a:t>язана</a:t>
            </a:r>
            <a:r>
              <a:rPr lang="uk-UA" dirty="0" smtClean="0"/>
              <a:t> із збиранням, перевіркою та оцінкою доказів з метою всебічного, повного і об</a:t>
            </a:r>
            <a:r>
              <a:rPr lang="en-US" dirty="0" smtClean="0"/>
              <a:t>’</a:t>
            </a:r>
            <a:r>
              <a:rPr lang="uk-UA" dirty="0" err="1" smtClean="0"/>
              <a:t>єктивного</a:t>
            </a:r>
            <a:r>
              <a:rPr lang="uk-UA" dirty="0" smtClean="0"/>
              <a:t> з</a:t>
            </a:r>
            <a:r>
              <a:rPr lang="en-US" dirty="0" smtClean="0"/>
              <a:t>’</a:t>
            </a:r>
            <a:r>
              <a:rPr lang="uk-UA" dirty="0" err="1" smtClean="0"/>
              <a:t>ясування</a:t>
            </a:r>
            <a:r>
              <a:rPr lang="uk-UA" dirty="0" smtClean="0"/>
              <a:t> події злочину, винності осіб, які вчинили злочин.</a:t>
            </a:r>
          </a:p>
          <a:p>
            <a:pPr algn="ctr">
              <a:buFont typeface="Wingdings" pitchFamily="2" charset="2"/>
              <a:buNone/>
              <a:defRPr/>
            </a:pPr>
            <a:r>
              <a:rPr lang="uk-UA" dirty="0" smtClean="0"/>
              <a:t> Досудове слідство проводить слідчий.</a:t>
            </a:r>
          </a:p>
          <a:p>
            <a:pPr>
              <a:buFont typeface="Wingdings" pitchFamily="2" charset="2"/>
              <a:buNone/>
              <a:defRPr/>
            </a:pPr>
            <a:r>
              <a:rPr lang="uk-UA" dirty="0" smtClean="0"/>
              <a:t>                     </a:t>
            </a:r>
            <a:r>
              <a:rPr lang="uk-UA" sz="2000" b="1" i="1" dirty="0" smtClean="0"/>
              <a:t>Слідчий – це посадова особа, наділена</a:t>
            </a:r>
          </a:p>
          <a:p>
            <a:pPr>
              <a:buFont typeface="Wingdings" pitchFamily="2" charset="2"/>
              <a:buNone/>
              <a:defRPr/>
            </a:pPr>
            <a:r>
              <a:rPr lang="uk-UA" sz="2000" b="1" i="1" dirty="0" smtClean="0"/>
              <a:t>                        повноваженнями щодо провадження</a:t>
            </a:r>
          </a:p>
          <a:p>
            <a:pPr>
              <a:buFont typeface="Wingdings" pitchFamily="2" charset="2"/>
              <a:buNone/>
              <a:defRPr/>
            </a:pPr>
            <a:r>
              <a:rPr lang="uk-UA" sz="2000" b="1" i="1" dirty="0" smtClean="0"/>
              <a:t>                        досудового слідства у кримінальних</a:t>
            </a:r>
          </a:p>
          <a:p>
            <a:pPr>
              <a:buFont typeface="Wingdings" pitchFamily="2" charset="2"/>
              <a:buNone/>
              <a:defRPr/>
            </a:pPr>
            <a:r>
              <a:rPr lang="uk-UA" sz="2000" b="1" i="1" dirty="0" smtClean="0"/>
              <a:t>                        справах.</a:t>
            </a:r>
          </a:p>
          <a:p>
            <a:pPr>
              <a:buFont typeface="Wingdings" pitchFamily="2" charset="2"/>
              <a:buNone/>
              <a:defRPr/>
            </a:pPr>
            <a:r>
              <a:rPr lang="uk-UA" dirty="0" smtClean="0"/>
              <a:t>                     Найбільш поширеною слідчою дією є</a:t>
            </a:r>
          </a:p>
          <a:p>
            <a:pPr>
              <a:buFont typeface="Wingdings" pitchFamily="2" charset="2"/>
              <a:buNone/>
              <a:defRPr/>
            </a:pPr>
            <a:r>
              <a:rPr lang="uk-UA" dirty="0" smtClean="0"/>
              <a:t>                     </a:t>
            </a:r>
            <a:r>
              <a:rPr lang="uk-UA" b="1" i="1" dirty="0" smtClean="0"/>
              <a:t>допит свідка і потерпілого. </a:t>
            </a:r>
          </a:p>
          <a:p>
            <a:pPr>
              <a:buFont typeface="Wingdings" pitchFamily="2" charset="2"/>
              <a:buNone/>
              <a:defRPr/>
            </a:pPr>
            <a:endParaRPr lang="uk-UA" dirty="0" smtClean="0"/>
          </a:p>
        </p:txBody>
      </p:sp>
      <p:pic>
        <p:nvPicPr>
          <p:cNvPr id="14341" name="Picture 5" descr="C:\Documents and Settings\Администратор\Рабочий стол\органы\Нова папка\9822466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4071942"/>
            <a:ext cx="1571625" cy="2374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strips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43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5000"/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7000"/>
                            </p:stCondLst>
                            <p:childTnLst>
                              <p:par>
                                <p:cTn id="1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0"/>
                                        <p:tgtEl>
                                          <p:spTgt spid="14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2000"/>
                            </p:stCondLst>
                            <p:childTnLst>
                              <p:par>
                                <p:cTn id="2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0"/>
                                        <p:tgtEl>
                                          <p:spTgt spid="143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7000"/>
                            </p:stCondLst>
                            <p:childTnLst>
                              <p:par>
                                <p:cTn id="2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5000"/>
                                        <p:tgtEl>
                                          <p:spTgt spid="143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2000"/>
                            </p:stCondLst>
                            <p:childTnLst>
                              <p:par>
                                <p:cTn id="2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5000"/>
                                        <p:tgtEl>
                                          <p:spTgt spid="143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7000"/>
                            </p:stCondLst>
                            <p:childTnLst>
                              <p:par>
                                <p:cTn id="3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5000"/>
                                        <p:tgtEl>
                                          <p:spTgt spid="143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32000"/>
                            </p:stCondLst>
                            <p:childTnLst>
                              <p:par>
                                <p:cTn id="3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8" dur="5000"/>
                                        <p:tgtEl>
                                          <p:spTgt spid="1433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7000"/>
                            </p:stCondLst>
                            <p:childTnLst>
                              <p:par>
                                <p:cTn id="4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0"/>
                                        <p:tgtEl>
                                          <p:spTgt spid="1433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4339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043863" cy="796925"/>
          </a:xfrm>
        </p:spPr>
        <p:txBody>
          <a:bodyPr>
            <a:normAutofit fontScale="90000"/>
          </a:bodyPr>
          <a:lstStyle/>
          <a:p>
            <a:pPr algn="ctr">
              <a:defRPr/>
            </a:pPr>
            <a:r>
              <a:rPr lang="uk-UA" b="1" i="1" dirty="0" smtClean="0"/>
              <a:t>З якою метою проводиться допит?</a:t>
            </a:r>
            <a:endParaRPr lang="uk-UA" b="1" i="1" dirty="0"/>
          </a:p>
        </p:txBody>
      </p:sp>
      <p:sp>
        <p:nvSpPr>
          <p:cNvPr id="3" name="Місце для вмісту 2"/>
          <p:cNvSpPr>
            <a:spLocks noGrp="1"/>
          </p:cNvSpPr>
          <p:nvPr>
            <p:ph sz="quarter" idx="1"/>
          </p:nvPr>
        </p:nvSpPr>
        <p:spPr>
          <a:xfrm>
            <a:off x="714348" y="1214438"/>
            <a:ext cx="8001027" cy="3357562"/>
          </a:xfrm>
        </p:spPr>
        <p:txBody>
          <a:bodyPr>
            <a:normAutofit fontScale="85000" lnSpcReduction="20000"/>
          </a:bodyPr>
          <a:lstStyle/>
          <a:p>
            <a:r>
              <a:rPr lang="uk-UA" b="1" i="1" dirty="0" smtClean="0"/>
              <a:t>Допит</a:t>
            </a:r>
            <a:r>
              <a:rPr lang="uk-UA" dirty="0" smtClean="0"/>
              <a:t> свідка і потерпілого являє собою ефективний засіб отримання доказової інформації та повинен будуватися таким чином, щоб порядок його проведення дозволив отримати в великій </a:t>
            </a:r>
            <a:r>
              <a:rPr lang="uk-UA" b="1" i="1" dirty="0" smtClean="0"/>
              <a:t>кількості</a:t>
            </a:r>
            <a:r>
              <a:rPr lang="uk-UA" dirty="0" smtClean="0"/>
              <a:t> </a:t>
            </a:r>
            <a:r>
              <a:rPr lang="uk-UA" b="1" i="1" dirty="0" smtClean="0"/>
              <a:t>правдиві та значні для справи дані </a:t>
            </a:r>
            <a:r>
              <a:rPr lang="uk-UA" dirty="0" smtClean="0"/>
              <a:t>і в той же час </a:t>
            </a:r>
            <a:r>
              <a:rPr lang="uk-UA" b="1" i="1" dirty="0" smtClean="0"/>
              <a:t>надійно гарантував права людини і громадянина, </a:t>
            </a:r>
            <a:r>
              <a:rPr lang="uk-UA" dirty="0" smtClean="0"/>
              <a:t>оберігав</a:t>
            </a:r>
            <a:r>
              <a:rPr lang="uk-UA" b="1" i="1" dirty="0" smtClean="0"/>
              <a:t> </a:t>
            </a:r>
            <a:r>
              <a:rPr lang="uk-UA" dirty="0" smtClean="0"/>
              <a:t>честь і гідність тієї фізичної особи, яку допитують.</a:t>
            </a:r>
          </a:p>
        </p:txBody>
      </p:sp>
      <p:pic>
        <p:nvPicPr>
          <p:cNvPr id="4" name="Picture 4" descr="C:\Documents and Settings\Администратор\Рабочий стол\органы\Новая папка2\P1260201-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28662" y="4214818"/>
            <a:ext cx="3357562" cy="2517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795" name="Picture 3" descr="C:\Documents and Settings\Администратор\Рабочий стол\органы\Новая папка2\398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72132" y="3929066"/>
            <a:ext cx="2714625" cy="2714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337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3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олнцестояние">
  <a:themeElements>
    <a:clrScheme name="Солнцестояние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Солнцестояние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Солнцестояние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10</TotalTime>
  <Words>966</Words>
  <Application>Microsoft Office PowerPoint</Application>
  <PresentationFormat>Экран (4:3)</PresentationFormat>
  <Paragraphs>139</Paragraphs>
  <Slides>19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Солнцестояние</vt:lpstr>
      <vt:lpstr>Тема: Коли порушується кримінальна справа.</vt:lpstr>
      <vt:lpstr>Очікувані результати </vt:lpstr>
      <vt:lpstr>Словничок до теми:</vt:lpstr>
      <vt:lpstr>Коли і як порушується кримінальна справа</vt:lpstr>
      <vt:lpstr>Стадії кримінального процесу </vt:lpstr>
      <vt:lpstr> </vt:lpstr>
      <vt:lpstr> </vt:lpstr>
      <vt:lpstr>Як проводиться досудове слідство</vt:lpstr>
      <vt:lpstr>З якою метою проводиться допит?</vt:lpstr>
      <vt:lpstr>Слайд 10</vt:lpstr>
      <vt:lpstr>Слайд 11</vt:lpstr>
      <vt:lpstr>Як проходить розгляд кримінальних справ у суді</vt:lpstr>
      <vt:lpstr>Слайд 13</vt:lpstr>
      <vt:lpstr>Слайд 14</vt:lpstr>
      <vt:lpstr>Слайд 15</vt:lpstr>
      <vt:lpstr>Слайд 16</vt:lpstr>
      <vt:lpstr>Слайд 17</vt:lpstr>
      <vt:lpstr>Робота в малих групах.</vt:lpstr>
      <vt:lpstr>Домашнє завдання.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Тема: Коли порушується кримінальна справа.</dc:title>
  <dc:creator>Usert</dc:creator>
  <cp:lastModifiedBy>WORK</cp:lastModifiedBy>
  <cp:revision>4</cp:revision>
  <dcterms:created xsi:type="dcterms:W3CDTF">2013-03-04T18:29:11Z</dcterms:created>
  <dcterms:modified xsi:type="dcterms:W3CDTF">2014-05-07T05:37:48Z</dcterms:modified>
</cp:coreProperties>
</file>