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8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theme+xml" PartName="/ppt/theme/theme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theme+xml" PartName="/ppt/theme/theme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theme+xml" PartName="/ppt/theme/theme4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55.xml"/>
  <Override ContentType="application/vnd.openxmlformats-officedocument.theme+xml" PartName="/ppt/theme/theme5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66.xml"/>
  <Override ContentType="application/vnd.openxmlformats-officedocument.theme+xml" PartName="/ppt/theme/theme6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77.xml"/>
  <Override ContentType="application/vnd.openxmlformats-officedocument.theme+xml" PartName="/ppt/theme/theme7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86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88.xml"/>
  <Override ContentType="application/vnd.openxmlformats-officedocument.theme+xml" PartName="/ppt/theme/theme8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</p:sld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4" r:id="rId16"/>
    <p:sldId id="263" r:id="rId17"/>
    <p:sldId id="265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028700"/>
            <a:ext cx="8229600" cy="13716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498774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171450"/>
            <a:ext cx="8695944" cy="452628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4015472"/>
            <a:ext cx="8723376" cy="998685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00150"/>
            <a:ext cx="7772400" cy="1335081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1"/>
            <a:ext cx="6400800" cy="11049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171450"/>
            <a:ext cx="8695944" cy="3552444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9" y="3152694"/>
            <a:ext cx="2876429" cy="535520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3056467"/>
            <a:ext cx="5544515" cy="637604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3065672"/>
            <a:ext cx="5467980" cy="580704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3055631"/>
            <a:ext cx="3308000" cy="488662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3043916"/>
            <a:ext cx="8723376" cy="997406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1847670"/>
            <a:ext cx="7772400" cy="1143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078086"/>
            <a:ext cx="6417734" cy="70485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009394"/>
            <a:ext cx="3822192" cy="25854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09394"/>
            <a:ext cx="3822192" cy="25854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08585"/>
            <a:ext cx="3822192" cy="47982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3" y="2571751"/>
            <a:ext cx="3820055" cy="20228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008585"/>
            <a:ext cx="3822192" cy="47982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71751"/>
            <a:ext cx="3822192" cy="202287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171450"/>
            <a:ext cx="8695944" cy="10698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535643"/>
            <a:ext cx="8723376" cy="997406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7086600" cy="13716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1880840"/>
            <a:ext cx="7086600" cy="1132284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4812507"/>
            <a:ext cx="762000" cy="273844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171450"/>
            <a:ext cx="8695944" cy="10698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686050"/>
            <a:ext cx="3352800" cy="142875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535643"/>
            <a:ext cx="8723376" cy="998685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1714500"/>
            <a:ext cx="3352800" cy="939546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371600"/>
            <a:ext cx="3904076" cy="28575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171450"/>
            <a:ext cx="8695944" cy="452628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4015472"/>
            <a:ext cx="8723376" cy="998685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254000"/>
            <a:ext cx="3812645" cy="1822451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4" y="2089150"/>
            <a:ext cx="3818467" cy="18161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028700"/>
            <a:ext cx="3566160" cy="219456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171450"/>
            <a:ext cx="8695944" cy="106984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535643"/>
            <a:ext cx="8723376" cy="998685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85850"/>
            <a:ext cx="2057400" cy="3365500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85850"/>
            <a:ext cx="6019800" cy="3365501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2240554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914400"/>
            <a:ext cx="7543800" cy="1614488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2531618"/>
            <a:ext cx="6172200" cy="51435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3055873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3200526"/>
            <a:ext cx="3733800" cy="54864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428750"/>
            <a:ext cx="6035040" cy="1762506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493776"/>
            <a:ext cx="3273552" cy="2571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493777"/>
            <a:ext cx="3273552" cy="257413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496482"/>
            <a:ext cx="3273552" cy="47982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028700"/>
            <a:ext cx="3276600" cy="20574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496482"/>
            <a:ext cx="3273552" cy="47982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028700"/>
            <a:ext cx="3273552" cy="20574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39014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39014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330941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4351"/>
            <a:ext cx="4343400" cy="257175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514351"/>
            <a:ext cx="2590800" cy="257175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459582"/>
            <a:ext cx="6705600" cy="191023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2589785"/>
            <a:ext cx="5029200" cy="540603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2498598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514351"/>
            <a:ext cx="5791200" cy="26288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457201"/>
            <a:ext cx="2133600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514351"/>
            <a:ext cx="5029200" cy="3429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1" y="0"/>
            <a:ext cx="9143999" cy="385157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93954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195189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1951890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89154"/>
            <a:ext cx="8013192" cy="1227582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371600"/>
            <a:ext cx="8022336" cy="51435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30452"/>
            <a:ext cx="4038600" cy="3467862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30452"/>
            <a:ext cx="4038600" cy="3467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4241"/>
            <a:ext cx="4040188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3713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4241"/>
            <a:ext cx="4041775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3713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8572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563165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151335"/>
            <a:ext cx="4041775" cy="563165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71651"/>
            <a:ext cx="4040188" cy="28229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771651"/>
            <a:ext cx="4041775" cy="28229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14300"/>
            <a:ext cx="2523744" cy="733806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8" y="1307350"/>
            <a:ext cx="5920641" cy="34191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297514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16586"/>
            <a:ext cx="2525150" cy="733806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6" y="1113606"/>
            <a:ext cx="6247397" cy="4029894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296162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877824"/>
            <a:ext cx="2523744" cy="150876"/>
          </a:xfrm>
        </p:spPr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877824"/>
            <a:ext cx="5193792" cy="150876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877824"/>
            <a:ext cx="733864" cy="150876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8" y="0"/>
            <a:ext cx="2514601" cy="51435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05980"/>
            <a:ext cx="1905000" cy="4388644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4783095"/>
            <a:ext cx="3836404" cy="273844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22858"/>
            <a:ext cx="9067800" cy="5166955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13" name="Rectangle 112"/>
          <p:cNvSpPr/>
          <p:nvPr/>
        </p:nvSpPr>
        <p:spPr>
          <a:xfrm>
            <a:off x="0" y="1428750"/>
            <a:ext cx="4953000" cy="23431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1543050"/>
            <a:ext cx="4801394" cy="2115741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97819"/>
            <a:ext cx="4419600" cy="1200245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800350"/>
            <a:ext cx="4419600" cy="8001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2" y="-22859"/>
            <a:ext cx="9067799" cy="363474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3233376"/>
            <a:ext cx="9144000" cy="1428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3290526"/>
            <a:ext cx="914400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4603785"/>
            <a:ext cx="914400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216023"/>
            <a:ext cx="8305800" cy="310987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3347676"/>
            <a:ext cx="8305800" cy="8572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04788"/>
            <a:ext cx="548640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37" name="Rectangle 36"/>
          <p:cNvSpPr/>
          <p:nvPr/>
        </p:nvSpPr>
        <p:spPr>
          <a:xfrm>
            <a:off x="0" y="1172718"/>
            <a:ext cx="2761488" cy="2484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505347" y="2415905"/>
            <a:ext cx="226314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284732"/>
            <a:ext cx="265176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3550158"/>
            <a:ext cx="265176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6464"/>
            <a:ext cx="2377440" cy="10287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455164"/>
            <a:ext cx="2377440" cy="10287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285750"/>
            <a:ext cx="5562600" cy="42291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0" y="1172718"/>
            <a:ext cx="2761488" cy="2484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505347" y="2415905"/>
            <a:ext cx="226314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284732"/>
            <a:ext cx="265176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3550158"/>
            <a:ext cx="265176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428750"/>
            <a:ext cx="2377440" cy="10287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457450"/>
            <a:ext cx="2377440" cy="10287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028700"/>
            <a:ext cx="7851648" cy="137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2421402"/>
            <a:ext cx="7854696" cy="131445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987552"/>
            <a:ext cx="7772400" cy="102184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028498"/>
            <a:ext cx="7772400" cy="1132284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1436"/>
            <a:ext cx="4040188" cy="494514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394818"/>
            <a:ext cx="4041775" cy="49113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885950"/>
            <a:ext cx="4040188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85950"/>
            <a:ext cx="4041775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305800" cy="85725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5764"/>
            <a:ext cx="2743200" cy="87153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257300"/>
            <a:ext cx="2743200" cy="3429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257300"/>
            <a:ext cx="5111750" cy="3429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831058"/>
            <a:ext cx="5257800" cy="30861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4019827"/>
            <a:ext cx="155448" cy="11658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82747"/>
            <a:ext cx="2212848" cy="1186966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21589"/>
            <a:ext cx="2209800" cy="163449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4767263"/>
            <a:ext cx="609600" cy="273844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899638"/>
            <a:ext cx="4617720" cy="29489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4362450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4664869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1"/>
            <a:ext cx="2057400" cy="390882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1"/>
            <a:ext cx="6019800" cy="390882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51435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2" y="4213330"/>
            <a:ext cx="7382935" cy="40290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762743"/>
            <a:ext cx="7179733" cy="362373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1" y="757238"/>
            <a:ext cx="7179733" cy="362373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2" y="526552"/>
            <a:ext cx="567831" cy="425873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926299" y="491424"/>
            <a:ext cx="425196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346201"/>
            <a:ext cx="5723468" cy="1371068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1" y="2802467"/>
            <a:ext cx="5712179" cy="11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4018194"/>
            <a:ext cx="1213821" cy="273844"/>
          </a:xfrm>
        </p:spPr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5" y="4018194"/>
            <a:ext cx="5034845" cy="273844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1" y="4018194"/>
            <a:ext cx="554023" cy="273844"/>
          </a:xfrm>
        </p:spPr>
        <p:txBody>
          <a:bodyPr/>
          <a:lstStyle>
            <a:lvl1pPr algn="ctr">
              <a:defRPr/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143001"/>
            <a:ext cx="3008313" cy="3451622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1679573"/>
            <a:ext cx="6254044" cy="1021556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8" y="2794001"/>
            <a:ext cx="6231467" cy="982133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1591055"/>
            <a:ext cx="3200400" cy="27020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1589485"/>
            <a:ext cx="3200400" cy="270390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70" y="1591734"/>
            <a:ext cx="2939521" cy="615156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1591733"/>
            <a:ext cx="2944368" cy="61722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208276"/>
            <a:ext cx="3227832" cy="20848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208610"/>
            <a:ext cx="3227832" cy="20848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51435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8" y="4543528"/>
            <a:ext cx="7721601" cy="40290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3" y="453872"/>
            <a:ext cx="3788941" cy="429172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7" y="452628"/>
            <a:ext cx="3788941" cy="429172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5" y="432651"/>
            <a:ext cx="3788941" cy="429172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9" y="432054"/>
            <a:ext cx="3788941" cy="429172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7" y="220465"/>
            <a:ext cx="567831" cy="425873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350513" y="179006"/>
            <a:ext cx="425196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1515032"/>
            <a:ext cx="3064827" cy="112727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863245"/>
            <a:ext cx="3020792" cy="346911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6" y="2717811"/>
            <a:ext cx="3048891" cy="15753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9" y="4414254"/>
            <a:ext cx="1213821" cy="273844"/>
          </a:xfrm>
        </p:spPr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5" y="4371946"/>
            <a:ext cx="3522607" cy="273844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4" y="4422721"/>
            <a:ext cx="554023" cy="273844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51435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8" y="4543528"/>
            <a:ext cx="7721601" cy="40290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5" y="432651"/>
            <a:ext cx="3788941" cy="429172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9" y="431827"/>
            <a:ext cx="3788941" cy="429172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3" y="453872"/>
            <a:ext cx="3788941" cy="429172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9" y="452940"/>
            <a:ext cx="3788941" cy="4291722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7" y="220465"/>
            <a:ext cx="567831" cy="425873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350513" y="179006"/>
            <a:ext cx="425196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515618"/>
            <a:ext cx="3063240" cy="1124712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6" y="905454"/>
            <a:ext cx="2913863" cy="3404559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2715768"/>
            <a:ext cx="3044952" cy="15773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7" y="4416553"/>
            <a:ext cx="1213821" cy="273844"/>
          </a:xfrm>
        </p:spPr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70" y="4373278"/>
            <a:ext cx="3319043" cy="273844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90" y="4425020"/>
            <a:ext cx="554023" cy="273844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694268"/>
            <a:ext cx="1430867" cy="35729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2" y="829735"/>
            <a:ext cx="5178779" cy="3302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5486400" cy="391716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373981"/>
            <a:ext cx="5486400" cy="29718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875090"/>
            <a:ext cx="5486400" cy="397764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53187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4812507"/>
            <a:ext cx="2133600" cy="27384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4812507"/>
            <a:ext cx="2895600" cy="27384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4812507"/>
            <a:ext cx="762000" cy="273844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171450"/>
            <a:ext cx="8695944" cy="185166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259572"/>
            <a:ext cx="8723376" cy="997406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53746"/>
            <a:ext cx="8229600" cy="939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4687623"/>
            <a:ext cx="378669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9" y="4687623"/>
            <a:ext cx="378669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4687623"/>
            <a:ext cx="116182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006600"/>
            <a:ext cx="7408333" cy="2588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778831"/>
            <a:ext cx="7240620" cy="428024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418098" y="314349"/>
            <a:ext cx="4153854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87641"/>
            <a:ext cx="6479362" cy="3566068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3657600"/>
            <a:ext cx="754380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514351"/>
            <a:ext cx="6096000" cy="2743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1605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4616054"/>
            <a:ext cx="457200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4381500"/>
            <a:ext cx="2133600" cy="2286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07692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1" y="0"/>
            <a:ext cx="9143999" cy="10753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38297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1394"/>
            <a:ext cx="8229600" cy="346920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857749"/>
            <a:ext cx="2133600" cy="20574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7" y="4857749"/>
            <a:ext cx="5507719" cy="20574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4857749"/>
            <a:ext cx="733864" cy="20574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02870"/>
            <a:ext cx="8869680" cy="493776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343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4734306"/>
            <a:ext cx="34817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343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5358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5358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51610"/>
            <a:ext cx="8229600" cy="3291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151806"/>
            <a:ext cx="9180548" cy="486918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51435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1" y="4551997"/>
            <a:ext cx="7920991" cy="40290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431483"/>
            <a:ext cx="7696200" cy="428625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432054"/>
            <a:ext cx="7696200" cy="428625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2" y="204818"/>
            <a:ext cx="567831" cy="425873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85945" y="152756"/>
            <a:ext cx="425196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4" y="613187"/>
            <a:ext cx="6965245" cy="901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1" y="1589443"/>
            <a:ext cx="6196405" cy="27028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9" y="4356864"/>
            <a:ext cx="121382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11/19/2013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4356864"/>
            <a:ext cx="554018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3" y="4356864"/>
            <a:ext cx="55402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13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6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28700"/>
            <a:ext cx="5436096" cy="13716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Володимир Святославович </a:t>
            </a:r>
            <a:r>
              <a:rPr lang="uk-UA" sz="3600" b="0" dirty="0" smtClean="0">
                <a:effectLst/>
              </a:rPr>
              <a:t>(бл.960 - 1015)</a:t>
            </a:r>
            <a:endParaRPr lang="uk-UA" sz="3600" b="0" dirty="0"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81540"/>
            <a:ext cx="35052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7932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Домашнє завдання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39702"/>
            <a:ext cx="6493336" cy="21526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7030A0"/>
                </a:solidFill>
              </a:rPr>
              <a:t>Вивчити стор. 41 – 46, скласти кросворд на тему «Початок правління Володимира Великого»</a:t>
            </a:r>
            <a:endParaRPr lang="uk-UA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84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572" y="3921900"/>
            <a:ext cx="7245644" cy="1073274"/>
          </a:xfrm>
        </p:spPr>
        <p:txBody>
          <a:bodyPr/>
          <a:lstStyle/>
          <a:p>
            <a:r>
              <a:rPr lang="uk-UA" dirty="0" smtClean="0"/>
              <a:t>Родовід Рюриковичів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9572" y="87474"/>
            <a:ext cx="1512168" cy="436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Ольга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16083" y="87474"/>
            <a:ext cx="1655917" cy="436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Ігор 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545636"/>
            <a:ext cx="2448539" cy="4860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Святослав </a:t>
            </a:r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361670"/>
            <a:ext cx="1512168" cy="324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Мал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31832" y="361670"/>
            <a:ext cx="1512168" cy="324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невідомо</a:t>
            </a:r>
            <a:endParaRPr lang="uk-UA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35289" y="1549158"/>
            <a:ext cx="1512168" cy="324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Малуша</a:t>
            </a:r>
            <a:endParaRPr lang="uk-UA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3003798"/>
            <a:ext cx="309634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Володимир</a:t>
            </a:r>
            <a:endParaRPr lang="uk-UA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Прямая соединительная линия 11"/>
          <p:cNvCxnSpPr>
            <a:endCxn id="6" idx="0"/>
          </p:cNvCxnSpPr>
          <p:nvPr/>
        </p:nvCxnSpPr>
        <p:spPr>
          <a:xfrm>
            <a:off x="1691680" y="523687"/>
            <a:ext cx="1512302" cy="1021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5" idx="2"/>
            <a:endCxn id="6" idx="0"/>
          </p:cNvCxnSpPr>
          <p:nvPr/>
        </p:nvCxnSpPr>
        <p:spPr>
          <a:xfrm flipH="1">
            <a:off x="3203983" y="523687"/>
            <a:ext cx="540059" cy="1021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438074" y="2031690"/>
            <a:ext cx="1565974" cy="97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9" idx="2"/>
          </p:cNvCxnSpPr>
          <p:nvPr/>
        </p:nvCxnSpPr>
        <p:spPr>
          <a:xfrm flipH="1">
            <a:off x="5423221" y="1873195"/>
            <a:ext cx="1368152" cy="11335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9" idx="0"/>
          </p:cNvCxnSpPr>
          <p:nvPr/>
        </p:nvCxnSpPr>
        <p:spPr>
          <a:xfrm>
            <a:off x="5796137" y="685705"/>
            <a:ext cx="995237" cy="863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7092280" y="685705"/>
            <a:ext cx="755576" cy="863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4543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9582"/>
            <a:ext cx="8208912" cy="25880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400" dirty="0" smtClean="0">
                <a:solidFill>
                  <a:srgbClr val="C00000"/>
                </a:solidFill>
              </a:rPr>
              <a:t>1. Територіальне зростання Київської Русі</a:t>
            </a:r>
          </a:p>
          <a:p>
            <a:pPr marL="0" indent="0">
              <a:buNone/>
            </a:pPr>
            <a:r>
              <a:rPr lang="uk-UA" sz="4400" dirty="0" smtClean="0">
                <a:solidFill>
                  <a:srgbClr val="FFC000"/>
                </a:solidFill>
              </a:rPr>
              <a:t>2. Внутрішня </a:t>
            </a:r>
            <a:r>
              <a:rPr lang="uk-UA" sz="4400" dirty="0" smtClean="0">
                <a:solidFill>
                  <a:srgbClr val="FFC000"/>
                </a:solidFill>
              </a:rPr>
              <a:t>політика </a:t>
            </a:r>
            <a:r>
              <a:rPr lang="uk-UA" sz="4400" dirty="0" smtClean="0">
                <a:solidFill>
                  <a:srgbClr val="FFC000"/>
                </a:solidFill>
              </a:rPr>
              <a:t>Володимира </a:t>
            </a:r>
            <a:r>
              <a:rPr lang="uk-UA" sz="4400" dirty="0" smtClean="0">
                <a:solidFill>
                  <a:srgbClr val="FFC000"/>
                </a:solidFill>
              </a:rPr>
              <a:t>.</a:t>
            </a:r>
          </a:p>
          <a:p>
            <a:pPr marL="0" indent="0">
              <a:buNone/>
            </a:pPr>
            <a:r>
              <a:rPr lang="uk-UA" sz="4400" dirty="0" smtClean="0">
                <a:solidFill>
                  <a:srgbClr val="7030A0"/>
                </a:solidFill>
              </a:rPr>
              <a:t>3.</a:t>
            </a:r>
            <a:r>
              <a:rPr lang="ru-RU" sz="4400" dirty="0">
                <a:solidFill>
                  <a:srgbClr val="7030A0"/>
                </a:solidFill>
              </a:rPr>
              <a:t> 	</a:t>
            </a:r>
            <a:r>
              <a:rPr lang="ru-RU" sz="4400" dirty="0" err="1">
                <a:solidFill>
                  <a:srgbClr val="7030A0"/>
                </a:solidFill>
              </a:rPr>
              <a:t>Кочівники</a:t>
            </a:r>
            <a:r>
              <a:rPr lang="ru-RU" sz="4400" dirty="0">
                <a:solidFill>
                  <a:srgbClr val="7030A0"/>
                </a:solidFill>
              </a:rPr>
              <a:t> – </a:t>
            </a:r>
            <a:r>
              <a:rPr lang="ru-RU" sz="4400" dirty="0" err="1">
                <a:solidFill>
                  <a:srgbClr val="7030A0"/>
                </a:solidFill>
              </a:rPr>
              <a:t>загроза</a:t>
            </a:r>
            <a:r>
              <a:rPr lang="ru-RU" sz="4400" dirty="0">
                <a:solidFill>
                  <a:srgbClr val="7030A0"/>
                </a:solidFill>
              </a:rPr>
              <a:t> </a:t>
            </a:r>
            <a:r>
              <a:rPr lang="ru-RU" sz="4400" dirty="0" err="1">
                <a:solidFill>
                  <a:srgbClr val="7030A0"/>
                </a:solidFill>
              </a:rPr>
              <a:t>із</a:t>
            </a:r>
            <a:r>
              <a:rPr lang="ru-RU" sz="4400" dirty="0">
                <a:solidFill>
                  <a:srgbClr val="7030A0"/>
                </a:solidFill>
              </a:rPr>
              <a:t> степу.</a:t>
            </a:r>
            <a:endParaRPr lang="uk-UA" sz="4400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6600" dirty="0" smtClean="0"/>
              <a:t>План</a:t>
            </a:r>
            <a:endParaRPr lang="uk-UA" sz="6600" dirty="0"/>
          </a:p>
        </p:txBody>
      </p:sp>
    </p:spTree>
    <p:extLst>
      <p:ext uri="{BB962C8B-B14F-4D97-AF65-F5344CB8AC3E}">
        <p14:creationId xmlns:p14="http://schemas.microsoft.com/office/powerpoint/2010/main" val="71833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141480"/>
            <a:ext cx="6512511" cy="857250"/>
          </a:xfrm>
        </p:spPr>
        <p:txBody>
          <a:bodyPr/>
          <a:lstStyle/>
          <a:p>
            <a:r>
              <a:rPr dirty="0" lang="uk-UA" smtClean="0"/>
              <a:t>Сини Святослава</a:t>
            </a:r>
            <a:endParaRPr dirty="0" lang="uk-UA"/>
          </a:p>
        </p:txBody>
      </p:sp>
      <p:pic>
        <p:nvPicPr>
          <p:cNvPr id="2051" name="Picture 3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8" y="2517744"/>
            <a:ext cx="3000333" cy="226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75606"/>
            <a:ext cx="2817718" cy="2247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" t="-1"/>
          <a:stretch/>
        </p:blipFill>
        <p:spPr bwMode="auto">
          <a:xfrm>
            <a:off x="3219548" y="2217184"/>
            <a:ext cx="2847853" cy="2375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82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400" spd="slow">
        <p14:ripple/>
      </p:transition>
    </mc:Choice>
    <mc:Fallback xmlns="">
      <p:transition spd="slow">
        <p:fade/>
      </p:transition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6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80" id="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822" id="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664" id="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3"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664" id="10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9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32" id="11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27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64" id="12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81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dur="26" id="13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decel="50000" dur="166" id="14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15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decel="50000" dur="166" id="16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17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decel="50000" dur="166" id="18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19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decel="50000" dur="166" id="2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fill="hold" id="21" nodeType="with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4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5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26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">
                            <p:stCondLst>
                              <p:cond delay="2000"/>
                            </p:stCondLst>
                            <p:childTnLst>
                              <p:par>
                                <p:cTn fill="hold" id="28" nodeType="after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>
                                        <p:cTn dur="500" id="3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1">
                            <p:stCondLst>
                              <p:cond delay="2500"/>
                            </p:stCondLst>
                            <p:childTnLst>
                              <p:par>
                                <p:cTn fill="hold" id="32" nodeType="after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>
                                        <p:cTn dur="2000" id="34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61660"/>
            <a:ext cx="8136904" cy="3078342"/>
          </a:xfrm>
        </p:spPr>
        <p:txBody>
          <a:bodyPr>
            <a:normAutofit fontScale="92500" lnSpcReduction="10000"/>
          </a:bodyPr>
          <a:lstStyle/>
          <a:p>
            <a:r>
              <a:rPr lang="uk-UA" sz="3200" dirty="0"/>
              <a:t>Про які події розповідається в відео?</a:t>
            </a:r>
          </a:p>
          <a:p>
            <a:r>
              <a:rPr lang="uk-UA" sz="3200" dirty="0" smtClean="0"/>
              <a:t>Як брати, сини Святослава управляли державою?</a:t>
            </a:r>
          </a:p>
          <a:p>
            <a:r>
              <a:rPr lang="uk-UA" sz="3200" dirty="0" smtClean="0"/>
              <a:t>Чим закінчилася перша князівська усобиця?</a:t>
            </a:r>
          </a:p>
          <a:p>
            <a:r>
              <a:rPr lang="uk-UA" sz="3200" dirty="0" smtClean="0"/>
              <a:t>Як ви оцінюєте відносини між братами?</a:t>
            </a:r>
          </a:p>
          <a:p>
            <a:pPr marL="45720" indent="0">
              <a:buNone/>
            </a:pPr>
            <a:endParaRPr lang="uk-UA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7494"/>
            <a:ext cx="6512511" cy="1361306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Запитання :</a:t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9042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Робота із словником дат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/>
              <a:t>981 рік – князь Володимир приєднує волинські землі</a:t>
            </a:r>
          </a:p>
          <a:p>
            <a:r>
              <a:rPr lang="uk-UA" dirty="0" smtClean="0"/>
              <a:t>982 рік – князь приєднує землі в</a:t>
            </a:r>
            <a:r>
              <a:rPr lang="en-US" dirty="0" smtClean="0"/>
              <a:t>’</a:t>
            </a:r>
            <a:r>
              <a:rPr lang="uk-UA" dirty="0" err="1" smtClean="0"/>
              <a:t>ятичів</a:t>
            </a:r>
            <a:endParaRPr lang="uk-UA" dirty="0" smtClean="0"/>
          </a:p>
          <a:p>
            <a:r>
              <a:rPr lang="uk-UA" dirty="0" smtClean="0"/>
              <a:t>983 рік – </a:t>
            </a:r>
            <a:r>
              <a:rPr lang="uk-UA" dirty="0" err="1" smtClean="0"/>
              <a:t>кн.Володимир</a:t>
            </a:r>
            <a:r>
              <a:rPr lang="uk-UA" dirty="0" smtClean="0"/>
              <a:t> приєднує землі ятвягів</a:t>
            </a:r>
          </a:p>
          <a:p>
            <a:r>
              <a:rPr lang="uk-UA" dirty="0" smtClean="0"/>
              <a:t>984 рік – приєднано землі радимичів</a:t>
            </a:r>
          </a:p>
          <a:p>
            <a:r>
              <a:rPr lang="uk-UA" dirty="0" smtClean="0"/>
              <a:t>985 році укладено мир з Волзькою </a:t>
            </a:r>
            <a:r>
              <a:rPr lang="uk-UA" dirty="0" err="1" smtClean="0"/>
              <a:t>Булгарією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5504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11510"/>
            <a:ext cx="5832648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dirty="0" smtClean="0">
                <a:solidFill>
                  <a:srgbClr val="FFC000"/>
                </a:solidFill>
              </a:rPr>
              <a:t>Групова робота</a:t>
            </a:r>
            <a:endParaRPr lang="uk-UA" sz="54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21600"/>
            <a:ext cx="4529011" cy="3780420"/>
          </a:xfrm>
        </p:spPr>
        <p:txBody>
          <a:bodyPr>
            <a:normAutofit fontScale="92500" lnSpcReduction="20000"/>
          </a:bodyPr>
          <a:lstStyle/>
          <a:p>
            <a:r>
              <a:rPr lang="uk-UA" sz="3200" dirty="0" smtClean="0"/>
              <a:t>1-ша група опрацьовує сторінки</a:t>
            </a:r>
          </a:p>
          <a:p>
            <a:pPr marL="0" indent="0">
              <a:buNone/>
            </a:pPr>
            <a:r>
              <a:rPr lang="uk-UA" sz="3200" dirty="0"/>
              <a:t> </a:t>
            </a:r>
            <a:r>
              <a:rPr lang="uk-UA" sz="3200" dirty="0" smtClean="0"/>
              <a:t> 42 – 45 підручника, складає короткі тези з прочитаного;</a:t>
            </a:r>
          </a:p>
          <a:p>
            <a:pPr marL="0" indent="0">
              <a:buNone/>
            </a:pPr>
            <a:endParaRPr lang="uk-UA" sz="3200" dirty="0"/>
          </a:p>
          <a:p>
            <a:pPr marL="0" indent="0" algn="ctr">
              <a:buNone/>
            </a:pPr>
            <a:r>
              <a:rPr lang="uk-UA" sz="3200" dirty="0" smtClean="0"/>
              <a:t> -  доповідь одного представника до </a:t>
            </a:r>
          </a:p>
          <a:p>
            <a:pPr marL="0" indent="0" algn="ctr">
              <a:buNone/>
            </a:pPr>
            <a:r>
              <a:rPr lang="uk-UA" sz="3200" dirty="0" smtClean="0"/>
              <a:t>3 хв.</a:t>
            </a:r>
          </a:p>
          <a:p>
            <a:pPr marL="0" indent="0">
              <a:buNone/>
            </a:pPr>
            <a:endParaRPr lang="uk-UA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906532" y="1599643"/>
            <a:ext cx="4042792" cy="33944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2-ша група опрацьовує сторінки</a:t>
            </a:r>
          </a:p>
          <a:p>
            <a:pPr marL="0" indent="0">
              <a:buFont typeface="Arial" pitchFamily="34" charset="0"/>
              <a:buNone/>
            </a:pPr>
            <a:r>
              <a:rPr lang="uk-UA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45 – 46 підручника, складає короткі тези з прочитаного;</a:t>
            </a:r>
          </a:p>
          <a:p>
            <a:pPr marL="0" indent="0">
              <a:buFont typeface="Arial" pitchFamily="34" charset="0"/>
              <a:buNone/>
            </a:pPr>
            <a:endParaRPr lang="uk-UA" sz="32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uk-UA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-  доповідь одного представника до 3 хв.</a:t>
            </a:r>
            <a:endParaRPr lang="uk-UA" sz="3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652120" y="195486"/>
            <a:ext cx="3297204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uk-UA" sz="3200" dirty="0" smtClean="0">
                <a:solidFill>
                  <a:srgbClr val="C00000"/>
                </a:solidFill>
              </a:rPr>
              <a:t>Робота з документом: стор.49- 50 (1-2 учні)</a:t>
            </a:r>
            <a:endParaRPr lang="uk-UA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7741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idx="1" type="subTitle"/>
          </p:nvPr>
        </p:nvSpPr>
        <p:spPr>
          <a:xfrm>
            <a:off x="0" y="58331"/>
            <a:ext cx="8748464" cy="1404156"/>
          </a:xfrm>
        </p:spPr>
        <p:txBody>
          <a:bodyPr>
            <a:noAutofit/>
          </a:bodyPr>
          <a:lstStyle/>
          <a:p>
            <a:r>
              <a:rPr dirty="0" err="1" lang="uk-UA" smtClean="0" sz="3600"/>
              <a:t>Окняжіння</a:t>
            </a:r>
            <a:r>
              <a:rPr dirty="0" lang="uk-UA" smtClean="0" sz="3600"/>
              <a:t> – процес заміни родової знаті на представників з династії Рюриковичі</a:t>
            </a:r>
            <a:endParaRPr dirty="0" lang="uk-UA" sz="3600"/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"/>
          <a:stretch/>
        </p:blipFill>
        <p:spPr bwMode="auto">
          <a:xfrm>
            <a:off x="2051720" y="1308332"/>
            <a:ext cx="6696744" cy="3780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42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200" spd="slow">
        <p14:prism/>
      </p:transition>
    </mc:Choice>
    <mc:Fallback xmlns="">
      <p:transition spd="slow">
        <p:fade/>
      </p:transition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>
                                        <p:cTn dur="500" id="7"/>
                                        <p:tgtEl>
                                          <p:spTgt spid="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500"/>
                            </p:stCondLst>
                            <p:childTnLst>
                              <p:par>
                                <p:cTn fill="hold" id="9" nodeType="afterEffect" presetClass="entr" presetID="4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1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12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3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grpId="0" spid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1470"/>
            <a:ext cx="8712968" cy="920638"/>
          </a:xfrm>
        </p:spPr>
        <p:txBody>
          <a:bodyPr/>
          <a:lstStyle/>
          <a:p>
            <a:pPr marL="0" indent="0" algn="ctr">
              <a:buNone/>
            </a:pPr>
            <a:r>
              <a:rPr lang="uk-UA" sz="4000" dirty="0" smtClean="0">
                <a:solidFill>
                  <a:srgbClr val="FF0000"/>
                </a:solidFill>
              </a:rPr>
              <a:t>Вікторина</a:t>
            </a:r>
            <a:r>
              <a:rPr lang="uk-UA" sz="3200" dirty="0" smtClean="0">
                <a:solidFill>
                  <a:srgbClr val="FF0000"/>
                </a:solidFill>
              </a:rPr>
              <a:t/>
            </a:r>
            <a:br>
              <a:rPr lang="uk-UA" sz="3200" dirty="0" smtClean="0">
                <a:solidFill>
                  <a:srgbClr val="FF0000"/>
                </a:solidFill>
              </a:rPr>
            </a:br>
            <a:r>
              <a:rPr lang="uk-UA" sz="2800" dirty="0" smtClean="0">
                <a:solidFill>
                  <a:srgbClr val="7030A0"/>
                </a:solidFill>
              </a:rPr>
              <a:t>(відповідає першим той,хто підніс руку)</a:t>
            </a:r>
            <a:endParaRPr lang="uk-UA" sz="2800" dirty="0">
              <a:solidFill>
                <a:srgbClr val="7030A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6463" y="1275606"/>
            <a:ext cx="8676456" cy="347438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914400" indent="-914400" algn="l">
              <a:buFont typeface="Georgia" pitchFamily="18" charset="0"/>
              <a:buAutoNum type="arabicPeriod"/>
            </a:pPr>
            <a:r>
              <a:rPr lang="uk-UA" sz="2800" dirty="0" smtClean="0"/>
              <a:t>Коли і за яких обставин розпочав правити Володимир у Києві?</a:t>
            </a:r>
          </a:p>
          <a:p>
            <a:pPr marL="914400" indent="-914400" algn="l">
              <a:buFont typeface="Georgia" pitchFamily="18" charset="0"/>
              <a:buAutoNum type="arabicPeriod"/>
            </a:pPr>
            <a:r>
              <a:rPr lang="uk-UA" sz="2800" dirty="0" smtClean="0"/>
              <a:t>Які реформи провів Володимир ?</a:t>
            </a:r>
          </a:p>
          <a:p>
            <a:pPr marL="914400" indent="-914400" algn="l">
              <a:buFont typeface="Georgia" pitchFamily="18" charset="0"/>
              <a:buAutoNum type="arabicPeriod"/>
            </a:pPr>
            <a:r>
              <a:rPr lang="uk-UA" sz="2800" dirty="0" smtClean="0"/>
              <a:t>За рахунок чиїх земель збільшилась територія  Київської Русі?</a:t>
            </a:r>
          </a:p>
          <a:p>
            <a:pPr marL="914400" indent="-914400" algn="l">
              <a:buFont typeface="Georgia" pitchFamily="18" charset="0"/>
              <a:buAutoNum type="arabicPeriod"/>
            </a:pPr>
            <a:r>
              <a:rPr lang="uk-UA" sz="2800" dirty="0" smtClean="0"/>
              <a:t>Які відносини Русі і кочівників в цей час?</a:t>
            </a:r>
          </a:p>
          <a:p>
            <a:pPr marL="914400" indent="-914400" algn="l">
              <a:buFont typeface="Georgia" pitchFamily="18" charset="0"/>
              <a:buAutoNum type="arabicPeriod"/>
            </a:pPr>
            <a:r>
              <a:rPr lang="uk-UA" sz="2800" dirty="0" smtClean="0"/>
              <a:t>Чи стала сильнішою держава за Володимира? Чому?</a:t>
            </a:r>
          </a:p>
          <a:p>
            <a:pPr marL="0" indent="0" algn="l">
              <a:buNone/>
            </a:pPr>
            <a:endParaRPr lang="uk-UA" sz="3200" dirty="0" smtClean="0"/>
          </a:p>
          <a:p>
            <a:pPr marL="914400" indent="-914400">
              <a:buFont typeface="Georgia" pitchFamily="18" charset="0"/>
              <a:buAutoNum type="arabicPeriod"/>
            </a:pPr>
            <a:endParaRPr lang="uk-UA" dirty="0"/>
          </a:p>
          <a:p>
            <a:pPr marL="914400" indent="-914400">
              <a:buFont typeface="Georgia" pitchFamily="18" charset="0"/>
              <a:buAutoNum type="arabicPeriod"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4987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Default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154</TotalTime>
  <Words>240</Words>
  <Application>Microsoft Office PowerPoint</Application>
  <PresentationFormat>Экран (16:9)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Default Theme</vt:lpstr>
      <vt:lpstr>Воздушный поток</vt:lpstr>
      <vt:lpstr>Волна</vt:lpstr>
      <vt:lpstr>Базовая</vt:lpstr>
      <vt:lpstr>Модульная</vt:lpstr>
      <vt:lpstr>Паркет</vt:lpstr>
      <vt:lpstr>Поток</vt:lpstr>
      <vt:lpstr>Кнопка</vt:lpstr>
      <vt:lpstr>Володимир Святославович (бл.960 - 1015)</vt:lpstr>
      <vt:lpstr>Родовід Рюриковичів</vt:lpstr>
      <vt:lpstr>План</vt:lpstr>
      <vt:lpstr>Сини Святослава</vt:lpstr>
      <vt:lpstr>Запитання : </vt:lpstr>
      <vt:lpstr>Робота із словником дат</vt:lpstr>
      <vt:lpstr>Групова робота</vt:lpstr>
      <vt:lpstr>Презентация PowerPoint</vt:lpstr>
      <vt:lpstr>Вікторина (відповідає першим той,хто підніс руку)</vt:lpstr>
      <vt:lpstr>Домашнє завдання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Володимир Святославович (бл.960 - 1015)</dc:title>
  <dc:creator>тарас</dc:creator>
  <cp:lastModifiedBy>тарас</cp:lastModifiedBy>
  <cp:revision>12</cp:revision>
  <dcterms:created xsi:type="dcterms:W3CDTF">2013-10-21T19:45:51Z</dcterms:created>
  <dcterms:modified xsi:type="dcterms:W3CDTF">2013-11-19T21:47:28Z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1812326</vt:lpwstr>
  </property>
  <property fmtid="{D5CDD505-2E9C-101B-9397-08002B2CF9AE}" name="NXPowerLiteVersion" pid="3">
    <vt:lpwstr>D4.1.4</vt:lpwstr>
  </property>
</Properties>
</file>