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D0C8F-4EC4-4DD5-90D0-CBC0EA8805F9}" type="datetimeFigureOut">
              <a:rPr lang="uk-UA" smtClean="0"/>
              <a:t>11.02.2013</a:t>
            </a:fld>
            <a:endParaRPr lang="uk-UA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B4716D-A747-433A-8A1B-EE3DCCDCC8E8}" type="slidenum">
              <a:rPr lang="uk-UA" smtClean="0"/>
              <a:t>‹#›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D0C8F-4EC4-4DD5-90D0-CBC0EA8805F9}" type="datetimeFigureOut">
              <a:rPr lang="uk-UA" smtClean="0"/>
              <a:t>11.02.2013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4716D-A747-433A-8A1B-EE3DCCDCC8E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D0C8F-4EC4-4DD5-90D0-CBC0EA8805F9}" type="datetimeFigureOut">
              <a:rPr lang="uk-UA" smtClean="0"/>
              <a:t>11.02.2013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4716D-A747-433A-8A1B-EE3DCCDCC8E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2AD0C8F-4EC4-4DD5-90D0-CBC0EA8805F9}" type="datetimeFigureOut">
              <a:rPr lang="uk-UA" smtClean="0"/>
              <a:t>11.02.2013</a:t>
            </a:fld>
            <a:endParaRPr lang="uk-UA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5B4716D-A747-433A-8A1B-EE3DCCDCC8E8}" type="slidenum">
              <a:rPr lang="uk-UA" smtClean="0"/>
              <a:t>‹#›</a:t>
            </a:fld>
            <a:endParaRPr lang="uk-UA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D0C8F-4EC4-4DD5-90D0-CBC0EA8805F9}" type="datetimeFigureOut">
              <a:rPr lang="uk-UA" smtClean="0"/>
              <a:t>11.02.2013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4716D-A747-433A-8A1B-EE3DCCDCC8E8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D0C8F-4EC4-4DD5-90D0-CBC0EA8805F9}" type="datetimeFigureOut">
              <a:rPr lang="uk-UA" smtClean="0"/>
              <a:t>11.02.2013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4716D-A747-433A-8A1B-EE3DCCDCC8E8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4716D-A747-433A-8A1B-EE3DCCDCC8E8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D0C8F-4EC4-4DD5-90D0-CBC0EA8805F9}" type="datetimeFigureOut">
              <a:rPr lang="uk-UA" smtClean="0"/>
              <a:t>11.02.2013</a:t>
            </a:fld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D0C8F-4EC4-4DD5-90D0-CBC0EA8805F9}" type="datetimeFigureOut">
              <a:rPr lang="uk-UA" smtClean="0"/>
              <a:t>11.02.2013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4716D-A747-433A-8A1B-EE3DCCDCC8E8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D0C8F-4EC4-4DD5-90D0-CBC0EA8805F9}" type="datetimeFigureOut">
              <a:rPr lang="uk-UA" smtClean="0"/>
              <a:t>11.02.2013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4716D-A747-433A-8A1B-EE3DCCDCC8E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2AD0C8F-4EC4-4DD5-90D0-CBC0EA8805F9}" type="datetimeFigureOut">
              <a:rPr lang="uk-UA" smtClean="0"/>
              <a:t>11.02.2013</a:t>
            </a:fld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5B4716D-A747-433A-8A1B-EE3DCCDCC8E8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D0C8F-4EC4-4DD5-90D0-CBC0EA8805F9}" type="datetimeFigureOut">
              <a:rPr lang="uk-UA" smtClean="0"/>
              <a:t>11.02.2013</a:t>
            </a:fld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B4716D-A747-433A-8A1B-EE3DCCDCC8E8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2AD0C8F-4EC4-4DD5-90D0-CBC0EA8805F9}" type="datetimeFigureOut">
              <a:rPr lang="uk-UA" smtClean="0"/>
              <a:t>11.02.2013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5B4716D-A747-433A-8A1B-EE3DCCDCC8E8}" type="slidenum">
              <a:rPr lang="uk-UA" smtClean="0"/>
              <a:t>‹#›</a:t>
            </a:fld>
            <a:endParaRPr lang="uk-UA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&#1071;&#1085;&#1072;\Videos\&#1050;&#1088;&#1072;&#1076;&#1110;&#1078;&#1082;&#1072;.mp4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&#1071;&#1085;&#1072;\Videos\videoplayback.mp4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&#1071;&#1085;&#1072;\Videos\&#1055;&#1110;&#1076;&#1087;&#1072;&#1083;.mp4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&#1071;&#1085;&#1072;\Videos\&#1055;&#1110;&#1076;%20&#1095;&#1072;&#1089;%20&#1092;&#1077;&#1089;&#1090;&#1080;&#1074;&#1072;&#1083;&#1102;%20&#1074;&#1080;&#1087;&#1072;&#1076;&#1082;&#1086;&#1074;&#1086;%20&#1079;&#1072;&#1089;&#1090;&#1088;&#1077;&#1083;&#1080;&#1083;&#1080;%20&#1083;&#1102;&#1076;&#1080;&#1085;&#1091;..mp4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3861048"/>
            <a:ext cx="7406640" cy="2160240"/>
          </a:xfrm>
        </p:spPr>
        <p:txBody>
          <a:bodyPr/>
          <a:lstStyle/>
          <a:p>
            <a:pPr algn="r"/>
            <a:r>
              <a:rPr lang="uk-UA" dirty="0" smtClean="0"/>
              <a:t>      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</a:rPr>
              <a:t>Презентацію підготувала:</a:t>
            </a:r>
          </a:p>
          <a:p>
            <a:pPr algn="r"/>
            <a:r>
              <a:rPr lang="uk-UA" dirty="0" smtClean="0">
                <a:solidFill>
                  <a:schemeClr val="accent4">
                    <a:lumMod val="50000"/>
                  </a:schemeClr>
                </a:solidFill>
              </a:rPr>
              <a:t>Учениця 10-А класу</a:t>
            </a:r>
          </a:p>
          <a:p>
            <a:pPr algn="r"/>
            <a:r>
              <a:rPr lang="uk-UA" dirty="0" smtClean="0">
                <a:solidFill>
                  <a:schemeClr val="accent4">
                    <a:lumMod val="50000"/>
                  </a:schemeClr>
                </a:solidFill>
              </a:rPr>
              <a:t>Шевчик Яна</a:t>
            </a:r>
            <a:endParaRPr lang="uk-UA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359898"/>
            <a:ext cx="7632848" cy="2709062"/>
          </a:xfrm>
        </p:spPr>
        <p:txBody>
          <a:bodyPr>
            <a:normAutofit/>
          </a:bodyPr>
          <a:lstStyle/>
          <a:p>
            <a:r>
              <a:rPr lang="uk-UA" i="1" dirty="0" smtClean="0">
                <a:solidFill>
                  <a:schemeClr val="accent5">
                    <a:lumMod val="50000"/>
                  </a:schemeClr>
                </a:solidFill>
              </a:rPr>
              <a:t>Законність і правопорядок.</a:t>
            </a:r>
            <a:br>
              <a:rPr lang="uk-UA" i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uk-UA" i="1" dirty="0" smtClean="0">
                <a:solidFill>
                  <a:schemeClr val="accent5">
                    <a:lumMod val="50000"/>
                  </a:schemeClr>
                </a:solidFill>
              </a:rPr>
              <a:t>Правопорушення і юридична відповідальність </a:t>
            </a:r>
            <a:endParaRPr lang="uk-UA" i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Адміністративне</a:t>
            </a:r>
          </a:p>
          <a:p>
            <a:r>
              <a:rPr lang="uk-UA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Дисциплінарне</a:t>
            </a:r>
          </a:p>
          <a:p>
            <a:r>
              <a:rPr lang="uk-UA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Цивільно-правове</a:t>
            </a:r>
          </a:p>
          <a:p>
            <a:r>
              <a:rPr lang="uk-UA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Матеріальне</a:t>
            </a:r>
          </a:p>
          <a:p>
            <a:r>
              <a:rPr lang="uk-UA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Конституційне</a:t>
            </a:r>
          </a:p>
          <a:p>
            <a:r>
              <a:rPr lang="uk-UA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Міжнародне</a:t>
            </a:r>
          </a:p>
          <a:p>
            <a:r>
              <a:rPr lang="uk-UA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Злочин</a:t>
            </a:r>
            <a:endParaRPr lang="uk-UA" i="1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chemeClr val="accent2">
                    <a:lumMod val="75000"/>
                  </a:schemeClr>
                </a:solidFill>
              </a:rPr>
              <a:t>Види правопорушення:</a:t>
            </a:r>
            <a:endParaRPr lang="uk-UA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Адміністративне правопорушення</a:t>
            </a:r>
            <a:endParaRPr lang="uk-UA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4" name="Крадіжка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2286000" y="2095500"/>
            <a:ext cx="4572000" cy="3429000"/>
          </a:xfrm>
          <a:prstGeom prst="rect">
            <a:avLst/>
          </a:prstGeom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Дисциплінарне правопорушення</a:t>
            </a:r>
            <a:endParaRPr lang="uk-UA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4" name="videoplayback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2286000" y="2095500"/>
            <a:ext cx="4572000" cy="3429000"/>
          </a:xfrm>
          <a:prstGeom prst="rect">
            <a:avLst/>
          </a:prstGeom>
        </p:spPr>
      </p:pic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Цивільно-правове правопорушення</a:t>
            </a:r>
            <a:endParaRPr lang="uk-UA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6" name="Підпал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2000250" y="2095500"/>
            <a:ext cx="5143500" cy="3429000"/>
          </a:xfrm>
          <a:prstGeom prst="rect">
            <a:avLst/>
          </a:prstGeom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Злочин</a:t>
            </a:r>
            <a:endParaRPr lang="uk-UA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5" name="Під час фестивалю випадково застрелили людину.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2476500" y="2095500"/>
            <a:ext cx="4191000" cy="3429000"/>
          </a:xfrm>
          <a:prstGeom prst="rect">
            <a:avLst/>
          </a:prstGeom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5472608"/>
          </a:xfrm>
        </p:spPr>
        <p:txBody>
          <a:bodyPr/>
          <a:lstStyle/>
          <a:p>
            <a:r>
              <a:rPr lang="uk-UA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Юридична відповідальність </a:t>
            </a:r>
            <a:r>
              <a:rPr lang="uk-UA" i="1" dirty="0" smtClean="0"/>
              <a:t>— різновид соціальної відповідальності, який закріплений у законодавстві і забезпечуваний державою юридичний обов'язок правопорушника пізнати примусового позбавлення певних цінностей, що йому </a:t>
            </a:r>
            <a:r>
              <a:rPr lang="uk-UA" i="1" dirty="0" smtClean="0"/>
              <a:t>належать. </a:t>
            </a:r>
            <a:r>
              <a:rPr lang="uk-UA" i="1" dirty="0" smtClean="0"/>
              <a:t>Іншими словами, це застосування до винної особи примусових заходів за вчинене правопорушення.</a:t>
            </a:r>
            <a:endParaRPr lang="uk-UA" i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Поняття юридичної відповідальності</a:t>
            </a:r>
            <a:endParaRPr lang="uk-UA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Цілі (функції) юридичної відповідальності — превентивна і карна. </a:t>
            </a:r>
            <a:r>
              <a:rPr lang="uk-UA" dirty="0" smtClean="0"/>
              <a:t>Превентивна пов'язана з загальним попередженням правопорушень і виховним упливом на особистість </a:t>
            </a:r>
            <a:r>
              <a:rPr lang="uk-UA" dirty="0" smtClean="0"/>
              <a:t>( </a:t>
            </a:r>
            <a:r>
              <a:rPr lang="uk-UA" dirty="0" smtClean="0"/>
              <a:t>загальна превенція). Карна полягає у несприятливих наслідках застосування санкцій правових норм для конкретного суб'єкта </a:t>
            </a:r>
            <a:r>
              <a:rPr lang="uk-UA" dirty="0" smtClean="0"/>
              <a:t>( </a:t>
            </a:r>
            <a:r>
              <a:rPr lang="uk-UA" dirty="0" smtClean="0"/>
              <a:t>спеціальна превенція</a:t>
            </a:r>
            <a:r>
              <a:rPr lang="uk-UA" dirty="0" smtClean="0"/>
              <a:t>).</a:t>
            </a:r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Виділяють, також, </a:t>
            </a:r>
            <a:r>
              <a:rPr lang="uk-UA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охоронну, правовідновну, профілактичну, </a:t>
            </a:r>
            <a:r>
              <a:rPr lang="uk-UA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виховну, </a:t>
            </a:r>
            <a:r>
              <a:rPr lang="uk-UA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штрафну, </a:t>
            </a:r>
            <a:r>
              <a:rPr lang="uk-UA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регулятивну функції</a:t>
            </a:r>
            <a:r>
              <a:rPr lang="uk-UA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.</a:t>
            </a:r>
            <a:endParaRPr lang="uk-UA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Цілі юридичної відповідальності:</a:t>
            </a:r>
            <a:endParaRPr lang="uk-UA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Адміністративна</a:t>
            </a:r>
          </a:p>
          <a:p>
            <a:r>
              <a:rPr lang="uk-UA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Дисциплінарна</a:t>
            </a:r>
          </a:p>
          <a:p>
            <a:r>
              <a:rPr lang="uk-UA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Цивільно-правова</a:t>
            </a:r>
          </a:p>
          <a:p>
            <a:r>
              <a:rPr lang="uk-UA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Матеріальна</a:t>
            </a:r>
          </a:p>
          <a:p>
            <a:r>
              <a:rPr lang="uk-UA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Кримінальна</a:t>
            </a:r>
          </a:p>
          <a:p>
            <a:r>
              <a:rPr lang="uk-UA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Конституційна</a:t>
            </a:r>
          </a:p>
          <a:p>
            <a:r>
              <a:rPr lang="uk-UA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Кримінально-процесуальна</a:t>
            </a:r>
          </a:p>
          <a:p>
            <a:r>
              <a:rPr lang="uk-UA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Міжнародно-правова</a:t>
            </a:r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accent5">
                    <a:lumMod val="75000"/>
                  </a:schemeClr>
                </a:solidFill>
              </a:rPr>
              <a:t>Види юридичної відповідальності:</a:t>
            </a:r>
            <a:endParaRPr lang="uk-UA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1556792"/>
            <a:ext cx="7924800" cy="1584176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chemeClr val="accent5">
                    <a:lumMod val="75000"/>
                  </a:schemeClr>
                </a:solidFill>
              </a:rPr>
              <a:t>Дякую за увагу!</a:t>
            </a:r>
            <a:endParaRPr lang="uk-UA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19328"/>
          </a:xfrm>
        </p:spPr>
        <p:txBody>
          <a:bodyPr>
            <a:normAutofit/>
          </a:bodyPr>
          <a:lstStyle/>
          <a:p>
            <a:r>
              <a:rPr lang="ru-RU" i="1" dirty="0" err="1" smtClean="0">
                <a:solidFill>
                  <a:schemeClr val="accent5">
                    <a:lumMod val="50000"/>
                  </a:schemeClr>
                </a:solidFill>
              </a:rPr>
              <a:t>Законність</a:t>
            </a:r>
            <a:r>
              <a:rPr lang="ru-RU" dirty="0" smtClean="0"/>
              <a:t> — </a:t>
            </a:r>
            <a:r>
              <a:rPr lang="ru-RU" dirty="0" err="1" smtClean="0"/>
              <a:t>це</a:t>
            </a:r>
            <a:r>
              <a:rPr lang="ru-RU" dirty="0" smtClean="0"/>
              <a:t> багатоаспектне (принцип, метод, режим) </a:t>
            </a:r>
            <a:r>
              <a:rPr lang="ru-RU" dirty="0" err="1" smtClean="0"/>
              <a:t>соціально-правове</a:t>
            </a:r>
            <a:r>
              <a:rPr lang="ru-RU" dirty="0" smtClean="0"/>
              <a:t> </a:t>
            </a:r>
            <a:r>
              <a:rPr lang="ru-RU" dirty="0" err="1" smtClean="0"/>
              <a:t>явище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характеризує</a:t>
            </a:r>
            <a:r>
              <a:rPr lang="ru-RU" dirty="0" smtClean="0"/>
              <a:t> </a:t>
            </a:r>
            <a:r>
              <a:rPr lang="ru-RU" dirty="0" err="1" smtClean="0"/>
              <a:t>організацію</a:t>
            </a:r>
            <a:r>
              <a:rPr lang="ru-RU" dirty="0" smtClean="0"/>
              <a:t> і </a:t>
            </a:r>
            <a:r>
              <a:rPr lang="ru-RU" dirty="0" err="1" smtClean="0"/>
              <a:t>функціонування</a:t>
            </a:r>
            <a:r>
              <a:rPr lang="ru-RU" dirty="0" smtClean="0"/>
              <a:t> </a:t>
            </a:r>
            <a:r>
              <a:rPr lang="ru-RU" dirty="0" err="1" smtClean="0"/>
              <a:t>суспільства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 на </a:t>
            </a:r>
            <a:r>
              <a:rPr lang="ru-RU" dirty="0" err="1" smtClean="0"/>
              <a:t>правових</a:t>
            </a:r>
            <a:r>
              <a:rPr lang="ru-RU" dirty="0" smtClean="0"/>
              <a:t> засадах</a:t>
            </a:r>
            <a:r>
              <a:rPr lang="ru-RU" dirty="0" smtClean="0"/>
              <a:t>.</a:t>
            </a:r>
          </a:p>
          <a:p>
            <a:r>
              <a:rPr lang="ru-RU" i="1" dirty="0" err="1" smtClean="0">
                <a:solidFill>
                  <a:schemeClr val="accent5">
                    <a:lumMod val="50000"/>
                  </a:schemeClr>
                </a:solidFill>
              </a:rPr>
              <a:t>Аспекти</a:t>
            </a:r>
            <a:r>
              <a:rPr lang="ru-RU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i="1" dirty="0" err="1" smtClean="0">
                <a:solidFill>
                  <a:schemeClr val="accent5">
                    <a:lumMod val="50000"/>
                  </a:schemeClr>
                </a:solidFill>
              </a:rPr>
              <a:t>законності</a:t>
            </a:r>
            <a:r>
              <a:rPr lang="ru-RU" i="1" dirty="0" smtClean="0">
                <a:solidFill>
                  <a:schemeClr val="accent5">
                    <a:lumMod val="50000"/>
                  </a:schemeClr>
                </a:solidFill>
              </a:rPr>
              <a:t>:</a:t>
            </a:r>
            <a:endParaRPr lang="ru-RU" i="1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dirty="0" smtClean="0"/>
              <a:t>принцип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суб'єктів</a:t>
            </a:r>
            <a:r>
              <a:rPr lang="ru-RU" dirty="0" smtClean="0"/>
              <a:t> права.</a:t>
            </a:r>
          </a:p>
          <a:p>
            <a:r>
              <a:rPr lang="ru-RU" dirty="0" smtClean="0"/>
              <a:t>метод державного управління </a:t>
            </a:r>
            <a:r>
              <a:rPr lang="ru-RU" dirty="0" err="1" smtClean="0"/>
              <a:t>суспільством</a:t>
            </a:r>
            <a:r>
              <a:rPr lang="ru-RU" dirty="0" smtClean="0"/>
              <a:t>.</a:t>
            </a:r>
          </a:p>
          <a:p>
            <a:r>
              <a:rPr lang="ru-RU" dirty="0" smtClean="0"/>
              <a:t>режим реально </a:t>
            </a:r>
            <a:r>
              <a:rPr lang="ru-RU" dirty="0" err="1" smtClean="0"/>
              <a:t>діючого</a:t>
            </a:r>
            <a:r>
              <a:rPr lang="ru-RU" dirty="0" smtClean="0"/>
              <a:t> права, стан (атмосфера) </a:t>
            </a:r>
            <a:r>
              <a:rPr lang="ru-RU" dirty="0" err="1" smtClean="0"/>
              <a:t>відповідності</a:t>
            </a:r>
            <a:r>
              <a:rPr lang="ru-RU" dirty="0" smtClean="0"/>
              <a:t> </a:t>
            </a:r>
            <a:r>
              <a:rPr lang="ru-RU" dirty="0" err="1" smtClean="0"/>
              <a:t>суспільних</a:t>
            </a:r>
            <a:r>
              <a:rPr lang="ru-RU" dirty="0" smtClean="0"/>
              <a:t> </a:t>
            </a:r>
            <a:r>
              <a:rPr lang="ru-RU" dirty="0" err="1" smtClean="0"/>
              <a:t>відносин</a:t>
            </a:r>
            <a:r>
              <a:rPr lang="ru-RU" dirty="0" smtClean="0"/>
              <a:t> законам і </a:t>
            </a:r>
            <a:r>
              <a:rPr lang="ru-RU" dirty="0" err="1" smtClean="0"/>
              <a:t>підзаконним</a:t>
            </a:r>
            <a:r>
              <a:rPr lang="ru-RU" dirty="0" smtClean="0"/>
              <a:t> </a:t>
            </a:r>
            <a:r>
              <a:rPr lang="ru-RU" dirty="0" err="1" smtClean="0"/>
              <a:t>нормативно-правовим</a:t>
            </a:r>
            <a:r>
              <a:rPr lang="ru-RU" dirty="0" smtClean="0"/>
              <a:t> актам, </a:t>
            </a:r>
            <a:r>
              <a:rPr lang="ru-RU" dirty="0" err="1" smtClean="0"/>
              <a:t>які</a:t>
            </a:r>
            <a:r>
              <a:rPr lang="ru-RU" dirty="0" smtClean="0"/>
              <a:t>, у свою </a:t>
            </a:r>
            <a:r>
              <a:rPr lang="ru-RU" dirty="0" err="1" smtClean="0"/>
              <a:t>чергу</a:t>
            </a:r>
            <a:r>
              <a:rPr lang="ru-RU" dirty="0" smtClean="0"/>
              <a:t>, </a:t>
            </a:r>
            <a:r>
              <a:rPr lang="ru-RU" dirty="0" err="1" smtClean="0"/>
              <a:t>покликані</a:t>
            </a:r>
            <a:r>
              <a:rPr lang="ru-RU" dirty="0" smtClean="0"/>
              <a:t> </a:t>
            </a:r>
            <a:r>
              <a:rPr lang="ru-RU" dirty="0" err="1" smtClean="0"/>
              <a:t>відображати</a:t>
            </a:r>
            <a:r>
              <a:rPr lang="ru-RU" dirty="0" smtClean="0"/>
              <a:t> </a:t>
            </a:r>
            <a:r>
              <a:rPr lang="ru-RU" dirty="0" err="1" smtClean="0"/>
              <a:t>принципи</a:t>
            </a:r>
            <a:r>
              <a:rPr lang="ru-RU" dirty="0" smtClean="0"/>
              <a:t> </a:t>
            </a:r>
            <a:r>
              <a:rPr lang="ru-RU" dirty="0" err="1" smtClean="0"/>
              <a:t>свободи</a:t>
            </a:r>
            <a:r>
              <a:rPr lang="ru-RU" dirty="0" smtClean="0"/>
              <a:t> і </a:t>
            </a:r>
            <a:r>
              <a:rPr lang="ru-RU" dirty="0" err="1" smtClean="0"/>
              <a:t>справедливості</a:t>
            </a:r>
            <a:r>
              <a:rPr lang="ru-RU" dirty="0" smtClean="0"/>
              <a:t>, </a:t>
            </a:r>
            <a:r>
              <a:rPr lang="ru-RU" dirty="0" err="1" smtClean="0"/>
              <a:t>закладені</a:t>
            </a:r>
            <a:r>
              <a:rPr lang="ru-RU" dirty="0" smtClean="0"/>
              <a:t> в </a:t>
            </a:r>
            <a:r>
              <a:rPr lang="ru-RU" dirty="0" err="1" smtClean="0"/>
              <a:t>праві</a:t>
            </a:r>
            <a:r>
              <a:rPr lang="ru-RU" dirty="0" smtClean="0"/>
              <a:t>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uk-UA" dirty="0" smtClean="0"/>
          </a:p>
          <a:p>
            <a:r>
              <a:rPr lang="uk-UA" dirty="0" smtClean="0"/>
              <a:t>єдність</a:t>
            </a:r>
            <a:r>
              <a:rPr lang="uk-UA" dirty="0" smtClean="0"/>
              <a:t>, тобто однаковість розуміння і застосування законів та підзаконних нормативно-правових актів на всій території їхньої дії та щодо однойменних суб'єктів;</a:t>
            </a:r>
          </a:p>
          <a:p>
            <a:r>
              <a:rPr lang="uk-UA" dirty="0" smtClean="0"/>
              <a:t>верховенство закону, тобто регулювання всіх найважливіших аспектів суспільного та державного життя законами та відповідність всіх підзаконних нормативно-правових актів Конституції та законам;</a:t>
            </a:r>
          </a:p>
          <a:p>
            <a:r>
              <a:rPr lang="uk-UA" dirty="0" smtClean="0"/>
              <a:t>контроль за законністю, тобто наявність дійового механізму недопущення та усунення будь-яких порушень законності з боку будь-яких суб'єктів права;</a:t>
            </a:r>
          </a:p>
          <a:p>
            <a:r>
              <a:rPr lang="uk-UA" dirty="0" smtClean="0"/>
              <a:t>неминучість відповідальності за порушення вимог закону, тобто кожен випадок порушення закону з боку будь-якого суб'єкта права повинен тягнути за собою відповідне реагування з боку держави, відповідних органів.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548408"/>
          </a:xfrm>
        </p:spPr>
        <p:txBody>
          <a:bodyPr>
            <a:normAutofit/>
          </a:bodyPr>
          <a:lstStyle/>
          <a:p>
            <a:pPr algn="ctr"/>
            <a:r>
              <a:rPr lang="uk-UA" sz="4000" dirty="0" smtClean="0">
                <a:solidFill>
                  <a:schemeClr val="accent5">
                    <a:lumMod val="50000"/>
                  </a:schemeClr>
                </a:solidFill>
              </a:rPr>
              <a:t>Принципи законності:</a:t>
            </a:r>
            <a:br>
              <a:rPr lang="uk-UA" sz="4000" dirty="0" smtClean="0">
                <a:solidFill>
                  <a:schemeClr val="accent5">
                    <a:lumMod val="50000"/>
                  </a:schemeClr>
                </a:solidFill>
              </a:rPr>
            </a:br>
            <a:endParaRPr lang="uk-UA" sz="40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uk-UA" dirty="0" smtClean="0"/>
          </a:p>
          <a:p>
            <a:r>
              <a:rPr lang="uk-UA" dirty="0" smtClean="0"/>
              <a:t>Правова поведінка — це соціальна поведінка особи (дія або бездіяльність) свідомо вольового характеру, яка є врегульованою нормами права і спричиняє юридичні наслідки.</a:t>
            </a:r>
          </a:p>
          <a:p>
            <a:endParaRPr lang="uk-UA" dirty="0" smtClean="0"/>
          </a:p>
          <a:p>
            <a:r>
              <a:rPr lang="uk-UA" dirty="0" smtClean="0"/>
              <a:t>Поведінка людей надзвичайно різноманітна. Вона має різні форми вираження, інтенсивність,мотиви , цілі , наслідки. Властиво, будь-яка поведінка виступає об'єктом моральної й правової оцінки.</a:t>
            </a:r>
          </a:p>
          <a:p>
            <a:endParaRPr lang="uk-UA" dirty="0" smtClean="0"/>
          </a:p>
          <a:p>
            <a:r>
              <a:rPr lang="uk-UA" dirty="0" smtClean="0"/>
              <a:t>З позиції права поведінка людини може бути оцінена по-різному. Окремі відносини людей перебувають поза сферою правового регулювання, а тому взагалі не можуть бути оцінені правом (відносини кохання, дружби та ін.).</a:t>
            </a:r>
          </a:p>
          <a:p>
            <a:endParaRPr lang="uk-UA" dirty="0" smtClean="0"/>
          </a:p>
          <a:p>
            <a:r>
              <a:rPr lang="uk-UA" dirty="0" smtClean="0"/>
              <a:t>Вони піддаються лише моральній оцінці. Інші відносини не регулюються правом, юридично байдужі й не вимагають правового опосередковування (наприклад, захоплення мистецтвом, музикою, спортивними іграми).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chemeClr val="accent5">
                    <a:lumMod val="50000"/>
                  </a:schemeClr>
                </a:solidFill>
              </a:rPr>
              <a:t>Правова поведінка</a:t>
            </a:r>
            <a:endParaRPr lang="uk-UA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179168"/>
          </a:xfrm>
        </p:spPr>
        <p:txBody>
          <a:bodyPr/>
          <a:lstStyle/>
          <a:p>
            <a:pPr algn="ctr"/>
            <a:r>
              <a:rPr lang="uk-UA" sz="3200" i="1" dirty="0" smtClean="0">
                <a:solidFill>
                  <a:schemeClr val="accent6">
                    <a:lumMod val="50000"/>
                  </a:schemeClr>
                </a:solidFill>
              </a:rPr>
              <a:t>Правомірну поведінку</a:t>
            </a:r>
          </a:p>
          <a:p>
            <a:pPr algn="ctr"/>
            <a:r>
              <a:rPr lang="uk-UA" sz="3200" i="1" dirty="0" smtClean="0">
                <a:solidFill>
                  <a:schemeClr val="accent6">
                    <a:lumMod val="50000"/>
                  </a:schemeClr>
                </a:solidFill>
              </a:rPr>
              <a:t>Протиправну поведінку</a:t>
            </a:r>
          </a:p>
          <a:p>
            <a:pPr algn="ctr"/>
            <a:r>
              <a:rPr lang="uk-UA" sz="3200" i="1" dirty="0" smtClean="0">
                <a:solidFill>
                  <a:schemeClr val="accent6">
                    <a:lumMod val="50000"/>
                  </a:schemeClr>
                </a:solidFill>
              </a:rPr>
              <a:t>Зловживання правом</a:t>
            </a:r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b="1" i="1" dirty="0" smtClean="0">
                <a:solidFill>
                  <a:schemeClr val="accent5">
                    <a:lumMod val="50000"/>
                  </a:schemeClr>
                </a:solidFill>
              </a:rPr>
              <a:t>Серед видів правової поведінки розрізняють:</a:t>
            </a:r>
            <a:endParaRPr lang="uk-UA" sz="3200" b="1" i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877272"/>
          </a:xfrm>
        </p:spPr>
        <p:txBody>
          <a:bodyPr>
            <a:normAutofit fontScale="62500" lnSpcReduction="20000"/>
          </a:bodyPr>
          <a:lstStyle/>
          <a:p>
            <a:endParaRPr lang="uk-UA" dirty="0" smtClean="0"/>
          </a:p>
          <a:p>
            <a:r>
              <a:rPr lang="uk-UA" sz="2900" dirty="0" smtClean="0"/>
              <a:t>Правомірна поведінка — це суспільно корисна правова поведінка особи (дія або бездіяльність), яка відповідає розпорядженням юридичних норм і охороняється державою.</a:t>
            </a:r>
          </a:p>
          <a:p>
            <a:endParaRPr lang="uk-UA" sz="2900" dirty="0" smtClean="0"/>
          </a:p>
          <a:p>
            <a:r>
              <a:rPr lang="uk-UA" sz="2900" dirty="0" smtClean="0"/>
              <a:t>В основі правомірної поведінки лежить розуміння справедливості і корисності розпоряджень правових норм, відповідальності перед суспільством і державою за вчинки, що є показником соціальної зрілості і юридичної грамотності особи.</a:t>
            </a:r>
          </a:p>
          <a:p>
            <a:endParaRPr lang="uk-UA" sz="2900" dirty="0" smtClean="0"/>
          </a:p>
          <a:p>
            <a:r>
              <a:rPr lang="uk-UA" sz="2900" dirty="0" smtClean="0"/>
              <a:t>Ознаки правомірної поведінки:</a:t>
            </a:r>
          </a:p>
          <a:p>
            <a:r>
              <a:rPr lang="uk-UA" sz="2900" dirty="0" smtClean="0"/>
              <a:t>Є суспільне корисною соціальною поведінкою, забезпечує організованість і гармонійність громадського життя, стійкий правопорядок, є найважливішим чинником вирішення завдань і функцій держави і суспільства, задоволення інтересів суб'єктів права;</a:t>
            </a:r>
          </a:p>
          <a:p>
            <a:r>
              <a:rPr lang="uk-UA" sz="2900" dirty="0" smtClean="0"/>
              <a:t>Втілена в юридичну форму — відповідає нормам і принципам права;</a:t>
            </a:r>
          </a:p>
          <a:p>
            <a:r>
              <a:rPr lang="uk-UA" sz="2900" dirty="0" smtClean="0"/>
              <a:t>Має свідомо вольовий характер, який виражається зовні у вигляді дії або бездіяльності, здійснюється у формах реалізації норм права — додержання, виконання, використання (громадянами), правозастосування (посадовими особами), спричиняє юридичні наслідки — юридичні акти, юридичні вчинки;</a:t>
            </a:r>
          </a:p>
          <a:p>
            <a:r>
              <a:rPr lang="uk-UA" sz="2900" dirty="0" smtClean="0"/>
              <a:t>Гарантується, охороняється державою.</a:t>
            </a:r>
            <a:endParaRPr lang="uk-UA" sz="29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28328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chemeClr val="accent5">
                    <a:lumMod val="50000"/>
                  </a:schemeClr>
                </a:solidFill>
              </a:rPr>
              <a:t>Правомірна поведінка</a:t>
            </a:r>
            <a:endParaRPr lang="uk-UA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uk-UA" dirty="0" smtClean="0"/>
              <a:t>    З </a:t>
            </a:r>
            <a:r>
              <a:rPr lang="uk-UA" dirty="0" smtClean="0"/>
              <a:t>суб'єктивної сторони протиправне поведінка свідчить про байдуже ставлення особи до суспільних норм, правових приписами держави, або про свідоме і цілеспрямоване їх порушенні, що висловлює антисоціальні схильності суб'єкта, його психологічно негативну оцінку правил життя людей, їх прав і свобод.</a:t>
            </a:r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r>
              <a:rPr lang="uk-UA" dirty="0" smtClean="0"/>
              <a:t>    Наслідками </a:t>
            </a:r>
            <a:r>
              <a:rPr lang="uk-UA" dirty="0" smtClean="0"/>
              <a:t>протиправної поведінки є руйнування соціальних цінностей суспільства, а саме: рівноправного ставлення людей </a:t>
            </a:r>
            <a:r>
              <a:rPr lang="uk-UA" dirty="0" smtClean="0"/>
              <a:t>один до </a:t>
            </a:r>
            <a:r>
              <a:rPr lang="uk-UA" dirty="0" smtClean="0"/>
              <a:t>одного, поваги прав і свобод людини, її гідності, недоторканності особи, власності. Чим більше правопорушень, тим сильніше розриваються і порушуються соціальні зв'язки, в суспільстві розвивається нестабільність відносин, яка може призвести до повної анархії, свавілля і влади грубої сили.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000" dirty="0" smtClean="0">
                <a:solidFill>
                  <a:schemeClr val="accent5">
                    <a:lumMod val="50000"/>
                  </a:schemeClr>
                </a:solidFill>
              </a:rPr>
              <a:t>Протиправна поведінка</a:t>
            </a:r>
            <a:endParaRPr lang="uk-UA" sz="40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dirty="0" smtClean="0"/>
              <a:t>Зловживання правом є ненормальним (марним, незвичайним, шкідливим, аморальним) здійсненням права, що виражається в недозволених конкретних діях, які завдають шкоди іншій особі або загрожують чужому праву. Наприклад, зловживанням правом є свідомі дії громадянина, якому належить будинок на праві приватної власності, спрямовані на погіршення житлових умов, з метою виселення наймача. Або інший приклад: член сім'ї наймача жилого приміщення без будь-яких причин не дає згоди на обмін. Зловживаючи своїм правом, він обмежує права інших членів сім'ї.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chemeClr val="accent5">
                    <a:lumMod val="50000"/>
                  </a:schemeClr>
                </a:solidFill>
              </a:rPr>
              <a:t>Зловживання правом</a:t>
            </a:r>
            <a:endParaRPr lang="uk-UA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73352"/>
          </a:xfrm>
        </p:spPr>
        <p:txBody>
          <a:bodyPr>
            <a:normAutofit fontScale="77500" lnSpcReduction="20000"/>
          </a:bodyPr>
          <a:lstStyle/>
          <a:p>
            <a:r>
              <a:rPr lang="uk-UA" dirty="0" smtClean="0"/>
              <a:t>Правопорушення </a:t>
            </a:r>
            <a:r>
              <a:rPr lang="uk-UA" dirty="0" smtClean="0"/>
              <a:t>— це протиправне, винне, суспільно небезпечне або шкідливе діяння (дія або бездіяльність) </a:t>
            </a:r>
            <a:r>
              <a:rPr lang="uk-UA" dirty="0" smtClean="0"/>
              <a:t>делікто-спроможного </a:t>
            </a:r>
            <a:r>
              <a:rPr lang="uk-UA" dirty="0" smtClean="0"/>
              <a:t>суб'єкта, яке спричиняє шкоду інтересам суспільства, держави або особи</a:t>
            </a:r>
            <a:r>
              <a:rPr lang="uk-UA" dirty="0" smtClean="0"/>
              <a:t>.</a:t>
            </a:r>
          </a:p>
          <a:p>
            <a:r>
              <a:rPr lang="uk-UA" dirty="0" smtClean="0"/>
              <a:t>Правопорушення класифікуються за:</a:t>
            </a:r>
          </a:p>
          <a:p>
            <a:r>
              <a:rPr lang="uk-UA" dirty="0" smtClean="0"/>
              <a:t>ступенем суспільної небезпеки — на злочини і провини;</a:t>
            </a:r>
          </a:p>
          <a:p>
            <a:r>
              <a:rPr lang="uk-UA" dirty="0" smtClean="0"/>
              <a:t>належністю норм права, які порушуються, до відповідних галузей права: кримінальні, цивільні, адміністративні, правопорушення у сфері трудового законодавства і інші);</a:t>
            </a:r>
          </a:p>
          <a:p>
            <a:r>
              <a:rPr lang="uk-UA" dirty="0" smtClean="0"/>
              <a:t>колом осіб — особові і колективні;</a:t>
            </a:r>
          </a:p>
          <a:p>
            <a:r>
              <a:rPr lang="uk-UA" dirty="0" smtClean="0"/>
              <a:t>характером правових приписів — нормативно-правові і дисциплінарні;</a:t>
            </a:r>
          </a:p>
          <a:p>
            <a:r>
              <a:rPr lang="uk-UA" dirty="0" smtClean="0"/>
              <a:t>в залежності від характеру цивільно-правового порушення — договірні і позадоговірні правопорушення;</a:t>
            </a:r>
          </a:p>
          <a:p>
            <a:r>
              <a:rPr lang="uk-UA" dirty="0" smtClean="0"/>
              <a:t>правопорушення у сфері суспільного життя (в сфері соціально-економічних відносин, в суспільно-політичній сфері, в сфері побуту і дозвілля).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chemeClr val="accent5">
                    <a:lumMod val="50000"/>
                  </a:schemeClr>
                </a:solidFill>
              </a:rPr>
              <a:t>Поняття правопорушення:</a:t>
            </a:r>
            <a:endParaRPr lang="uk-UA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40</TotalTime>
  <Words>935</Words>
  <Application>Microsoft Office PowerPoint</Application>
  <PresentationFormat>Экран (4:3)</PresentationFormat>
  <Paragraphs>82</Paragraphs>
  <Slides>18</Slides>
  <Notes>0</Notes>
  <HiddenSlides>0</HiddenSlides>
  <MMClips>4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Бумажная</vt:lpstr>
      <vt:lpstr>Законність і правопорядок. Правопорушення і юридична відповідальність </vt:lpstr>
      <vt:lpstr>Слайд 2</vt:lpstr>
      <vt:lpstr>Принципи законності: </vt:lpstr>
      <vt:lpstr>Правова поведінка</vt:lpstr>
      <vt:lpstr>Серед видів правової поведінки розрізняють:</vt:lpstr>
      <vt:lpstr>Правомірна поведінка</vt:lpstr>
      <vt:lpstr>Протиправна поведінка</vt:lpstr>
      <vt:lpstr>Зловживання правом</vt:lpstr>
      <vt:lpstr>Поняття правопорушення:</vt:lpstr>
      <vt:lpstr>Види правопорушення:</vt:lpstr>
      <vt:lpstr>Адміністративне правопорушення</vt:lpstr>
      <vt:lpstr>Дисциплінарне правопорушення</vt:lpstr>
      <vt:lpstr>Цивільно-правове правопорушення</vt:lpstr>
      <vt:lpstr>Злочин</vt:lpstr>
      <vt:lpstr>Поняття юридичної відповідальності</vt:lpstr>
      <vt:lpstr>Цілі юридичної відповідальності:</vt:lpstr>
      <vt:lpstr>Види юридичної відповідальності:</vt:lpstr>
      <vt:lpstr>Дякую за увагу!</vt:lpstr>
    </vt:vector>
  </TitlesOfParts>
  <Company>Retired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Законність і правопорядок. Правопорушення і юридична відповідальність</dc:title>
  <dc:creator>RWT</dc:creator>
  <cp:lastModifiedBy>RWT</cp:lastModifiedBy>
  <cp:revision>5</cp:revision>
  <dcterms:created xsi:type="dcterms:W3CDTF">2013-02-11T21:19:42Z</dcterms:created>
  <dcterms:modified xsi:type="dcterms:W3CDTF">2013-02-11T22:00:16Z</dcterms:modified>
</cp:coreProperties>
</file>