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21" r:id="rId45"/>
    <p:sldId id="322" r:id="rId46"/>
    <p:sldId id="323" r:id="rId47"/>
    <p:sldId id="324" r:id="rId48"/>
    <p:sldId id="318" r:id="rId49"/>
    <p:sldId id="319" r:id="rId50"/>
    <p:sldId id="320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2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6E5CE2F-C37A-4575-AB08-6E7C9E47CA7A}" type="datetimeFigureOut">
              <a:rPr lang="ru-RU" smtClean="0"/>
              <a:t>14.12.2013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7BEB715-F245-476C-8B1E-F9160D779A7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g.i.ua/?_url=http://gallerix.ru/pic/_EX/1773424250/618609619.jpe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g.i.ua/?_url=http://upload.wikimedia.org/wikipedia/commons/6/60/Alexej_von_Jawlensky_-_Stillleben_mit_Kanne.jp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g.i.ua/?_url=http://gallerix.ru/pic/_EX/1773424250/464389038.jpe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 smtClean="0"/>
              <a:t>Велик</a:t>
            </a:r>
            <a:r>
              <a:rPr lang="uk-UA" sz="5400" dirty="0" smtClean="0"/>
              <a:t>і російські художники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Гиль 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лія,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Заровна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Тетяна,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Гончаренко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Ольга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452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5112568" cy="52578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Василій</a:t>
            </a:r>
            <a:r>
              <a:rPr lang="ru-RU" dirty="0" smtClean="0"/>
              <a:t> </a:t>
            </a:r>
            <a:r>
              <a:rPr lang="ru-RU" dirty="0"/>
              <a:t>Поленов (1844— 1927)</a:t>
            </a:r>
          </a:p>
          <a:p>
            <a:r>
              <a:rPr lang="uk-UA" dirty="0"/>
              <a:t>Вступив в петербурзьку Академію мистецтв </a:t>
            </a:r>
            <a:r>
              <a:rPr lang="ru-RU" dirty="0"/>
              <a:t>(1863 г.), </a:t>
            </a:r>
            <a:r>
              <a:rPr lang="uk-UA" dirty="0"/>
              <a:t>пізніше почав відвідувати лекції на юридичному факультеті.</a:t>
            </a:r>
            <a:r>
              <a:rPr lang="ru-RU" dirty="0"/>
              <a:t> </a:t>
            </a:r>
          </a:p>
          <a:p>
            <a:r>
              <a:rPr lang="uk-UA" dirty="0"/>
              <a:t>У</a:t>
            </a:r>
            <a:r>
              <a:rPr lang="ru-RU" dirty="0"/>
              <a:t> 1872 </a:t>
            </a:r>
            <a:r>
              <a:rPr lang="uk-UA" dirty="0"/>
              <a:t>р</a:t>
            </a:r>
            <a:r>
              <a:rPr lang="ru-RU" dirty="0"/>
              <a:t>. </a:t>
            </a:r>
            <a:r>
              <a:rPr lang="uk-UA" dirty="0"/>
              <a:t>закінчивши обидва курси з відзнакою має змогу поїхати за кордон за рахунок академії. Побував у Відні, Венеції, Флоренції, Неаполі, довгий час жив у Парижі</a:t>
            </a:r>
            <a:r>
              <a:rPr lang="uk-UA" dirty="0" smtClean="0"/>
              <a:t>.</a:t>
            </a:r>
          </a:p>
          <a:p>
            <a:r>
              <a:rPr lang="uk-UA" dirty="0"/>
              <a:t>у</a:t>
            </a:r>
            <a:r>
              <a:rPr lang="ru-RU" dirty="0"/>
              <a:t> 1876 </a:t>
            </a:r>
            <a:r>
              <a:rPr lang="uk-UA" dirty="0"/>
              <a:t>р</a:t>
            </a:r>
            <a:r>
              <a:rPr lang="ru-RU" dirty="0"/>
              <a:t>. художник </a:t>
            </a:r>
            <a:r>
              <a:rPr lang="uk-UA" dirty="0"/>
              <a:t>добровільно пішов на </a:t>
            </a:r>
            <a:r>
              <a:rPr lang="uk-UA" dirty="0" err="1"/>
              <a:t>сербсько-черногорсько-турецьку</a:t>
            </a:r>
            <a:r>
              <a:rPr lang="uk-UA" dirty="0"/>
              <a:t> війну.</a:t>
            </a:r>
            <a:r>
              <a:rPr lang="ru-RU" dirty="0"/>
              <a:t> </a:t>
            </a:r>
          </a:p>
          <a:p>
            <a:r>
              <a:rPr lang="ru-RU" dirty="0"/>
              <a:t> </a:t>
            </a:r>
            <a:r>
              <a:rPr lang="uk-UA" dirty="0"/>
              <a:t>У</a:t>
            </a:r>
            <a:r>
              <a:rPr lang="ru-RU" dirty="0"/>
              <a:t> 1879 </a:t>
            </a:r>
            <a:r>
              <a:rPr lang="uk-UA" dirty="0"/>
              <a:t>р</a:t>
            </a:r>
            <a:r>
              <a:rPr lang="ru-RU" dirty="0"/>
              <a:t>. вступи</a:t>
            </a:r>
            <a:r>
              <a:rPr lang="uk-UA" dirty="0"/>
              <a:t>в до спілки художників-передвижників.</a:t>
            </a:r>
            <a:endParaRPr lang="ru-RU" dirty="0"/>
          </a:p>
          <a:p>
            <a:r>
              <a:rPr lang="uk-UA" dirty="0"/>
              <a:t>Був обраний у 1893 році членом Академії мистецтв.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00808"/>
            <a:ext cx="3508956" cy="501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03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Золотая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осень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(1893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192688" cy="515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0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«Бабусин садок»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947836" cy="51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24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«Зарослий ставок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761181" cy="510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80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Тивер</a:t>
            </a:r>
            <a:r>
              <a:rPr lang="uk-UA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ія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дс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 озер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80515" cy="468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«Христос и 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грішниця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4,07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фунтів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96924" cy="432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Ілля Юхимович Рєпін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1844-1930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6006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824536" cy="506916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err="1"/>
              <a:t>Ілля</a:t>
            </a:r>
            <a:r>
              <a:rPr lang="ru-RU" b="1" dirty="0"/>
              <a:t> Юхимович </a:t>
            </a:r>
            <a:r>
              <a:rPr lang="ru-RU" b="1" dirty="0" err="1"/>
              <a:t>Рєпін</a:t>
            </a:r>
            <a:r>
              <a:rPr lang="ru-RU" dirty="0"/>
              <a:t> </a:t>
            </a:r>
            <a:r>
              <a:rPr lang="ru-RU" dirty="0" err="1"/>
              <a:t>народився</a:t>
            </a:r>
            <a:r>
              <a:rPr lang="ru-RU" dirty="0"/>
              <a:t> в 1844 </a:t>
            </a:r>
            <a:r>
              <a:rPr lang="ru-RU" dirty="0" err="1"/>
              <a:t>році</a:t>
            </a:r>
            <a:r>
              <a:rPr lang="ru-RU" dirty="0"/>
              <a:t> в маленькому </a:t>
            </a:r>
            <a:r>
              <a:rPr lang="ru-RU" dirty="0" err="1"/>
              <a:t>українському</a:t>
            </a:r>
            <a:r>
              <a:rPr lang="ru-RU" dirty="0"/>
              <a:t> </a:t>
            </a:r>
            <a:r>
              <a:rPr lang="ru-RU" dirty="0" err="1"/>
              <a:t>містечку</a:t>
            </a:r>
            <a:r>
              <a:rPr lang="ru-RU" dirty="0"/>
              <a:t> </a:t>
            </a:r>
            <a:r>
              <a:rPr lang="ru-RU" dirty="0" err="1"/>
              <a:t>Чугуєві</a:t>
            </a:r>
            <a:r>
              <a:rPr lang="ru-RU" dirty="0"/>
              <a:t>, у </a:t>
            </a:r>
            <a:r>
              <a:rPr lang="ru-RU" dirty="0" err="1"/>
              <a:t>сім'ї</a:t>
            </a:r>
            <a:r>
              <a:rPr lang="ru-RU" dirty="0"/>
              <a:t> </a:t>
            </a:r>
            <a:r>
              <a:rPr lang="ru-RU" dirty="0" err="1"/>
              <a:t>військового</a:t>
            </a:r>
            <a:r>
              <a:rPr lang="ru-RU" dirty="0"/>
              <a:t> </a:t>
            </a:r>
            <a:r>
              <a:rPr lang="ru-RU" dirty="0" err="1"/>
              <a:t>поселенця</a:t>
            </a:r>
            <a:r>
              <a:rPr lang="ru-RU" dirty="0"/>
              <a:t>. У </a:t>
            </a:r>
            <a:r>
              <a:rPr lang="ru-RU" dirty="0" err="1"/>
              <a:t>дитинстві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учився</a:t>
            </a:r>
            <a:r>
              <a:rPr lang="ru-RU" dirty="0"/>
              <a:t> </a:t>
            </a:r>
            <a:r>
              <a:rPr lang="ru-RU" dirty="0" err="1"/>
              <a:t>іконописи</a:t>
            </a:r>
            <a:r>
              <a:rPr lang="ru-RU" dirty="0"/>
              <a:t>. У </a:t>
            </a:r>
            <a:r>
              <a:rPr lang="ru-RU" dirty="0" err="1"/>
              <a:t>віці</a:t>
            </a:r>
            <a:r>
              <a:rPr lang="ru-RU" dirty="0"/>
              <a:t> 19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надійшов</a:t>
            </a:r>
            <a:r>
              <a:rPr lang="ru-RU" dirty="0"/>
              <a:t> у Санкт-</a:t>
            </a:r>
            <a:r>
              <a:rPr lang="ru-RU" dirty="0" err="1"/>
              <a:t>Петербурзьку</a:t>
            </a:r>
            <a:r>
              <a:rPr lang="ru-RU" dirty="0"/>
              <a:t> </a:t>
            </a:r>
            <a:r>
              <a:rPr lang="ru-RU" dirty="0" err="1"/>
              <a:t>Академію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.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приїзд</a:t>
            </a:r>
            <a:r>
              <a:rPr lang="ru-RU" dirty="0"/>
              <a:t> у </a:t>
            </a:r>
            <a:r>
              <a:rPr lang="ru-RU" dirty="0" err="1"/>
              <a:t>столицю</a:t>
            </a:r>
            <a:r>
              <a:rPr lang="ru-RU" dirty="0"/>
              <a:t> </a:t>
            </a:r>
            <a:r>
              <a:rPr lang="ru-RU" dirty="0" err="1"/>
              <a:t>збігся</a:t>
            </a:r>
            <a:r>
              <a:rPr lang="ru-RU" dirty="0"/>
              <a:t> з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подією</a:t>
            </a:r>
            <a:r>
              <a:rPr lang="ru-RU" dirty="0"/>
              <a:t> в </a:t>
            </a:r>
            <a:r>
              <a:rPr lang="ru-RU" dirty="0" err="1"/>
              <a:t>художнім</a:t>
            </a:r>
            <a:r>
              <a:rPr lang="ru-RU" dirty="0"/>
              <a:t> </a:t>
            </a:r>
            <a:r>
              <a:rPr lang="ru-RU" dirty="0" err="1"/>
              <a:t>житті</a:t>
            </a:r>
            <a:r>
              <a:rPr lang="ru-RU" dirty="0"/>
              <a:t> 60- х </a:t>
            </a:r>
            <a:r>
              <a:rPr lang="ru-RU" dirty="0" err="1"/>
              <a:t>років</a:t>
            </a:r>
            <a:r>
              <a:rPr lang="ru-RU" dirty="0"/>
              <a:t> - з так </a:t>
            </a:r>
            <a:r>
              <a:rPr lang="ru-RU" dirty="0" err="1"/>
              <a:t>званим</a:t>
            </a:r>
            <a:r>
              <a:rPr lang="ru-RU" dirty="0"/>
              <a:t> «Бунтом </a:t>
            </a:r>
            <a:r>
              <a:rPr lang="ru-RU" dirty="0" err="1"/>
              <a:t>чотирнадцяти</a:t>
            </a:r>
            <a:r>
              <a:rPr lang="ru-RU" dirty="0"/>
              <a:t>», коли 14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художників</a:t>
            </a:r>
            <a:r>
              <a:rPr lang="ru-RU" dirty="0"/>
              <a:t> </a:t>
            </a:r>
            <a:r>
              <a:rPr lang="ru-RU" dirty="0" err="1"/>
              <a:t>пішли</a:t>
            </a:r>
            <a:r>
              <a:rPr lang="ru-RU" dirty="0"/>
              <a:t> з </a:t>
            </a:r>
            <a:r>
              <a:rPr lang="ru-RU" dirty="0" err="1"/>
              <a:t>Академії</a:t>
            </a:r>
            <a:r>
              <a:rPr lang="ru-RU" dirty="0"/>
              <a:t>, </a:t>
            </a:r>
            <a:r>
              <a:rPr lang="ru-RU" dirty="0" err="1"/>
              <a:t>відмовившись</a:t>
            </a:r>
            <a:r>
              <a:rPr lang="ru-RU" dirty="0"/>
              <a:t> </a:t>
            </a:r>
            <a:r>
              <a:rPr lang="ru-RU" dirty="0" err="1"/>
              <a:t>зображувати</a:t>
            </a:r>
            <a:r>
              <a:rPr lang="ru-RU" dirty="0"/>
              <a:t> у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дипломних</a:t>
            </a:r>
            <a:r>
              <a:rPr lang="ru-RU" dirty="0"/>
              <a:t> роботах </a:t>
            </a:r>
            <a:r>
              <a:rPr lang="ru-RU" dirty="0" err="1"/>
              <a:t>міфологічні</a:t>
            </a:r>
            <a:r>
              <a:rPr lang="ru-RU" dirty="0"/>
              <a:t> </a:t>
            </a:r>
            <a:r>
              <a:rPr lang="ru-RU" dirty="0" err="1"/>
              <a:t>сюжети</a:t>
            </a:r>
            <a:r>
              <a:rPr lang="ru-RU" dirty="0"/>
              <a:t>. Вони </a:t>
            </a:r>
            <a:r>
              <a:rPr lang="ru-RU" dirty="0" err="1"/>
              <a:t>вважали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повинне</a:t>
            </a:r>
            <a:r>
              <a:rPr lang="ru-RU" dirty="0"/>
              <a:t> бути </a:t>
            </a:r>
            <a:r>
              <a:rPr lang="ru-RU" dirty="0" err="1"/>
              <a:t>близьким</a:t>
            </a:r>
            <a:r>
              <a:rPr lang="ru-RU" dirty="0"/>
              <a:t> до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Пізніше</a:t>
            </a:r>
            <a:r>
              <a:rPr lang="ru-RU" dirty="0"/>
              <a:t> </a:t>
            </a:r>
            <a:r>
              <a:rPr lang="ru-RU" dirty="0" err="1"/>
              <a:t>Рєпін</a:t>
            </a:r>
            <a:r>
              <a:rPr lang="ru-RU" dirty="0"/>
              <a:t> буде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пов'язаний</a:t>
            </a:r>
            <a:r>
              <a:rPr lang="ru-RU" dirty="0"/>
              <a:t> з </a:t>
            </a:r>
            <a:r>
              <a:rPr lang="ru-RU" dirty="0" err="1"/>
              <a:t>деякими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художників</a:t>
            </a:r>
            <a:r>
              <a:rPr lang="ru-RU" dirty="0"/>
              <a:t> - членами </a:t>
            </a:r>
            <a:r>
              <a:rPr lang="ru-RU" dirty="0" err="1"/>
              <a:t>суспільства</a:t>
            </a:r>
            <a:r>
              <a:rPr lang="ru-RU" dirty="0"/>
              <a:t> </a:t>
            </a:r>
            <a:r>
              <a:rPr lang="ru-RU" dirty="0" err="1"/>
              <a:t>передвижників</a:t>
            </a:r>
            <a:r>
              <a:rPr lang="ru-RU" dirty="0"/>
              <a:t>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84168" y="2636912"/>
            <a:ext cx="2602632" cy="348925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236" y="1844824"/>
            <a:ext cx="3655926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581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Запорожці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пишуть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листа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турецькому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султану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1880)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92721" cy="501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79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«Бурлаки на 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Волзі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(1870-1873)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8902972" cy="4117625"/>
          </a:xfrm>
        </p:spPr>
      </p:pic>
    </p:spTree>
    <p:extLst>
      <p:ext uri="{BB962C8B-B14F-4D97-AF65-F5344CB8AC3E}">
        <p14:creationId xmlns:p14="http://schemas.microsoft.com/office/powerpoint/2010/main" val="57524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Костянтин Андрійович </a:t>
            </a:r>
            <a:r>
              <a:rPr lang="uk-UA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Сомов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1869-1939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946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Грозний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1870-1873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032326" cy="5142389"/>
          </a:xfrm>
        </p:spPr>
      </p:pic>
    </p:spTree>
    <p:extLst>
      <p:ext uri="{BB962C8B-B14F-4D97-AF65-F5344CB8AC3E}">
        <p14:creationId xmlns:p14="http://schemas.microsoft.com/office/powerpoint/2010/main" val="314552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«Букет. Абрамцево</a:t>
            </a:r>
            <a:r>
              <a:rPr lang="ru-RU" dirty="0" smtClean="0">
                <a:effectLst/>
              </a:rPr>
              <a:t>» (1878)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26581"/>
            <a:ext cx="3528392" cy="5117450"/>
          </a:xfrm>
        </p:spPr>
      </p:pic>
    </p:spTree>
    <p:extLst>
      <p:ext uri="{BB962C8B-B14F-4D97-AF65-F5344CB8AC3E}">
        <p14:creationId xmlns:p14="http://schemas.microsoft.com/office/powerpoint/2010/main" val="69077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«Парижское кафе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(1875)</a:t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 52 млн.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фунтов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772816"/>
            <a:ext cx="9721078" cy="4680519"/>
          </a:xfrm>
        </p:spPr>
      </p:pic>
    </p:spTree>
    <p:extLst>
      <p:ext uri="{BB962C8B-B14F-4D97-AF65-F5344CB8AC3E}">
        <p14:creationId xmlns:p14="http://schemas.microsoft.com/office/powerpoint/2010/main" val="170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Микола</a:t>
            </a: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Іванович</a:t>
            </a:r>
            <a:r>
              <a:rPr lang="ru-RU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Фешин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1881-1955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054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4824536" cy="5257800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Микола</a:t>
            </a:r>
            <a:r>
              <a:rPr lang="ru-RU" dirty="0"/>
              <a:t> </a:t>
            </a:r>
            <a:r>
              <a:rPr lang="ru-RU" dirty="0" err="1"/>
              <a:t>Іванович</a:t>
            </a:r>
            <a:r>
              <a:rPr lang="ru-RU" dirty="0"/>
              <a:t> </a:t>
            </a:r>
            <a:r>
              <a:rPr lang="ru-RU" dirty="0" err="1"/>
              <a:t>Фешин</a:t>
            </a:r>
            <a:r>
              <a:rPr lang="ru-RU" dirty="0"/>
              <a:t> ( 26 листопада [ 8 </a:t>
            </a:r>
            <a:r>
              <a:rPr lang="ru-RU" dirty="0" err="1"/>
              <a:t>грудня</a:t>
            </a:r>
            <a:r>
              <a:rPr lang="ru-RU" dirty="0"/>
              <a:t> ] 1881 , Казань - 5 </a:t>
            </a:r>
            <a:r>
              <a:rPr lang="ru-RU" dirty="0" err="1"/>
              <a:t>жовтня</a:t>
            </a:r>
            <a:r>
              <a:rPr lang="ru-RU" dirty="0"/>
              <a:t> 1955, Санта -</a:t>
            </a:r>
            <a:r>
              <a:rPr lang="ru-RU" dirty="0" err="1"/>
              <a:t>Моніка</a:t>
            </a:r>
            <a:r>
              <a:rPr lang="ru-RU" dirty="0"/>
              <a:t> , </a:t>
            </a:r>
            <a:r>
              <a:rPr lang="ru-RU" dirty="0" err="1"/>
              <a:t>Каліфорнія</a:t>
            </a:r>
            <a:r>
              <a:rPr lang="ru-RU" dirty="0"/>
              <a:t> ; в 1976 </a:t>
            </a:r>
            <a:r>
              <a:rPr lang="ru-RU" dirty="0" err="1"/>
              <a:t>перепохований</a:t>
            </a:r>
            <a:r>
              <a:rPr lang="ru-RU" dirty="0"/>
              <a:t> в </a:t>
            </a:r>
            <a:r>
              <a:rPr lang="ru-RU" dirty="0" err="1"/>
              <a:t>Казані</a:t>
            </a:r>
            <a:r>
              <a:rPr lang="ru-RU" dirty="0"/>
              <a:t> ) - </a:t>
            </a:r>
            <a:r>
              <a:rPr lang="ru-RU" dirty="0" err="1"/>
              <a:t>російський</a:t>
            </a:r>
            <a:r>
              <a:rPr lang="ru-RU" dirty="0"/>
              <a:t> і </a:t>
            </a:r>
            <a:r>
              <a:rPr lang="ru-RU" dirty="0" err="1"/>
              <a:t>американський</a:t>
            </a:r>
            <a:r>
              <a:rPr lang="ru-RU" dirty="0"/>
              <a:t> художник . </a:t>
            </a:r>
            <a:r>
              <a:rPr lang="ru-RU" dirty="0" err="1"/>
              <a:t>Живописець</a:t>
            </a:r>
            <a:r>
              <a:rPr lang="ru-RU" dirty="0"/>
              <a:t> , </a:t>
            </a:r>
            <a:r>
              <a:rPr lang="ru-RU" dirty="0" err="1"/>
              <a:t>графік</a:t>
            </a:r>
            <a:r>
              <a:rPr lang="ru-RU" dirty="0"/>
              <a:t> , скульптор , </a:t>
            </a:r>
            <a:r>
              <a:rPr lang="ru-RU" dirty="0" err="1"/>
              <a:t>різьбяр</a:t>
            </a:r>
            <a:r>
              <a:rPr lang="ru-RU" dirty="0"/>
              <a:t> , </a:t>
            </a:r>
            <a:r>
              <a:rPr lang="ru-RU" dirty="0" err="1"/>
              <a:t>представник</a:t>
            </a:r>
            <a:r>
              <a:rPr lang="ru-RU" dirty="0"/>
              <a:t> </a:t>
            </a:r>
            <a:r>
              <a:rPr lang="ru-RU" dirty="0" err="1"/>
              <a:t>імпресіонізму</a:t>
            </a:r>
            <a:r>
              <a:rPr lang="ru-RU" dirty="0"/>
              <a:t> і модерну. </a:t>
            </a:r>
            <a:r>
              <a:rPr lang="ru-RU" dirty="0" err="1"/>
              <a:t>Закінчив</a:t>
            </a:r>
            <a:r>
              <a:rPr lang="ru-RU" dirty="0"/>
              <a:t> </a:t>
            </a:r>
            <a:r>
              <a:rPr lang="ru-RU" dirty="0" err="1"/>
              <a:t>Академію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у </a:t>
            </a:r>
            <a:r>
              <a:rPr lang="ru-RU" dirty="0" err="1"/>
              <a:t>майстерні</a:t>
            </a:r>
            <a:r>
              <a:rPr lang="ru-RU" dirty="0"/>
              <a:t> І. Ю. </a:t>
            </a:r>
            <a:r>
              <a:rPr lang="ru-RU" dirty="0" err="1"/>
              <a:t>Рєпіна.У</a:t>
            </a:r>
            <a:r>
              <a:rPr lang="ru-RU" dirty="0"/>
              <a:t> 1923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емігрував</a:t>
            </a:r>
            <a:r>
              <a:rPr lang="ru-RU" dirty="0"/>
              <a:t> з родиною в США , де прожив до </a:t>
            </a:r>
            <a:r>
              <a:rPr lang="ru-RU" dirty="0" err="1"/>
              <a:t>самої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в 1955 </a:t>
            </a:r>
            <a:r>
              <a:rPr lang="ru-RU" dirty="0" err="1"/>
              <a:t>році</a:t>
            </a:r>
            <a:r>
              <a:rPr lang="ru-RU" dirty="0"/>
              <a:t>. Створив </a:t>
            </a:r>
            <a:r>
              <a:rPr lang="ru-RU" dirty="0" err="1"/>
              <a:t>понад</a:t>
            </a:r>
            <a:r>
              <a:rPr lang="ru-RU" dirty="0"/>
              <a:t> 2000 </a:t>
            </a:r>
            <a:r>
              <a:rPr lang="ru-RU" dirty="0" err="1"/>
              <a:t>творів</a:t>
            </a:r>
            <a:r>
              <a:rPr lang="ru-RU" dirty="0"/>
              <a:t> 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в </a:t>
            </a:r>
            <a:r>
              <a:rPr lang="ru-RU" dirty="0" err="1"/>
              <a:t>колекціях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30 </a:t>
            </a:r>
            <a:r>
              <a:rPr lang="ru-RU" dirty="0" err="1"/>
              <a:t>музеїв</a:t>
            </a:r>
            <a:r>
              <a:rPr lang="ru-RU" dirty="0"/>
              <a:t> у США , не </a:t>
            </a:r>
            <a:r>
              <a:rPr lang="ru-RU" dirty="0" err="1"/>
              <a:t>рахуючи</a:t>
            </a:r>
            <a:r>
              <a:rPr lang="ru-RU" dirty="0"/>
              <a:t> </a:t>
            </a:r>
            <a:r>
              <a:rPr lang="ru-RU" dirty="0" err="1"/>
              <a:t>приватних</a:t>
            </a:r>
            <a:r>
              <a:rPr lang="ru-RU" dirty="0"/>
              <a:t> </a:t>
            </a:r>
            <a:r>
              <a:rPr lang="ru-RU" dirty="0" err="1"/>
              <a:t>зібрань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6" name="Объект 5" descr="Файл:Nikolay Feshin.jpe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508104" y="1628800"/>
            <a:ext cx="3375871" cy="49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085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«Натюрморт </a:t>
            </a:r>
            <a:r>
              <a:rPr lang="ru-RU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чайником»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1948)</a:t>
            </a:r>
            <a:endParaRPr lang="ru-RU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Натюрморт с чайником (1948). Фешин, Николай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628800"/>
            <a:ext cx="5163277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76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«Старый индеец»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(1927-1933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Старый индеец (1927—1933). Фешин, Николай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27784" y="1600200"/>
            <a:ext cx="3433019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24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Ии»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(1923-1926)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Портрет Ии (1923—1926). Фешин, Николай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11760" y="1628800"/>
            <a:ext cx="4563604" cy="506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905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студентки Маши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Быстровой»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1917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Портрет студентки Маши Быстровой (1917). Фешин, Николай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39752" y="1556792"/>
            <a:ext cx="4503192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48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«Маленький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ковбой»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(1940)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6,95 млн. фунтов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http://www.vashdosug.ru/upl/images/feshin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80528" y="1628800"/>
            <a:ext cx="96490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58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5256584" cy="5257800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Костянтин Андрійович </a:t>
            </a:r>
            <a:r>
              <a:rPr lang="uk-UA" dirty="0" err="1"/>
              <a:t>Сомов</a:t>
            </a:r>
            <a:r>
              <a:rPr lang="uk-UA" dirty="0"/>
              <a:t> (1869- 1939) - російський живописець і графік, майстер портрета і пейзажу, ілюстратор, один із засновників товариства "Світ мистецтва" та однойменного журналу.</a:t>
            </a:r>
            <a:endParaRPr lang="ru-RU" dirty="0"/>
          </a:p>
          <a:p>
            <a:r>
              <a:rPr lang="ru-RU" dirty="0"/>
              <a:t>З 1888 по 1897 </a:t>
            </a:r>
            <a:r>
              <a:rPr lang="ru-RU" dirty="0" err="1"/>
              <a:t>рр</a:t>
            </a:r>
            <a:r>
              <a:rPr lang="ru-RU" dirty="0"/>
              <a:t>.. </a:t>
            </a:r>
            <a:r>
              <a:rPr lang="ru-RU" dirty="0" err="1"/>
              <a:t>навчався</a:t>
            </a:r>
            <a:r>
              <a:rPr lang="ru-RU" dirty="0"/>
              <a:t> в </a:t>
            </a:r>
            <a:r>
              <a:rPr lang="ru-RU" dirty="0" err="1"/>
              <a:t>петербурзькій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добровільно</a:t>
            </a:r>
            <a:r>
              <a:rPr lang="ru-RU" dirty="0"/>
              <a:t> покинув </a:t>
            </a:r>
            <a:r>
              <a:rPr lang="ru-RU" dirty="0" err="1"/>
              <a:t>її</a:t>
            </a:r>
            <a:r>
              <a:rPr lang="ru-RU" dirty="0"/>
              <a:t> і два роки </a:t>
            </a:r>
            <a:r>
              <a:rPr lang="ru-RU" dirty="0" err="1"/>
              <a:t>займався</a:t>
            </a:r>
            <a:r>
              <a:rPr lang="ru-RU" dirty="0"/>
              <a:t> в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Колароссі</a:t>
            </a:r>
            <a:r>
              <a:rPr lang="ru-RU" dirty="0"/>
              <a:t> в </a:t>
            </a:r>
            <a:r>
              <a:rPr lang="ru-RU" dirty="0" err="1"/>
              <a:t>Парижі</a:t>
            </a:r>
            <a:r>
              <a:rPr lang="ru-RU" dirty="0"/>
              <a:t>. З 1899 р. жив у </a:t>
            </a:r>
            <a:r>
              <a:rPr lang="ru-RU" dirty="0" err="1"/>
              <a:t>Петербурзі</a:t>
            </a:r>
            <a:r>
              <a:rPr lang="ru-RU" dirty="0"/>
              <a:t>. </a:t>
            </a:r>
          </a:p>
          <a:p>
            <a:r>
              <a:rPr lang="ru-RU" dirty="0"/>
              <a:t>В 1913 р. </a:t>
            </a:r>
            <a:r>
              <a:rPr lang="ru-RU" dirty="0" err="1"/>
              <a:t>отримав</a:t>
            </a:r>
            <a:r>
              <a:rPr lang="ru-RU" dirty="0"/>
              <a:t> статус </a:t>
            </a:r>
            <a:r>
              <a:rPr lang="ru-RU" dirty="0" err="1"/>
              <a:t>дійсного</a:t>
            </a:r>
            <a:r>
              <a:rPr lang="ru-RU" dirty="0"/>
              <a:t> члена </a:t>
            </a:r>
            <a:r>
              <a:rPr lang="ru-RU" dirty="0" err="1"/>
              <a:t>Академії</a:t>
            </a:r>
            <a:r>
              <a:rPr lang="ru-RU" dirty="0"/>
              <a:t>. </a:t>
            </a:r>
          </a:p>
          <a:p>
            <a:r>
              <a:rPr lang="ru-RU" dirty="0"/>
              <a:t>У 1918 р. став </a:t>
            </a:r>
            <a:r>
              <a:rPr lang="ru-RU" dirty="0" err="1"/>
              <a:t>професором</a:t>
            </a:r>
            <a:r>
              <a:rPr lang="ru-RU" dirty="0"/>
              <a:t> </a:t>
            </a:r>
            <a:r>
              <a:rPr lang="ru-RU" dirty="0" err="1"/>
              <a:t>Петроградських</a:t>
            </a:r>
            <a:r>
              <a:rPr lang="ru-RU" dirty="0"/>
              <a:t> </a:t>
            </a:r>
            <a:r>
              <a:rPr lang="ru-RU" dirty="0" err="1"/>
              <a:t>державних</a:t>
            </a:r>
            <a:r>
              <a:rPr lang="ru-RU" dirty="0"/>
              <a:t> </a:t>
            </a:r>
            <a:r>
              <a:rPr lang="ru-RU" dirty="0" err="1"/>
              <a:t>вільних</a:t>
            </a:r>
            <a:r>
              <a:rPr lang="ru-RU" dirty="0"/>
              <a:t> </a:t>
            </a:r>
            <a:r>
              <a:rPr lang="ru-RU" dirty="0" err="1"/>
              <a:t>мистецьких</a:t>
            </a:r>
            <a:r>
              <a:rPr lang="ru-RU" dirty="0"/>
              <a:t>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/>
              <a:t>майстернях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517" y="1916832"/>
            <a:ext cx="3434700" cy="414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843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dirty="0" smtClean="0"/>
              <a:t>Наталя Сергіївна </a:t>
            </a:r>
            <a:r>
              <a:rPr lang="uk-UA" sz="5400" dirty="0" err="1" smtClean="0"/>
              <a:t>Гончарова</a:t>
            </a:r>
            <a:endParaRPr lang="ru-RU" sz="5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1881-1962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468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844824"/>
            <a:ext cx="4834880" cy="4752528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Одна з центральних фігур російського передвоєнного авангарду</a:t>
            </a:r>
            <a:r>
              <a:rPr lang="uk-UA" dirty="0" smtClean="0"/>
              <a:t>.</a:t>
            </a:r>
            <a:endParaRPr lang="ru-RU" dirty="0"/>
          </a:p>
          <a:p>
            <a:r>
              <a:rPr lang="ru-RU" dirty="0"/>
              <a:t>В 1901—1909 Гончарова </a:t>
            </a:r>
            <a:r>
              <a:rPr lang="uk-UA" dirty="0"/>
              <a:t>навчалась у Московському училищі живопису. Займалась під керівництвом К.А. </a:t>
            </a:r>
            <a:r>
              <a:rPr lang="uk-UA" dirty="0" err="1"/>
              <a:t>Коровіна</a:t>
            </a:r>
            <a:r>
              <a:rPr lang="uk-UA" dirty="0"/>
              <a:t>     </a:t>
            </a:r>
            <a:endParaRPr lang="ru-RU" dirty="0"/>
          </a:p>
          <a:p>
            <a:r>
              <a:rPr lang="uk-UA" dirty="0"/>
              <a:t>З 1906 року її роботи демонструються за кордоном.</a:t>
            </a:r>
            <a:endParaRPr lang="ru-RU" dirty="0"/>
          </a:p>
          <a:p>
            <a:r>
              <a:rPr lang="ru-RU" dirty="0"/>
              <a:t>1908-1910 - </a:t>
            </a:r>
            <a:r>
              <a:rPr lang="ru-RU" dirty="0" err="1"/>
              <a:t>неоприм</a:t>
            </a:r>
            <a:r>
              <a:rPr lang="uk-UA" dirty="0"/>
              <a:t>і</a:t>
            </a:r>
            <a:r>
              <a:rPr lang="ru-RU" dirty="0" err="1"/>
              <a:t>тив</a:t>
            </a:r>
            <a:r>
              <a:rPr lang="uk-UA" dirty="0"/>
              <a:t>і</a:t>
            </a:r>
            <a:r>
              <a:rPr lang="ru-RU" dirty="0" err="1"/>
              <a:t>ст</a:t>
            </a:r>
            <a:r>
              <a:rPr lang="uk-UA" dirty="0"/>
              <a:t>ь</a:t>
            </a:r>
            <a:r>
              <a:rPr lang="ru-RU" dirty="0" err="1"/>
              <a:t>ский</a:t>
            </a:r>
            <a:r>
              <a:rPr lang="ru-RU" dirty="0"/>
              <a:t> пер</a:t>
            </a:r>
            <a:r>
              <a:rPr lang="uk-UA" dirty="0"/>
              <a:t>і</a:t>
            </a:r>
            <a:r>
              <a:rPr lang="ru-RU" dirty="0"/>
              <a:t>од,</a:t>
            </a:r>
            <a:r>
              <a:rPr lang="uk-UA" dirty="0"/>
              <a:t> звернення до традицій російського народного мистецтва, іконам, лубку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417901" cy="462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697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Цветы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(1912</a:t>
            </a: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610174"/>
            <a:ext cx="4059161" cy="5234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18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Золотой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петушок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596874" cy="514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97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«Стрижка </a:t>
            </a:r>
            <a:r>
              <a:rPr lang="uk-UA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овец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476097" cy="517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5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«Прачки» </a:t>
            </a:r>
            <a:b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(1911-1912</a:t>
            </a: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345071" cy="506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7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«Испанка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(1916)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6,43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фунт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591462"/>
            <a:ext cx="10695958" cy="51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0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Олексій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Георгійович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Явленський</a:t>
            </a:r>
            <a:r>
              <a:rPr lang="ru-RU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1864-1941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6027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968552" cy="5069160"/>
          </a:xfrm>
        </p:spPr>
        <p:txBody>
          <a:bodyPr>
            <a:noAutofit/>
          </a:bodyPr>
          <a:lstStyle/>
          <a:p>
            <a:r>
              <a:rPr lang="ru-RU" sz="2000" dirty="0" err="1"/>
              <a:t>Олексій</a:t>
            </a:r>
            <a:r>
              <a:rPr lang="ru-RU" sz="2000" dirty="0"/>
              <a:t> </a:t>
            </a:r>
            <a:r>
              <a:rPr lang="ru-RU" sz="2000" dirty="0" err="1"/>
              <a:t>Георгійович</a:t>
            </a:r>
            <a:r>
              <a:rPr lang="ru-RU" sz="2000" dirty="0"/>
              <a:t> </a:t>
            </a:r>
            <a:r>
              <a:rPr lang="ru-RU" sz="2000" dirty="0" err="1"/>
              <a:t>Явленський</a:t>
            </a:r>
            <a:r>
              <a:rPr lang="ru-RU" sz="2000" dirty="0"/>
              <a:t> </a:t>
            </a:r>
            <a:r>
              <a:rPr lang="ru-RU" sz="2000" dirty="0" smtClean="0"/>
              <a:t> - </a:t>
            </a:r>
            <a:r>
              <a:rPr lang="ru-RU" sz="2000" dirty="0" err="1"/>
              <a:t>російський</a:t>
            </a:r>
            <a:r>
              <a:rPr lang="ru-RU" sz="2000" dirty="0"/>
              <a:t> художник-</a:t>
            </a:r>
            <a:r>
              <a:rPr lang="ru-RU" sz="2000" dirty="0" err="1"/>
              <a:t>експресіоніст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жив і </a:t>
            </a:r>
            <a:r>
              <a:rPr lang="ru-RU" sz="2000" dirty="0" err="1"/>
              <a:t>працював</a:t>
            </a:r>
            <a:r>
              <a:rPr lang="ru-RU" sz="2000" dirty="0"/>
              <a:t> у </a:t>
            </a:r>
            <a:r>
              <a:rPr lang="ru-RU" sz="2000" dirty="0" err="1"/>
              <a:t>Німеччині</a:t>
            </a:r>
            <a:r>
              <a:rPr lang="ru-RU" sz="2000" dirty="0"/>
              <a:t>. Входив до </a:t>
            </a:r>
            <a:r>
              <a:rPr lang="ru-RU" sz="2000" dirty="0" err="1"/>
              <a:t>групи</a:t>
            </a:r>
            <a:r>
              <a:rPr lang="ru-RU" sz="2000" dirty="0"/>
              <a:t> </a:t>
            </a:r>
            <a:r>
              <a:rPr lang="ru-RU" sz="2000" dirty="0" err="1"/>
              <a:t>художників</a:t>
            </a:r>
            <a:r>
              <a:rPr lang="ru-RU" sz="2000" dirty="0"/>
              <a:t> «</a:t>
            </a:r>
            <a:r>
              <a:rPr lang="ru-RU" sz="2000" dirty="0" err="1"/>
              <a:t>Синій</a:t>
            </a:r>
            <a:r>
              <a:rPr lang="ru-RU" sz="2000" dirty="0"/>
              <a:t> вершник». </a:t>
            </a:r>
            <a:r>
              <a:rPr lang="ru-RU" sz="2000" dirty="0" err="1"/>
              <a:t>Явленський</a:t>
            </a:r>
            <a:r>
              <a:rPr lang="ru-RU" sz="2000" dirty="0"/>
              <a:t> </a:t>
            </a:r>
            <a:r>
              <a:rPr lang="ru-RU" sz="2000" dirty="0" err="1" smtClean="0"/>
              <a:t>був</a:t>
            </a:r>
            <a:r>
              <a:rPr lang="ru-RU" sz="2000" dirty="0" smtClean="0"/>
              <a:t> </a:t>
            </a:r>
            <a:r>
              <a:rPr lang="ru-RU" sz="2000" dirty="0" err="1"/>
              <a:t>учнем</a:t>
            </a:r>
            <a:r>
              <a:rPr lang="ru-RU" sz="2000" dirty="0"/>
              <a:t> </a:t>
            </a:r>
            <a:r>
              <a:rPr lang="ru-RU" sz="2000" dirty="0" err="1"/>
              <a:t>Іллі</a:t>
            </a:r>
            <a:r>
              <a:rPr lang="ru-RU" sz="2000" dirty="0"/>
              <a:t> </a:t>
            </a:r>
            <a:r>
              <a:rPr lang="ru-RU" sz="2000" dirty="0" err="1"/>
              <a:t>Рєпіна</a:t>
            </a:r>
            <a:r>
              <a:rPr lang="ru-RU" sz="2000" dirty="0"/>
              <a:t> при </a:t>
            </a:r>
            <a:r>
              <a:rPr lang="ru-RU" sz="2000" dirty="0" err="1"/>
              <a:t>Петербурзькій</a:t>
            </a:r>
            <a:r>
              <a:rPr lang="ru-RU" sz="2000" dirty="0"/>
              <a:t> </a:t>
            </a:r>
            <a:r>
              <a:rPr lang="ru-RU" sz="2000" dirty="0" err="1"/>
              <a:t>академії</a:t>
            </a:r>
            <a:r>
              <a:rPr lang="ru-RU" sz="2000" dirty="0"/>
              <a:t> </a:t>
            </a:r>
            <a:r>
              <a:rPr lang="ru-RU" sz="2000" dirty="0" err="1"/>
              <a:t>мистецтв</a:t>
            </a:r>
            <a:r>
              <a:rPr lang="ru-RU" sz="2000" dirty="0"/>
              <a:t>. </a:t>
            </a:r>
            <a:r>
              <a:rPr lang="ru-RU" sz="2000" dirty="0" smtClean="0"/>
              <a:t>У </a:t>
            </a:r>
            <a:r>
              <a:rPr lang="ru-RU" sz="2000" dirty="0"/>
              <a:t>1896 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він</a:t>
            </a:r>
            <a:r>
              <a:rPr lang="ru-RU" sz="2000" dirty="0"/>
              <a:t> разом з </a:t>
            </a:r>
            <a:r>
              <a:rPr lang="ru-RU" sz="2000" dirty="0" err="1"/>
              <a:t>Маріанною</a:t>
            </a:r>
            <a:r>
              <a:rPr lang="ru-RU" sz="2000" dirty="0"/>
              <a:t> </a:t>
            </a:r>
            <a:r>
              <a:rPr lang="ru-RU" sz="2000" dirty="0" err="1"/>
              <a:t>Верьовкін</a:t>
            </a:r>
            <a:r>
              <a:rPr lang="ru-RU" sz="2000" dirty="0"/>
              <a:t> </a:t>
            </a:r>
            <a:r>
              <a:rPr lang="ru-RU" sz="2000" dirty="0" err="1"/>
              <a:t>переїхав</a:t>
            </a:r>
            <a:r>
              <a:rPr lang="ru-RU" sz="2000" dirty="0"/>
              <a:t> до Мюнхена , де разом з Василем </a:t>
            </a:r>
            <a:r>
              <a:rPr lang="ru-RU" sz="2000" dirty="0" err="1"/>
              <a:t>Кандінськім</a:t>
            </a:r>
            <a:r>
              <a:rPr lang="ru-RU" sz="2000" dirty="0"/>
              <a:t> поступив в </a:t>
            </a:r>
            <a:r>
              <a:rPr lang="ru-RU" sz="2000" dirty="0" err="1"/>
              <a:t>художню</a:t>
            </a:r>
            <a:r>
              <a:rPr lang="ru-RU" sz="2000" dirty="0"/>
              <a:t> </a:t>
            </a:r>
            <a:r>
              <a:rPr lang="ru-RU" sz="2000" dirty="0" err="1"/>
              <a:t>студію</a:t>
            </a:r>
            <a:r>
              <a:rPr lang="ru-RU" sz="2000" dirty="0"/>
              <a:t> Антона </a:t>
            </a:r>
            <a:r>
              <a:rPr lang="ru-RU" sz="2000" dirty="0" err="1"/>
              <a:t>Ажбе</a:t>
            </a:r>
            <a:r>
              <a:rPr lang="ru-RU" sz="2000" dirty="0"/>
              <a:t> . З 1927 року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постійно</a:t>
            </a:r>
            <a:r>
              <a:rPr lang="ru-RU" sz="2000" dirty="0"/>
              <a:t> мучив артрит , і в 1938 </a:t>
            </a:r>
            <a:r>
              <a:rPr lang="ru-RU" sz="2000" dirty="0" err="1"/>
              <a:t>році</a:t>
            </a:r>
            <a:r>
              <a:rPr lang="ru-RU" sz="2000" dirty="0"/>
              <a:t>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припинив</a:t>
            </a:r>
            <a:r>
              <a:rPr lang="ru-RU" sz="2000" dirty="0"/>
              <a:t> </a:t>
            </a:r>
            <a:r>
              <a:rPr lang="ru-RU" sz="2000" dirty="0" err="1"/>
              <a:t>займатися</a:t>
            </a:r>
            <a:r>
              <a:rPr lang="ru-RU" sz="2000" dirty="0"/>
              <a:t> </a:t>
            </a:r>
            <a:r>
              <a:rPr lang="ru-RU" sz="2000" dirty="0" err="1"/>
              <a:t>живописом</a:t>
            </a:r>
            <a:r>
              <a:rPr lang="ru-RU" sz="2000" dirty="0"/>
              <a:t>. У 1937 </a:t>
            </a:r>
            <a:r>
              <a:rPr lang="ru-RU" sz="2000" dirty="0" err="1"/>
              <a:t>році</a:t>
            </a:r>
            <a:r>
              <a:rPr lang="ru-RU" sz="2000" dirty="0"/>
              <a:t> 72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</a:t>
            </a:r>
            <a:r>
              <a:rPr lang="ru-RU" sz="2000" dirty="0" err="1"/>
              <a:t>були</a:t>
            </a:r>
            <a:r>
              <a:rPr lang="ru-RU" sz="2000" dirty="0"/>
              <a:t> </a:t>
            </a:r>
            <a:r>
              <a:rPr lang="ru-RU" sz="2000" dirty="0" err="1"/>
              <a:t>конфісковані</a:t>
            </a:r>
            <a:r>
              <a:rPr lang="ru-RU" sz="2000" dirty="0"/>
              <a:t> нацистами як « дегенеративного </a:t>
            </a:r>
            <a:r>
              <a:rPr lang="ru-RU" sz="2000" dirty="0" err="1"/>
              <a:t>мистецтва</a:t>
            </a:r>
            <a:r>
              <a:rPr lang="ru-RU" sz="2000" dirty="0"/>
              <a:t> </a:t>
            </a:r>
            <a:r>
              <a:rPr lang="ru-RU" sz="2000" dirty="0" smtClean="0"/>
              <a:t>»..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5" name="Объект 4" descr="http://www.calend.ru/img/content_events/i0/908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92080" y="1700808"/>
            <a:ext cx="362406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1150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танцора Александра Сахарова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(1909)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http://www.artsait.ru/art/y/yvlensky/img/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7704" y="1556792"/>
            <a:ext cx="5208154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784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Кузьміна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350689" cy="512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29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«Сидящая женщина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(1910)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Явленского, Алексей (1864-1941). Русские художники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87824" y="1628800"/>
            <a:ext cx="3218681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47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«Натюрморт 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кувшином»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(1913)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File:Alexej von Jawlensky - Stillleben mit Kanne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67744" y="1628800"/>
            <a:ext cx="4617487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813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«Абстрактная голова»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(1932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Явленского, Алексей (1864-1941) 1. Русские художники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39752" y="1628800"/>
            <a:ext cx="4370297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Шокко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широкополой шляпе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(1910)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43 млн.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фунтів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стерлінгів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http://www.vashdosug.ru/upl/images/jawlensky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68560" y="1628800"/>
            <a:ext cx="9937104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9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 </a:t>
            </a:r>
            <a:r>
              <a:rPr lang="ru-RU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Васильович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Кандінський</a:t>
            </a:r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1866-1944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595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5688632" cy="5257800"/>
          </a:xfrm>
        </p:spPr>
        <p:txBody>
          <a:bodyPr>
            <a:noAutofit/>
          </a:bodyPr>
          <a:lstStyle/>
          <a:p>
            <a:r>
              <a:rPr lang="ru-RU" sz="2000" dirty="0" err="1" smtClean="0"/>
              <a:t>Васи́ль</a:t>
            </a:r>
            <a:r>
              <a:rPr lang="ru-RU" sz="2000" dirty="0" smtClean="0"/>
              <a:t> </a:t>
            </a:r>
            <a:r>
              <a:rPr lang="ru-RU" sz="2000" dirty="0" err="1" smtClean="0"/>
              <a:t>Васи́льович</a:t>
            </a:r>
            <a:r>
              <a:rPr lang="ru-RU" sz="2000" dirty="0" smtClean="0"/>
              <a:t> </a:t>
            </a:r>
            <a:r>
              <a:rPr lang="ru-RU" sz="2000" dirty="0" err="1" smtClean="0"/>
              <a:t>Канді́нський</a:t>
            </a:r>
            <a:r>
              <a:rPr lang="ru-RU" sz="2000" dirty="0" smtClean="0"/>
              <a:t> (4 (16) </a:t>
            </a:r>
            <a:r>
              <a:rPr lang="ru-RU" sz="2000" dirty="0" err="1" smtClean="0"/>
              <a:t>грудня</a:t>
            </a:r>
            <a:r>
              <a:rPr lang="ru-RU" sz="2000" dirty="0" smtClean="0"/>
              <a:t> 1866, Москва — 13 </a:t>
            </a:r>
            <a:r>
              <a:rPr lang="ru-RU" sz="2000" dirty="0" err="1" smtClean="0"/>
              <a:t>грудня</a:t>
            </a:r>
            <a:r>
              <a:rPr lang="ru-RU" sz="2000" dirty="0" smtClean="0"/>
              <a:t> 1944, </a:t>
            </a:r>
            <a:r>
              <a:rPr lang="ru-RU" sz="2000" dirty="0" err="1" smtClean="0"/>
              <a:t>Нейї</a:t>
            </a:r>
            <a:r>
              <a:rPr lang="ru-RU" sz="2000" dirty="0" smtClean="0"/>
              <a:t>-</a:t>
            </a:r>
            <a:r>
              <a:rPr lang="ru-RU" sz="2000" dirty="0" err="1" smtClean="0"/>
              <a:t>сюр</a:t>
            </a:r>
            <a:r>
              <a:rPr lang="ru-RU" sz="2000" dirty="0" smtClean="0"/>
              <a:t>-Сен, </a:t>
            </a:r>
            <a:r>
              <a:rPr lang="ru-RU" sz="2000" dirty="0" err="1" smtClean="0"/>
              <a:t>Франція</a:t>
            </a:r>
            <a:r>
              <a:rPr lang="ru-RU" sz="2000" dirty="0" smtClean="0"/>
              <a:t>) — </a:t>
            </a:r>
            <a:r>
              <a:rPr lang="ru-RU" sz="2000" dirty="0" err="1" smtClean="0"/>
              <a:t>російський</a:t>
            </a:r>
            <a:r>
              <a:rPr lang="ru-RU" sz="2000" dirty="0" smtClean="0"/>
              <a:t> </a:t>
            </a:r>
            <a:r>
              <a:rPr lang="ru-RU" sz="2000" dirty="0"/>
              <a:t>художник, </a:t>
            </a:r>
            <a:r>
              <a:rPr lang="ru-RU" sz="2000" dirty="0" err="1"/>
              <a:t>графік</a:t>
            </a:r>
            <a:r>
              <a:rPr lang="ru-RU" sz="2000" dirty="0"/>
              <a:t> і теоретик </a:t>
            </a:r>
            <a:r>
              <a:rPr lang="ru-RU" sz="2000" dirty="0" err="1"/>
              <a:t>мистецтва</a:t>
            </a:r>
            <a:r>
              <a:rPr lang="ru-RU" sz="2000" dirty="0"/>
              <a:t>. Жив та творив у </a:t>
            </a:r>
            <a:r>
              <a:rPr lang="ru-RU" sz="2000" dirty="0" err="1"/>
              <a:t>Росії</a:t>
            </a:r>
            <a:r>
              <a:rPr lang="ru-RU" sz="2000" dirty="0"/>
              <a:t>, </a:t>
            </a:r>
            <a:r>
              <a:rPr lang="ru-RU" sz="2000" dirty="0" err="1"/>
              <a:t>Німеччині</a:t>
            </a:r>
            <a:r>
              <a:rPr lang="ru-RU" sz="2000" dirty="0"/>
              <a:t> та </a:t>
            </a:r>
            <a:r>
              <a:rPr lang="ru-RU" sz="2000" dirty="0" err="1"/>
              <a:t>Франції</a:t>
            </a:r>
            <a:r>
              <a:rPr lang="ru-RU" sz="2000" dirty="0"/>
              <a:t>. </a:t>
            </a:r>
            <a:r>
              <a:rPr lang="ru-RU" sz="2000" dirty="0" err="1"/>
              <a:t>Кандінський</a:t>
            </a:r>
            <a:r>
              <a:rPr lang="ru-RU" sz="2000" dirty="0"/>
              <a:t> </a:t>
            </a:r>
            <a:r>
              <a:rPr lang="ru-RU" sz="2000" dirty="0" err="1"/>
              <a:t>вважається</a:t>
            </a:r>
            <a:r>
              <a:rPr lang="ru-RU" sz="2000" dirty="0"/>
              <a:t> першим </a:t>
            </a:r>
            <a:r>
              <a:rPr lang="ru-RU" sz="2000" dirty="0" err="1"/>
              <a:t>абстракціоністом</a:t>
            </a:r>
            <a:r>
              <a:rPr lang="ru-RU" sz="2000" dirty="0"/>
              <a:t>.</a:t>
            </a:r>
          </a:p>
          <a:p>
            <a:r>
              <a:rPr lang="ru-RU" sz="2000" dirty="0" err="1" smtClean="0"/>
              <a:t>Він</a:t>
            </a:r>
            <a:r>
              <a:rPr lang="ru-RU" sz="2000" dirty="0" smtClean="0"/>
              <a:t> </a:t>
            </a:r>
            <a:r>
              <a:rPr lang="ru-RU" sz="2000" dirty="0" err="1"/>
              <a:t>класифікував</a:t>
            </a:r>
            <a:r>
              <a:rPr lang="ru-RU" sz="2000" dirty="0"/>
              <a:t> </a:t>
            </a:r>
            <a:r>
              <a:rPr lang="ru-RU" sz="2000" dirty="0" err="1"/>
              <a:t>фарби</a:t>
            </a:r>
            <a:r>
              <a:rPr lang="ru-RU" sz="2000" dirty="0"/>
              <a:t> за </a:t>
            </a:r>
            <a:r>
              <a:rPr lang="ru-RU" sz="2000" dirty="0" err="1"/>
              <a:t>їх</a:t>
            </a:r>
            <a:r>
              <a:rPr lang="ru-RU" sz="2000" dirty="0"/>
              <a:t> ароматами, звуками та формами. </a:t>
            </a:r>
            <a:r>
              <a:rPr lang="ru-RU" sz="2000" dirty="0" err="1"/>
              <a:t>Наприклад</a:t>
            </a:r>
            <a:r>
              <a:rPr lang="ru-RU" sz="2000" dirty="0"/>
              <a:t>,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вважав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синьому</a:t>
            </a:r>
            <a:r>
              <a:rPr lang="ru-RU" sz="2000" dirty="0"/>
              <a:t> </a:t>
            </a:r>
            <a:r>
              <a:rPr lang="ru-RU" sz="2000" dirty="0" err="1"/>
              <a:t>кольору</a:t>
            </a:r>
            <a:r>
              <a:rPr lang="ru-RU" sz="2000" dirty="0"/>
              <a:t> </a:t>
            </a:r>
            <a:r>
              <a:rPr lang="ru-RU" sz="2000" dirty="0" err="1"/>
              <a:t>відповідає</a:t>
            </a:r>
            <a:r>
              <a:rPr lang="ru-RU" sz="2000" dirty="0"/>
              <a:t> коло, </a:t>
            </a:r>
            <a:r>
              <a:rPr lang="ru-RU" sz="2000" dirty="0" err="1"/>
              <a:t>червоному</a:t>
            </a:r>
            <a:r>
              <a:rPr lang="ru-RU" sz="2000" dirty="0"/>
              <a:t> — квадрат, </a:t>
            </a:r>
            <a:r>
              <a:rPr lang="ru-RU" sz="2000" dirty="0" err="1"/>
              <a:t>жовтому</a:t>
            </a:r>
            <a:r>
              <a:rPr lang="ru-RU" sz="2000" dirty="0"/>
              <a:t> — </a:t>
            </a:r>
            <a:r>
              <a:rPr lang="ru-RU" sz="2000" dirty="0" err="1"/>
              <a:t>трикутник</a:t>
            </a:r>
            <a:r>
              <a:rPr lang="ru-RU" sz="2000" dirty="0"/>
              <a:t>. Частим мотивом </a:t>
            </a:r>
            <a:r>
              <a:rPr lang="ru-RU" sz="2000" dirty="0" err="1"/>
              <a:t>творчості</a:t>
            </a:r>
            <a:r>
              <a:rPr lang="ru-RU" sz="2000" dirty="0"/>
              <a:t> художника є вершник,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долає</a:t>
            </a:r>
            <a:r>
              <a:rPr lang="ru-RU" sz="2000" dirty="0"/>
              <a:t> дракона. </a:t>
            </a:r>
            <a:r>
              <a:rPr lang="ru-RU" sz="2000" dirty="0" err="1"/>
              <a:t>Митець</a:t>
            </a:r>
            <a:r>
              <a:rPr lang="ru-RU" sz="2000" dirty="0"/>
              <a:t> </a:t>
            </a:r>
            <a:r>
              <a:rPr lang="ru-RU" sz="2000" dirty="0" err="1"/>
              <a:t>вважав</a:t>
            </a:r>
            <a:r>
              <a:rPr lang="ru-RU" sz="2000" dirty="0"/>
              <a:t> </a:t>
            </a:r>
            <a:r>
              <a:rPr lang="ru-RU" sz="2000" dirty="0" err="1"/>
              <a:t>це</a:t>
            </a:r>
            <a:r>
              <a:rPr lang="ru-RU" sz="2000" dirty="0"/>
              <a:t> символом </a:t>
            </a:r>
            <a:r>
              <a:rPr lang="ru-RU" sz="2000" dirty="0" err="1"/>
              <a:t>духовної</a:t>
            </a:r>
            <a:r>
              <a:rPr lang="ru-RU" sz="2000" dirty="0"/>
              <a:t> </a:t>
            </a:r>
            <a:r>
              <a:rPr lang="ru-RU" sz="2000" dirty="0" err="1"/>
              <a:t>боротьби</a:t>
            </a:r>
            <a:r>
              <a:rPr lang="ru-RU" sz="2000" dirty="0"/>
              <a:t> </a:t>
            </a:r>
            <a:r>
              <a:rPr lang="ru-RU" sz="2000" dirty="0" err="1"/>
              <a:t>людини</a:t>
            </a:r>
            <a:r>
              <a:rPr lang="ru-RU" sz="2000" dirty="0"/>
              <a:t>.</a:t>
            </a:r>
          </a:p>
          <a:p>
            <a:endParaRPr lang="ru-RU" sz="2000" dirty="0"/>
          </a:p>
        </p:txBody>
      </p:sp>
      <p:pic>
        <p:nvPicPr>
          <p:cNvPr id="5" name="Объект 4" descr="File:Vassily-Kandinsky.jpe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844824"/>
            <a:ext cx="286194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865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Кохель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Леди на берегу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озера»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(1902)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Художник Василий Кандинский. Живопись. Кохель - Леди на берегу озера. 1902 год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71800" y="1628800"/>
            <a:ext cx="3634825" cy="51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696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«Группа </a:t>
            </a:r>
            <a:r>
              <a:rPr lang="ru-RU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кринолинах»</a:t>
            </a:r>
            <a:r>
              <a:rPr lang="ru-RU" sz="4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(1909)</a:t>
            </a:r>
            <a:endParaRPr lang="ru-RU" dirty="0"/>
          </a:p>
        </p:txBody>
      </p:sp>
      <p:pic>
        <p:nvPicPr>
          <p:cNvPr id="4" name="Объект 3" descr="Художник Василий Кандинский. Живопись. Группа в кринолинах. 1909 год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0" y="1628800"/>
            <a:ext cx="792087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77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«Всадник 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Святой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Георгий»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(1915 – 1916)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Художник Василий Кандинский. Живопись. Всадник Святой Георгий. 1915 год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5576" y="1628800"/>
            <a:ext cx="7848872" cy="511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922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«Композиция»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Художник Василий Кандинский. Живопись. Композиция. 1944 год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68527" y="1600200"/>
            <a:ext cx="34069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5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Іванова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82866"/>
            <a:ext cx="3290343" cy="525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2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«Фуга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(1914)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22,9 млн.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доларів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 descr="http://www.vashdosug.ru/upl/images/kandinsky(1)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52536" y="1700808"/>
            <a:ext cx="964907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9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924944"/>
            <a:ext cx="8686800" cy="1463040"/>
          </a:xfrm>
        </p:spPr>
        <p:txBody>
          <a:bodyPr/>
          <a:lstStyle/>
          <a:p>
            <a:r>
              <a:rPr lang="ru-RU" sz="5400" dirty="0" err="1">
                <a:solidFill>
                  <a:schemeClr val="bg1"/>
                </a:solidFill>
              </a:rPr>
              <a:t>Казимір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ru-RU" sz="5400" dirty="0" err="1">
                <a:solidFill>
                  <a:schemeClr val="bg1"/>
                </a:solidFill>
              </a:rPr>
              <a:t>Северинович</a:t>
            </a:r>
            <a:r>
              <a:rPr lang="ru-RU" sz="5400" dirty="0">
                <a:solidFill>
                  <a:schemeClr val="bg1"/>
                </a:solidFill>
              </a:rPr>
              <a:t> Малевич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1987-1935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071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Короткі відомості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700808"/>
            <a:ext cx="5256584" cy="4896544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Казимір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Северинович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Малевич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народився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23 лютого 1878 року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поблизу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Києва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російський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радянський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художник-авангардист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польсько-українського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походження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один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засновників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нових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напрямків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в абстрактному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мистецтві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 —супрематизму та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кубофутуризму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 педагог, теоретик 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мистецтва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Батько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неохоче і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навіть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вороже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поставився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синового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захоплення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зате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мама,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придбавши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малому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Казимірові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дорогі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фарби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пензлі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тим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самим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його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підштовхнула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до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серйозних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занять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живописом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51" y="1988840"/>
            <a:ext cx="3157101" cy="4392488"/>
          </a:xfrm>
        </p:spPr>
      </p:pic>
    </p:spTree>
    <p:extLst>
      <p:ext uri="{BB962C8B-B14F-4D97-AF65-F5344CB8AC3E}">
        <p14:creationId xmlns:p14="http://schemas.microsoft.com/office/powerpoint/2010/main" val="1849469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«Отдых» («Общество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цилиндрах»)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(1908)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507820" cy="5069160"/>
          </a:xfrm>
        </p:spPr>
      </p:pic>
    </p:spTree>
    <p:extLst>
      <p:ext uri="{BB962C8B-B14F-4D97-AF65-F5344CB8AC3E}">
        <p14:creationId xmlns:p14="http://schemas.microsoft.com/office/powerpoint/2010/main" val="420860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«Чёрный </a:t>
            </a:r>
            <a:r>
              <a:rPr lang="ru-RU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супрематический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квадрат»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(1915)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56792"/>
            <a:ext cx="4980494" cy="4997152"/>
          </a:xfrm>
        </p:spPr>
      </p:pic>
    </p:spTree>
    <p:extLst>
      <p:ext uri="{BB962C8B-B14F-4D97-AF65-F5344CB8AC3E}">
        <p14:creationId xmlns:p14="http://schemas.microsoft.com/office/powerpoint/2010/main" val="9617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«Чёрный крест» </a:t>
            </a:r>
            <a:b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(1923)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5042736" cy="5085184"/>
          </a:xfrm>
        </p:spPr>
      </p:pic>
    </p:spTree>
    <p:extLst>
      <p:ext uri="{BB962C8B-B14F-4D97-AF65-F5344CB8AC3E}">
        <p14:creationId xmlns:p14="http://schemas.microsoft.com/office/powerpoint/2010/main" val="34893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«Девушка 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гребнем в 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волосах»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(1932-1933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599074"/>
            <a:ext cx="4320480" cy="5124689"/>
          </a:xfrm>
        </p:spPr>
      </p:pic>
    </p:spTree>
    <p:extLst>
      <p:ext uri="{BB962C8B-B14F-4D97-AF65-F5344CB8AC3E}">
        <p14:creationId xmlns:p14="http://schemas.microsoft.com/office/powerpoint/2010/main" val="33174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Супрематическая</a:t>
            </a: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композиция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(1916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доларів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772816"/>
            <a:ext cx="9801998" cy="4719480"/>
          </a:xfrm>
        </p:spPr>
      </p:pic>
    </p:spTree>
    <p:extLst>
      <p:ext uri="{BB962C8B-B14F-4D97-AF65-F5344CB8AC3E}">
        <p14:creationId xmlns:p14="http://schemas.microsoft.com/office/powerpoint/2010/main" val="76330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8000" dirty="0" smtClean="0"/>
              <a:t>Дякуємо за увагу!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073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 Рахманінова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3919297" cy="508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87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«Арлекін </a:t>
            </a:r>
            <a:r>
              <a:rPr lang="uk-U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4312"/>
            <a:ext cx="4080696" cy="519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66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«Веселка»</a:t>
            </a:r>
            <a:b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3,7 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фунтів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809012" cy="510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8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Василій</a:t>
            </a:r>
            <a:r>
              <a:rPr lang="ru-RU" dirty="0"/>
              <a:t> </a:t>
            </a:r>
            <a:r>
              <a:rPr lang="ru-RU" dirty="0" smtClean="0"/>
              <a:t>Поленов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1844-1927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2157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Decatur</Template>
  <TotalTime>559</TotalTime>
  <Words>796</Words>
  <Application>Microsoft Office PowerPoint</Application>
  <PresentationFormat>Экран (4:3)</PresentationFormat>
  <Paragraphs>89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Decatur</vt:lpstr>
      <vt:lpstr>Великі російські художники</vt:lpstr>
      <vt:lpstr>Костянтин Андрійович Сомов</vt:lpstr>
      <vt:lpstr>Короткі відомості</vt:lpstr>
      <vt:lpstr>«Портрет Кузьміна»</vt:lpstr>
      <vt:lpstr>«Портрет Іванова»</vt:lpstr>
      <vt:lpstr>«Портрет Рахманінова»</vt:lpstr>
      <vt:lpstr>«Арлекін і дама»</vt:lpstr>
      <vt:lpstr>«Веселка» 3,7 млн. фунтів</vt:lpstr>
      <vt:lpstr>Василій Поленов</vt:lpstr>
      <vt:lpstr>Кроткі відомості</vt:lpstr>
      <vt:lpstr>«Золотая осень»  (1893)</vt:lpstr>
      <vt:lpstr>«Бабусин садок»</vt:lpstr>
      <vt:lpstr>«Зарослий ставок»</vt:lpstr>
      <vt:lpstr>«На Тиверіядськім озері»</vt:lpstr>
      <vt:lpstr>«Христос и грішниця» 4,07 млн. фунтів</vt:lpstr>
      <vt:lpstr>Ілля Юхимович Рєпін</vt:lpstr>
      <vt:lpstr>Короткі відомості</vt:lpstr>
      <vt:lpstr>«Запорожці пишуть листа турецькому султану» (1880)</vt:lpstr>
      <vt:lpstr>«Бурлаки на Волзі» (1870-1873)</vt:lpstr>
      <vt:lpstr>«Іван Грозний і син його Іван» (1870-1873)</vt:lpstr>
      <vt:lpstr>«Букет. Абрамцево» (1878)</vt:lpstr>
      <vt:lpstr>«Парижское кафе» (1875) 4, 52 млн. фунтов</vt:lpstr>
      <vt:lpstr>Микола Іванович Фешин</vt:lpstr>
      <vt:lpstr>Короткі відомості</vt:lpstr>
      <vt:lpstr>«Натюрморт с чайником»  (1948)</vt:lpstr>
      <vt:lpstr>«Старый индеец»  (1927-1933) </vt:lpstr>
      <vt:lpstr>«Портрет Ии»  (1923-1926)</vt:lpstr>
      <vt:lpstr>«Портрет студентки Маши Быстровой»  (1917)</vt:lpstr>
      <vt:lpstr>«Маленький ковбой» (1940) 6,95 млн. фунтов </vt:lpstr>
      <vt:lpstr>Наталя Сергіївна Гончарова</vt:lpstr>
      <vt:lpstr>Короткі відомості</vt:lpstr>
      <vt:lpstr>«Цветы»  (1912)</vt:lpstr>
      <vt:lpstr>«Золотой петушок»</vt:lpstr>
      <vt:lpstr>«Стрижка овец»</vt:lpstr>
      <vt:lpstr>«Прачки»  (1911-1912)</vt:lpstr>
      <vt:lpstr>«Испанка» (1916) 6,43 мил. фунтів</vt:lpstr>
      <vt:lpstr>Олексій Георгійович Явленський </vt:lpstr>
      <vt:lpstr>Короткі відомості</vt:lpstr>
      <vt:lpstr>«Портрет танцора Александра Сахарова» (1909)</vt:lpstr>
      <vt:lpstr>«Сидящая женщина»  (1910)</vt:lpstr>
      <vt:lpstr>«Натюрморт с кувшином»  (1913)</vt:lpstr>
      <vt:lpstr>«Абстрактная голова»  (1932)</vt:lpstr>
      <vt:lpstr>«Шокко в широкополой шляпе» (1910)  9, 43 млн. фунтів стерлінгів</vt:lpstr>
      <vt:lpstr>Василь Васильович Кандінський </vt:lpstr>
      <vt:lpstr>Короткі відомості</vt:lpstr>
      <vt:lpstr>«Кохель - Леди на берегу озера»  (1902)</vt:lpstr>
      <vt:lpstr>«Группа в кринолинах»  (1909)</vt:lpstr>
      <vt:lpstr>«Всадник Святой Георгий»  (1915 – 1916)</vt:lpstr>
      <vt:lpstr>«Композиция»  (1944)</vt:lpstr>
      <vt:lpstr>«Фуга» (1914)  22,9 млн. доларів</vt:lpstr>
      <vt:lpstr>Казимір Северинович Малевич</vt:lpstr>
      <vt:lpstr>Короткі відомості</vt:lpstr>
      <vt:lpstr>«Отдых» («Общество в цилиндрах») (1908)</vt:lpstr>
      <vt:lpstr>«Чёрный супрематический квадрат»  (1915)</vt:lpstr>
      <vt:lpstr>«Чёрный крест»  (1923)</vt:lpstr>
      <vt:lpstr>«Девушка с гребнем в волосах» (1932-1933)</vt:lpstr>
      <vt:lpstr>«Супрематическая композиция» (1916) 60 млн. доларів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dcterms:created xsi:type="dcterms:W3CDTF">2013-12-14T12:29:23Z</dcterms:created>
  <dcterms:modified xsi:type="dcterms:W3CDTF">2013-12-14T21:48:30Z</dcterms:modified>
</cp:coreProperties>
</file>