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87" r:id="rId5"/>
    <p:sldId id="263" r:id="rId6"/>
    <p:sldId id="302" r:id="rId7"/>
    <p:sldId id="301" r:id="rId8"/>
    <p:sldId id="286" r:id="rId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ACAC"/>
    <a:srgbClr val="CC0000"/>
    <a:srgbClr val="B2B2B2"/>
    <a:srgbClr val="5F5F5F"/>
    <a:srgbClr val="DDDDDD"/>
    <a:srgbClr val="FEFEFE"/>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95" autoAdjust="0"/>
    <p:restoredTop sz="94647" autoAdjust="0"/>
  </p:normalViewPr>
  <p:slideViewPr>
    <p:cSldViewPr>
      <p:cViewPr varScale="1">
        <p:scale>
          <a:sx n="69" d="100"/>
          <a:sy n="69" d="100"/>
        </p:scale>
        <p:origin x="-16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gradFill rotWithShape="0">
          <a:gsLst>
            <a:gs pos="0">
              <a:schemeClr val="bg1"/>
            </a:gs>
            <a:gs pos="100000">
              <a:schemeClr val="bg1">
                <a:gamma/>
                <a:shade val="47451"/>
                <a:invGamma/>
              </a:schemeClr>
            </a:gs>
          </a:gsLst>
          <a:lin ang="5400000" scaled="1"/>
        </a:gradFill>
        <a:effectLst/>
      </p:bgPr>
    </p:bg>
    <p:spTree>
      <p:nvGrpSpPr>
        <p:cNvPr id="1" name=""/>
        <p:cNvGrpSpPr/>
        <p:nvPr/>
      </p:nvGrpSpPr>
      <p:grpSpPr>
        <a:xfrm>
          <a:off x="0" y="0"/>
          <a:ext cx="0" cy="0"/>
          <a:chOff x="0" y="0"/>
          <a:chExt cx="0" cy="0"/>
        </a:xfrm>
      </p:grpSpPr>
      <p:sp>
        <p:nvSpPr>
          <p:cNvPr id="4" name="Freeform 409"/>
          <p:cNvSpPr>
            <a:spLocks/>
          </p:cNvSpPr>
          <p:nvPr/>
        </p:nvSpPr>
        <p:spPr bwMode="hidden">
          <a:xfrm>
            <a:off x="0" y="1981200"/>
            <a:ext cx="4257675" cy="2068513"/>
          </a:xfrm>
          <a:custGeom>
            <a:avLst/>
            <a:gdLst/>
            <a:ahLst/>
            <a:cxnLst>
              <a:cxn ang="0">
                <a:pos x="0" y="0"/>
              </a:cxn>
              <a:cxn ang="0">
                <a:pos x="1109" y="196"/>
              </a:cxn>
              <a:cxn ang="0">
                <a:pos x="2006" y="975"/>
              </a:cxn>
              <a:cxn ang="0">
                <a:pos x="2666" y="1296"/>
              </a:cxn>
              <a:cxn ang="0">
                <a:pos x="1911" y="1015"/>
              </a:cxn>
              <a:cxn ang="0">
                <a:pos x="1111" y="460"/>
              </a:cxn>
              <a:cxn ang="0">
                <a:pos x="9" y="446"/>
              </a:cxn>
            </a:cxnLst>
            <a:rect l="0" t="0" r="r" b="b"/>
            <a:pathLst>
              <a:path w="2682" h="1303">
                <a:moveTo>
                  <a:pt x="0" y="0"/>
                </a:moveTo>
                <a:cubicBezTo>
                  <a:pt x="185" y="34"/>
                  <a:pt x="775" y="34"/>
                  <a:pt x="1109" y="196"/>
                </a:cubicBezTo>
                <a:cubicBezTo>
                  <a:pt x="1443" y="358"/>
                  <a:pt x="1747" y="792"/>
                  <a:pt x="2006" y="975"/>
                </a:cubicBezTo>
                <a:cubicBezTo>
                  <a:pt x="2265" y="1158"/>
                  <a:pt x="2682" y="1289"/>
                  <a:pt x="2666" y="1296"/>
                </a:cubicBezTo>
                <a:cubicBezTo>
                  <a:pt x="2650" y="1303"/>
                  <a:pt x="2170" y="1154"/>
                  <a:pt x="1911" y="1015"/>
                </a:cubicBezTo>
                <a:cubicBezTo>
                  <a:pt x="1652" y="876"/>
                  <a:pt x="1428" y="555"/>
                  <a:pt x="1111" y="460"/>
                </a:cubicBezTo>
                <a:cubicBezTo>
                  <a:pt x="794" y="365"/>
                  <a:pt x="238" y="449"/>
                  <a:pt x="9" y="446"/>
                </a:cubicBezTo>
              </a:path>
            </a:pathLst>
          </a:custGeom>
          <a:gradFill rotWithShape="1">
            <a:gsLst>
              <a:gs pos="0">
                <a:srgbClr val="FFFFFF">
                  <a:alpha val="14000"/>
                </a:srgbClr>
              </a:gs>
              <a:gs pos="100000">
                <a:srgbClr val="FFFFFF">
                  <a:gamma/>
                  <a:shade val="79216"/>
                  <a:invGamma/>
                  <a:alpha val="6000"/>
                </a:srgbClr>
              </a:gs>
            </a:gsLst>
            <a:lin ang="5400000" scaled="1"/>
          </a:gradFill>
          <a:ln w="9525">
            <a:noFill/>
            <a:round/>
            <a:headEnd/>
            <a:tailEnd/>
          </a:ln>
          <a:effectLst/>
        </p:spPr>
        <p:txBody>
          <a:bodyPr/>
          <a:lstStyle/>
          <a:p>
            <a:pPr>
              <a:defRPr/>
            </a:pPr>
            <a:endParaRPr lang="ru-RU"/>
          </a:p>
        </p:txBody>
      </p:sp>
      <p:sp>
        <p:nvSpPr>
          <p:cNvPr id="5" name="Freeform 403"/>
          <p:cNvSpPr>
            <a:spLocks/>
          </p:cNvSpPr>
          <p:nvPr/>
        </p:nvSpPr>
        <p:spPr bwMode="hidden">
          <a:xfrm>
            <a:off x="-11113" y="0"/>
            <a:ext cx="5145088" cy="4338638"/>
          </a:xfrm>
          <a:custGeom>
            <a:avLst/>
            <a:gdLst/>
            <a:ahLst/>
            <a:cxnLst>
              <a:cxn ang="0">
                <a:pos x="7" y="0"/>
              </a:cxn>
              <a:cxn ang="0">
                <a:pos x="1552" y="847"/>
              </a:cxn>
              <a:cxn ang="0">
                <a:pos x="2365" y="2148"/>
              </a:cxn>
              <a:cxn ang="0">
                <a:pos x="3098" y="2664"/>
              </a:cxn>
              <a:cxn ang="0">
                <a:pos x="2197" y="2247"/>
              </a:cxn>
              <a:cxn ang="0">
                <a:pos x="1274" y="1288"/>
              </a:cxn>
              <a:cxn ang="0">
                <a:pos x="0" y="901"/>
              </a:cxn>
            </a:cxnLst>
            <a:rect l="0" t="0" r="r" b="b"/>
            <a:pathLst>
              <a:path w="3241" h="2733">
                <a:moveTo>
                  <a:pt x="7" y="0"/>
                </a:moveTo>
                <a:cubicBezTo>
                  <a:pt x="265" y="141"/>
                  <a:pt x="1159" y="489"/>
                  <a:pt x="1552" y="847"/>
                </a:cubicBezTo>
                <a:cubicBezTo>
                  <a:pt x="1945" y="1205"/>
                  <a:pt x="2107" y="1845"/>
                  <a:pt x="2365" y="2148"/>
                </a:cubicBezTo>
                <a:cubicBezTo>
                  <a:pt x="2623" y="2451"/>
                  <a:pt x="3126" y="2648"/>
                  <a:pt x="3098" y="2664"/>
                </a:cubicBezTo>
                <a:cubicBezTo>
                  <a:pt x="3241" y="2733"/>
                  <a:pt x="2487" y="2487"/>
                  <a:pt x="2197" y="2247"/>
                </a:cubicBezTo>
                <a:cubicBezTo>
                  <a:pt x="1893" y="2018"/>
                  <a:pt x="1640" y="1512"/>
                  <a:pt x="1274" y="1288"/>
                </a:cubicBezTo>
                <a:cubicBezTo>
                  <a:pt x="927" y="1034"/>
                  <a:pt x="265" y="982"/>
                  <a:pt x="0" y="901"/>
                </a:cubicBezTo>
              </a:path>
            </a:pathLst>
          </a:custGeom>
          <a:gradFill rotWithShape="1">
            <a:gsLst>
              <a:gs pos="0">
                <a:srgbClr val="FFFFFF">
                  <a:alpha val="21001"/>
                </a:srgbClr>
              </a:gs>
              <a:gs pos="100000">
                <a:srgbClr val="FFFFFF">
                  <a:gamma/>
                  <a:shade val="79216"/>
                  <a:invGamma/>
                  <a:alpha val="6000"/>
                </a:srgbClr>
              </a:gs>
            </a:gsLst>
            <a:lin ang="0" scaled="1"/>
          </a:gradFill>
          <a:ln w="9525">
            <a:noFill/>
            <a:round/>
            <a:headEnd/>
            <a:tailEnd/>
          </a:ln>
          <a:effectLst/>
        </p:spPr>
        <p:txBody>
          <a:bodyPr/>
          <a:lstStyle/>
          <a:p>
            <a:pPr>
              <a:defRPr/>
            </a:pPr>
            <a:endParaRPr lang="ru-RU"/>
          </a:p>
        </p:txBody>
      </p:sp>
      <p:sp>
        <p:nvSpPr>
          <p:cNvPr id="6" name="Freeform 404"/>
          <p:cNvSpPr>
            <a:spLocks/>
          </p:cNvSpPr>
          <p:nvPr/>
        </p:nvSpPr>
        <p:spPr bwMode="hidden">
          <a:xfrm>
            <a:off x="3581400" y="0"/>
            <a:ext cx="2522538" cy="4613275"/>
          </a:xfrm>
          <a:custGeom>
            <a:avLst/>
            <a:gdLst/>
            <a:ahLst/>
            <a:cxnLst>
              <a:cxn ang="0">
                <a:pos x="0" y="12"/>
              </a:cxn>
              <a:cxn ang="0">
                <a:pos x="959" y="1027"/>
              </a:cxn>
              <a:cxn ang="0">
                <a:pos x="1153" y="2216"/>
              </a:cxn>
              <a:cxn ang="0">
                <a:pos x="1589" y="2905"/>
              </a:cxn>
              <a:cxn ang="0">
                <a:pos x="1302" y="2209"/>
              </a:cxn>
              <a:cxn ang="0">
                <a:pos x="1399" y="994"/>
              </a:cxn>
              <a:cxn ang="0">
                <a:pos x="876" y="0"/>
              </a:cxn>
            </a:cxnLst>
            <a:rect l="0" t="0" r="r" b="b"/>
            <a:pathLst>
              <a:path w="1589" h="2906">
                <a:moveTo>
                  <a:pt x="0" y="12"/>
                </a:moveTo>
                <a:cubicBezTo>
                  <a:pt x="160" y="181"/>
                  <a:pt x="767" y="660"/>
                  <a:pt x="959" y="1027"/>
                </a:cubicBezTo>
                <a:cubicBezTo>
                  <a:pt x="1151" y="1394"/>
                  <a:pt x="1048" y="1903"/>
                  <a:pt x="1153" y="2216"/>
                </a:cubicBezTo>
                <a:cubicBezTo>
                  <a:pt x="1258" y="2529"/>
                  <a:pt x="1564" y="2906"/>
                  <a:pt x="1589" y="2905"/>
                </a:cubicBezTo>
                <a:cubicBezTo>
                  <a:pt x="1554" y="2859"/>
                  <a:pt x="1334" y="2527"/>
                  <a:pt x="1302" y="2209"/>
                </a:cubicBezTo>
                <a:cubicBezTo>
                  <a:pt x="1270" y="1891"/>
                  <a:pt x="1470" y="1362"/>
                  <a:pt x="1399" y="994"/>
                </a:cubicBezTo>
                <a:cubicBezTo>
                  <a:pt x="1328" y="626"/>
                  <a:pt x="985" y="207"/>
                  <a:pt x="876" y="0"/>
                </a:cubicBezTo>
              </a:path>
            </a:pathLst>
          </a:custGeom>
          <a:gradFill rotWithShape="1">
            <a:gsLst>
              <a:gs pos="0">
                <a:srgbClr val="FFFFFF">
                  <a:alpha val="14000"/>
                </a:srgbClr>
              </a:gs>
              <a:gs pos="100000">
                <a:srgbClr val="FFFFFF">
                  <a:gamma/>
                  <a:shade val="79216"/>
                  <a:invGamma/>
                  <a:alpha val="6000"/>
                </a:srgbClr>
              </a:gs>
            </a:gsLst>
            <a:lin ang="5400000" scaled="1"/>
          </a:gradFill>
          <a:ln w="9525">
            <a:noFill/>
            <a:round/>
            <a:headEnd/>
            <a:tailEnd/>
          </a:ln>
          <a:effectLst/>
        </p:spPr>
        <p:txBody>
          <a:bodyPr/>
          <a:lstStyle/>
          <a:p>
            <a:pPr>
              <a:defRPr/>
            </a:pPr>
            <a:endParaRPr lang="ru-RU"/>
          </a:p>
        </p:txBody>
      </p:sp>
      <p:sp>
        <p:nvSpPr>
          <p:cNvPr id="7" name="Freeform 405"/>
          <p:cNvSpPr>
            <a:spLocks/>
          </p:cNvSpPr>
          <p:nvPr/>
        </p:nvSpPr>
        <p:spPr bwMode="hidden">
          <a:xfrm>
            <a:off x="6294438" y="1366838"/>
            <a:ext cx="2849562" cy="3324225"/>
          </a:xfrm>
          <a:custGeom>
            <a:avLst/>
            <a:gdLst/>
            <a:ahLst/>
            <a:cxnLst>
              <a:cxn ang="0">
                <a:pos x="1788" y="0"/>
              </a:cxn>
              <a:cxn ang="0">
                <a:pos x="1795" y="1185"/>
              </a:cxn>
              <a:cxn ang="0">
                <a:pos x="453" y="1409"/>
              </a:cxn>
              <a:cxn ang="0">
                <a:pos x="13" y="2080"/>
              </a:cxn>
              <a:cxn ang="0">
                <a:pos x="501" y="1145"/>
              </a:cxn>
              <a:cxn ang="0">
                <a:pos x="1781" y="13"/>
              </a:cxn>
            </a:cxnLst>
            <a:rect l="0" t="0" r="r" b="b"/>
            <a:pathLst>
              <a:path w="1795" h="2094">
                <a:moveTo>
                  <a:pt x="1788" y="0"/>
                </a:moveTo>
                <a:lnTo>
                  <a:pt x="1795" y="1185"/>
                </a:lnTo>
                <a:cubicBezTo>
                  <a:pt x="1504" y="1538"/>
                  <a:pt x="746" y="1250"/>
                  <a:pt x="453" y="1409"/>
                </a:cubicBezTo>
                <a:cubicBezTo>
                  <a:pt x="156" y="1558"/>
                  <a:pt x="13" y="2094"/>
                  <a:pt x="13" y="2080"/>
                </a:cubicBezTo>
                <a:cubicBezTo>
                  <a:pt x="13" y="2066"/>
                  <a:pt x="0" y="1389"/>
                  <a:pt x="501" y="1145"/>
                </a:cubicBezTo>
                <a:cubicBezTo>
                  <a:pt x="1002" y="901"/>
                  <a:pt x="1619" y="860"/>
                  <a:pt x="1781" y="13"/>
                </a:cubicBezTo>
              </a:path>
            </a:pathLst>
          </a:custGeom>
          <a:gradFill rotWithShape="1">
            <a:gsLst>
              <a:gs pos="0">
                <a:srgbClr val="FFFFFF">
                  <a:alpha val="14000"/>
                </a:srgbClr>
              </a:gs>
              <a:gs pos="100000">
                <a:srgbClr val="FFFFFF">
                  <a:gamma/>
                  <a:shade val="79216"/>
                  <a:invGamma/>
                  <a:alpha val="6000"/>
                </a:srgbClr>
              </a:gs>
            </a:gsLst>
            <a:lin ang="5400000" scaled="1"/>
          </a:gradFill>
          <a:ln w="9525">
            <a:noFill/>
            <a:round/>
            <a:headEnd/>
            <a:tailEnd/>
          </a:ln>
          <a:effectLst/>
        </p:spPr>
        <p:txBody>
          <a:bodyPr/>
          <a:lstStyle/>
          <a:p>
            <a:pPr>
              <a:defRPr/>
            </a:pPr>
            <a:endParaRPr lang="ru-RU"/>
          </a:p>
        </p:txBody>
      </p:sp>
      <p:sp>
        <p:nvSpPr>
          <p:cNvPr id="8" name="Freeform 407"/>
          <p:cNvSpPr>
            <a:spLocks/>
          </p:cNvSpPr>
          <p:nvPr/>
        </p:nvSpPr>
        <p:spPr bwMode="hidden">
          <a:xfrm>
            <a:off x="5562600" y="-22225"/>
            <a:ext cx="3290888" cy="4702175"/>
          </a:xfrm>
          <a:custGeom>
            <a:avLst/>
            <a:gdLst/>
            <a:ahLst/>
            <a:cxnLst>
              <a:cxn ang="0">
                <a:pos x="0" y="8"/>
              </a:cxn>
              <a:cxn ang="0">
                <a:pos x="392" y="997"/>
              </a:cxn>
              <a:cxn ang="0">
                <a:pos x="203" y="2149"/>
              </a:cxn>
              <a:cxn ang="0">
                <a:pos x="399" y="2955"/>
              </a:cxn>
              <a:cxn ang="0">
                <a:pos x="514" y="2108"/>
              </a:cxn>
              <a:cxn ang="0">
                <a:pos x="1273" y="1410"/>
              </a:cxn>
              <a:cxn ang="0">
                <a:pos x="1883" y="739"/>
              </a:cxn>
              <a:cxn ang="0">
                <a:pos x="2073" y="0"/>
              </a:cxn>
            </a:cxnLst>
            <a:rect l="0" t="0" r="r" b="b"/>
            <a:pathLst>
              <a:path w="2073" h="2962">
                <a:moveTo>
                  <a:pt x="0" y="8"/>
                </a:moveTo>
                <a:cubicBezTo>
                  <a:pt x="65" y="173"/>
                  <a:pt x="358" y="640"/>
                  <a:pt x="392" y="997"/>
                </a:cubicBezTo>
                <a:cubicBezTo>
                  <a:pt x="426" y="1354"/>
                  <a:pt x="202" y="1823"/>
                  <a:pt x="203" y="2149"/>
                </a:cubicBezTo>
                <a:cubicBezTo>
                  <a:pt x="204" y="2475"/>
                  <a:pt x="347" y="2962"/>
                  <a:pt x="399" y="2955"/>
                </a:cubicBezTo>
                <a:cubicBezTo>
                  <a:pt x="399" y="2962"/>
                  <a:pt x="389" y="2371"/>
                  <a:pt x="514" y="2108"/>
                </a:cubicBezTo>
                <a:cubicBezTo>
                  <a:pt x="660" y="1851"/>
                  <a:pt x="901" y="1728"/>
                  <a:pt x="1273" y="1410"/>
                </a:cubicBezTo>
                <a:cubicBezTo>
                  <a:pt x="1645" y="1092"/>
                  <a:pt x="1750" y="974"/>
                  <a:pt x="1883" y="739"/>
                </a:cubicBezTo>
                <a:cubicBezTo>
                  <a:pt x="2016" y="504"/>
                  <a:pt x="2034" y="154"/>
                  <a:pt x="2073" y="0"/>
                </a:cubicBezTo>
              </a:path>
            </a:pathLst>
          </a:custGeom>
          <a:gradFill rotWithShape="1">
            <a:gsLst>
              <a:gs pos="0">
                <a:srgbClr val="FFFFFF">
                  <a:alpha val="17000"/>
                </a:srgbClr>
              </a:gs>
              <a:gs pos="100000">
                <a:srgbClr val="FFFFFF">
                  <a:gamma/>
                  <a:shade val="79216"/>
                  <a:invGamma/>
                  <a:alpha val="6000"/>
                </a:srgbClr>
              </a:gs>
            </a:gsLst>
            <a:lin ang="5400000" scaled="1"/>
          </a:gradFill>
          <a:ln w="9525">
            <a:noFill/>
            <a:round/>
            <a:headEnd/>
            <a:tailEnd/>
          </a:ln>
          <a:effectLst/>
        </p:spPr>
        <p:txBody>
          <a:bodyPr/>
          <a:lstStyle/>
          <a:p>
            <a:pPr>
              <a:defRPr/>
            </a:pPr>
            <a:endParaRPr lang="ru-RU"/>
          </a:p>
        </p:txBody>
      </p:sp>
      <p:pic>
        <p:nvPicPr>
          <p:cNvPr id="9" name="Picture 388" descr="02"/>
          <p:cNvPicPr>
            <a:picLocks noChangeAspect="1" noChangeArrowheads="1"/>
          </p:cNvPicPr>
          <p:nvPr/>
        </p:nvPicPr>
        <p:blipFill>
          <a:blip r:embed="rId2" cstate="print"/>
          <a:srcRect t="12790"/>
          <a:stretch>
            <a:fillRect/>
          </a:stretch>
        </p:blipFill>
        <p:spPr bwMode="gray">
          <a:xfrm>
            <a:off x="0" y="2971800"/>
            <a:ext cx="9144000" cy="3886200"/>
          </a:xfrm>
          <a:prstGeom prst="rect">
            <a:avLst/>
          </a:prstGeom>
          <a:noFill/>
          <a:ln w="9525">
            <a:noFill/>
            <a:miter lim="800000"/>
            <a:headEnd/>
            <a:tailEnd/>
          </a:ln>
        </p:spPr>
      </p:pic>
      <p:pic>
        <p:nvPicPr>
          <p:cNvPr id="10" name="Picture 391" descr="01"/>
          <p:cNvPicPr>
            <a:picLocks noChangeAspect="1" noChangeArrowheads="1"/>
          </p:cNvPicPr>
          <p:nvPr/>
        </p:nvPicPr>
        <p:blipFill>
          <a:blip r:embed="rId3" cstate="print"/>
          <a:srcRect/>
          <a:stretch>
            <a:fillRect/>
          </a:stretch>
        </p:blipFill>
        <p:spPr bwMode="gray">
          <a:xfrm>
            <a:off x="754063" y="2971800"/>
            <a:ext cx="2827337" cy="3886200"/>
          </a:xfrm>
          <a:prstGeom prst="rect">
            <a:avLst/>
          </a:prstGeom>
          <a:noFill/>
          <a:ln w="9525">
            <a:noFill/>
            <a:miter lim="800000"/>
            <a:headEnd/>
            <a:tailEnd/>
          </a:ln>
        </p:spPr>
      </p:pic>
      <p:sp>
        <p:nvSpPr>
          <p:cNvPr id="11" name="Text Box 262"/>
          <p:cNvSpPr txBox="1">
            <a:spLocks noChangeArrowheads="1"/>
          </p:cNvSpPr>
          <p:nvPr/>
        </p:nvSpPr>
        <p:spPr bwMode="gray">
          <a:xfrm>
            <a:off x="7315200" y="136525"/>
            <a:ext cx="1676400" cy="396875"/>
          </a:xfrm>
          <a:prstGeom prst="rect">
            <a:avLst/>
          </a:prstGeom>
          <a:noFill/>
          <a:ln w="9525">
            <a:noFill/>
            <a:miter lim="800000"/>
            <a:headEnd/>
            <a:tailEnd/>
          </a:ln>
          <a:effectLst/>
        </p:spPr>
        <p:txBody>
          <a:bodyPr>
            <a:spAutoFit/>
          </a:bodyPr>
          <a:lstStyle/>
          <a:p>
            <a:pPr algn="r">
              <a:spcBef>
                <a:spcPct val="50000"/>
              </a:spcBef>
              <a:defRPr/>
            </a:pPr>
            <a:r>
              <a:rPr lang="en-US" sz="2000">
                <a:solidFill>
                  <a:srgbClr val="FFFFFF"/>
                </a:solidFill>
                <a:latin typeface="Verdana" pitchFamily="34" charset="0"/>
              </a:rPr>
              <a:t>LOGO</a:t>
            </a:r>
          </a:p>
        </p:txBody>
      </p:sp>
      <p:sp>
        <p:nvSpPr>
          <p:cNvPr id="3321" name="Rectangle 249"/>
          <p:cNvSpPr>
            <a:spLocks noGrp="1" noChangeArrowheads="1"/>
          </p:cNvSpPr>
          <p:nvPr>
            <p:ph type="ctrTitle" sz="quarter"/>
          </p:nvPr>
        </p:nvSpPr>
        <p:spPr bwMode="gray">
          <a:xfrm>
            <a:off x="561975" y="434975"/>
            <a:ext cx="7772400" cy="1470025"/>
          </a:xfrm>
          <a:effectLst>
            <a:outerShdw dist="35921" dir="2700000" algn="ctr" rotWithShape="0">
              <a:schemeClr val="bg2">
                <a:alpha val="10001"/>
              </a:schemeClr>
            </a:outerShdw>
          </a:effectLst>
        </p:spPr>
        <p:txBody>
          <a:bodyPr/>
          <a:lstStyle>
            <a:lvl1pPr>
              <a:defRPr sz="6900">
                <a:solidFill>
                  <a:schemeClr val="tx1"/>
                </a:solidFill>
                <a:effectLst/>
              </a:defRPr>
            </a:lvl1pPr>
          </a:lstStyle>
          <a:p>
            <a:r>
              <a:rPr lang="ru-RU" smtClean="0"/>
              <a:t>Образец заголовка</a:t>
            </a:r>
            <a:endParaRPr lang="en-US"/>
          </a:p>
        </p:txBody>
      </p:sp>
      <p:sp>
        <p:nvSpPr>
          <p:cNvPr id="3322" name="Rectangle 250"/>
          <p:cNvSpPr>
            <a:spLocks noGrp="1" noChangeArrowheads="1"/>
          </p:cNvSpPr>
          <p:nvPr>
            <p:ph type="subTitle" sz="quarter" idx="1"/>
          </p:nvPr>
        </p:nvSpPr>
        <p:spPr bwMode="gray">
          <a:xfrm>
            <a:off x="609600" y="2286000"/>
            <a:ext cx="6400800" cy="533400"/>
          </a:xfrm>
          <a:effectLst>
            <a:outerShdw dist="17961" dir="2700000" algn="ctr" rotWithShape="0">
              <a:schemeClr val="bg2"/>
            </a:outerShdw>
          </a:effectLst>
        </p:spPr>
        <p:txBody>
          <a:bodyPr/>
          <a:lstStyle>
            <a:lvl1pPr marL="0" indent="0">
              <a:buFont typeface="Arial" charset="0"/>
              <a:buNone/>
              <a:defRPr sz="2000"/>
            </a:lvl1pPr>
          </a:lstStyle>
          <a:p>
            <a:r>
              <a:rPr lang="ru-RU" smtClean="0"/>
              <a:t>Образец подзаголовка</a:t>
            </a:r>
            <a:endParaRPr lang="en-US"/>
          </a:p>
        </p:txBody>
      </p:sp>
      <p:sp>
        <p:nvSpPr>
          <p:cNvPr id="12" name="Rectangle 4"/>
          <p:cNvSpPr>
            <a:spLocks noGrp="1" noChangeArrowheads="1"/>
          </p:cNvSpPr>
          <p:nvPr>
            <p:ph type="dt" sz="half" idx="10"/>
          </p:nvPr>
        </p:nvSpPr>
        <p:spPr bwMode="gray">
          <a:xfrm>
            <a:off x="2590800" y="6477000"/>
            <a:ext cx="2133600" cy="244475"/>
          </a:xfrm>
        </p:spPr>
        <p:txBody>
          <a:bodyPr/>
          <a:lstStyle>
            <a:lvl1pPr>
              <a:defRPr sz="1000">
                <a:solidFill>
                  <a:srgbClr val="FFFFFF"/>
                </a:solidFill>
              </a:defRPr>
            </a:lvl1pPr>
          </a:lstStyle>
          <a:p>
            <a:pPr>
              <a:defRPr/>
            </a:pPr>
            <a:endParaRPr lang="en-US"/>
          </a:p>
        </p:txBody>
      </p:sp>
      <p:sp>
        <p:nvSpPr>
          <p:cNvPr id="13" name="Rectangle 5"/>
          <p:cNvSpPr>
            <a:spLocks noGrp="1" noChangeArrowheads="1"/>
          </p:cNvSpPr>
          <p:nvPr>
            <p:ph type="ftr" sz="quarter" idx="11"/>
          </p:nvPr>
        </p:nvSpPr>
        <p:spPr bwMode="gray">
          <a:xfrm>
            <a:off x="228600" y="6461125"/>
            <a:ext cx="1524000" cy="244475"/>
          </a:xfrm>
        </p:spPr>
        <p:txBody>
          <a:bodyPr/>
          <a:lstStyle>
            <a:lvl1pPr>
              <a:defRPr sz="1000">
                <a:solidFill>
                  <a:srgbClr val="FFFFFF"/>
                </a:solidFill>
              </a:defRPr>
            </a:lvl1pPr>
          </a:lstStyle>
          <a:p>
            <a:pPr>
              <a:defRPr/>
            </a:pPr>
            <a:endParaRPr lang="ru-RU"/>
          </a:p>
        </p:txBody>
      </p:sp>
      <p:sp>
        <p:nvSpPr>
          <p:cNvPr id="14" name="Rectangle 6"/>
          <p:cNvSpPr>
            <a:spLocks noGrp="1" noChangeArrowheads="1"/>
          </p:cNvSpPr>
          <p:nvPr>
            <p:ph type="sldNum" sz="quarter" idx="12"/>
          </p:nvPr>
        </p:nvSpPr>
        <p:spPr bwMode="gray">
          <a:xfrm>
            <a:off x="1905000" y="6477000"/>
            <a:ext cx="533400" cy="244475"/>
          </a:xfrm>
        </p:spPr>
        <p:txBody>
          <a:bodyPr/>
          <a:lstStyle>
            <a:lvl1pPr algn="ctr">
              <a:defRPr sz="1000">
                <a:solidFill>
                  <a:srgbClr val="FFFFFF"/>
                </a:solidFill>
              </a:defRPr>
            </a:lvl1pPr>
          </a:lstStyle>
          <a:p>
            <a:pPr>
              <a:defRPr/>
            </a:pPr>
            <a:fld id="{0F98AECA-383F-49FB-9C26-F8FFF9AA3F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3A9C1C4-D15D-4B11-91FA-3A772C7B96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2400"/>
            <a:ext cx="2057400" cy="6096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2400"/>
            <a:ext cx="60198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76F9F61-AE82-49BD-83EB-917643DEA58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77724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524000"/>
            <a:ext cx="8229600" cy="4724400"/>
          </a:xfrm>
        </p:spPr>
        <p:txBody>
          <a:bodyPr/>
          <a:lstStyle/>
          <a:p>
            <a:pPr lvl="0"/>
            <a:r>
              <a:rPr lang="ru-RU" noProof="0" smtClean="0"/>
              <a:t>Вставка диаграммы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6D62CC3-BFF7-4FB0-BB3A-6A45E73AE8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728FEAE-7FA7-436F-9CE3-29BF715376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156D797-57E4-4903-960A-F50499703EA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0080226-A07D-424B-8781-FD626373E6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539DEE6-C856-419B-82A7-D936C14547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1C4FF88-CDAE-472B-A98D-9F71D4FF56C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8429E11-7161-4275-BD31-2B280BADF06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C991147-22D2-4D39-B4DC-716A346FED7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B25C061-7E55-4A63-A42D-7F31CCDDB24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7451"/>
                <a:invGamma/>
              </a:schemeClr>
            </a:gs>
          </a:gsLst>
          <a:lin ang="5400000" scaled="1"/>
        </a:gradFill>
        <a:effectLst/>
      </p:bgPr>
    </p:bg>
    <p:spTree>
      <p:nvGrpSpPr>
        <p:cNvPr id="1" name=""/>
        <p:cNvGrpSpPr/>
        <p:nvPr/>
      </p:nvGrpSpPr>
      <p:grpSpPr>
        <a:xfrm>
          <a:off x="0" y="0"/>
          <a:ext cx="0" cy="0"/>
          <a:chOff x="0" y="0"/>
          <a:chExt cx="0" cy="0"/>
        </a:xfrm>
      </p:grpSpPr>
      <p:grpSp>
        <p:nvGrpSpPr>
          <p:cNvPr id="1026" name="Group 214"/>
          <p:cNvGrpSpPr>
            <a:grpSpLocks/>
          </p:cNvGrpSpPr>
          <p:nvPr/>
        </p:nvGrpSpPr>
        <p:grpSpPr bwMode="auto">
          <a:xfrm>
            <a:off x="-31750" y="-22225"/>
            <a:ext cx="9197975" cy="6907213"/>
            <a:chOff x="-20" y="-14"/>
            <a:chExt cx="5794" cy="4351"/>
          </a:xfrm>
        </p:grpSpPr>
        <p:sp>
          <p:nvSpPr>
            <p:cNvPr id="1230" name="Freeform 206"/>
            <p:cNvSpPr>
              <a:spLocks/>
            </p:cNvSpPr>
            <p:nvPr userDrawn="1"/>
          </p:nvSpPr>
          <p:spPr bwMode="hidden">
            <a:xfrm>
              <a:off x="0" y="2400"/>
              <a:ext cx="4303" cy="1464"/>
            </a:xfrm>
            <a:custGeom>
              <a:avLst/>
              <a:gdLst/>
              <a:ahLst/>
              <a:cxnLst>
                <a:cxn ang="0">
                  <a:pos x="0" y="100"/>
                </a:cxn>
                <a:cxn ang="0">
                  <a:pos x="1283" y="266"/>
                </a:cxn>
                <a:cxn ang="0">
                  <a:pos x="2711" y="1117"/>
                </a:cxn>
                <a:cxn ang="0">
                  <a:pos x="3429" y="1368"/>
                </a:cxn>
                <a:cxn ang="0">
                  <a:pos x="4215" y="1429"/>
                </a:cxn>
                <a:cxn ang="0">
                  <a:pos x="3409" y="1395"/>
                </a:cxn>
                <a:cxn ang="0">
                  <a:pos x="2663" y="1192"/>
                </a:cxn>
                <a:cxn ang="0">
                  <a:pos x="1340" y="570"/>
                </a:cxn>
                <a:cxn ang="0">
                  <a:pos x="15" y="770"/>
                </a:cxn>
              </a:cxnLst>
              <a:rect l="0" t="0" r="r" b="b"/>
              <a:pathLst>
                <a:path w="4303" h="1464">
                  <a:moveTo>
                    <a:pt x="0" y="100"/>
                  </a:moveTo>
                  <a:cubicBezTo>
                    <a:pt x="576" y="0"/>
                    <a:pt x="837" y="95"/>
                    <a:pt x="1283" y="266"/>
                  </a:cubicBezTo>
                  <a:cubicBezTo>
                    <a:pt x="1735" y="435"/>
                    <a:pt x="2353" y="933"/>
                    <a:pt x="2711" y="1117"/>
                  </a:cubicBezTo>
                  <a:cubicBezTo>
                    <a:pt x="3069" y="1301"/>
                    <a:pt x="3178" y="1316"/>
                    <a:pt x="3429" y="1368"/>
                  </a:cubicBezTo>
                  <a:cubicBezTo>
                    <a:pt x="3680" y="1420"/>
                    <a:pt x="4218" y="1424"/>
                    <a:pt x="4215" y="1429"/>
                  </a:cubicBezTo>
                  <a:cubicBezTo>
                    <a:pt x="4303" y="1464"/>
                    <a:pt x="3671" y="1434"/>
                    <a:pt x="3409" y="1395"/>
                  </a:cubicBezTo>
                  <a:cubicBezTo>
                    <a:pt x="3150" y="1356"/>
                    <a:pt x="3008" y="1330"/>
                    <a:pt x="2663" y="1192"/>
                  </a:cubicBezTo>
                  <a:cubicBezTo>
                    <a:pt x="2320" y="1033"/>
                    <a:pt x="2031" y="841"/>
                    <a:pt x="1340" y="570"/>
                  </a:cubicBezTo>
                  <a:cubicBezTo>
                    <a:pt x="649" y="298"/>
                    <a:pt x="173" y="657"/>
                    <a:pt x="15" y="770"/>
                  </a:cubicBezTo>
                </a:path>
              </a:pathLst>
            </a:custGeom>
            <a:gradFill rotWithShape="1">
              <a:gsLst>
                <a:gs pos="0">
                  <a:srgbClr val="FFFFFF">
                    <a:alpha val="8000"/>
                  </a:srgbClr>
                </a:gs>
                <a:gs pos="100000">
                  <a:srgbClr val="FFFFFF">
                    <a:gamma/>
                    <a:shade val="46275"/>
                    <a:invGamma/>
                    <a:alpha val="5000"/>
                  </a:srgbClr>
                </a:gs>
              </a:gsLst>
              <a:lin ang="0" scaled="1"/>
            </a:gradFill>
            <a:ln w="9525">
              <a:noFill/>
              <a:round/>
              <a:headEnd/>
              <a:tailEnd/>
            </a:ln>
            <a:effectLst/>
          </p:spPr>
          <p:txBody>
            <a:bodyPr/>
            <a:lstStyle/>
            <a:p>
              <a:pPr>
                <a:defRPr/>
              </a:pPr>
              <a:endParaRPr lang="ru-RU"/>
            </a:p>
          </p:txBody>
        </p:sp>
        <p:sp>
          <p:nvSpPr>
            <p:cNvPr id="1231" name="Freeform 207"/>
            <p:cNvSpPr>
              <a:spLocks/>
            </p:cNvSpPr>
            <p:nvPr userDrawn="1"/>
          </p:nvSpPr>
          <p:spPr bwMode="hidden">
            <a:xfrm>
              <a:off x="0" y="1968"/>
              <a:ext cx="3102" cy="1714"/>
            </a:xfrm>
            <a:custGeom>
              <a:avLst/>
              <a:gdLst/>
              <a:ahLst/>
              <a:cxnLst>
                <a:cxn ang="0">
                  <a:pos x="7" y="0"/>
                </a:cxn>
                <a:cxn ang="0">
                  <a:pos x="1389" y="561"/>
                </a:cxn>
                <a:cxn ang="0">
                  <a:pos x="2067" y="1089"/>
                </a:cxn>
                <a:cxn ang="0">
                  <a:pos x="2846" y="1692"/>
                </a:cxn>
                <a:cxn ang="0">
                  <a:pos x="2846" y="1699"/>
                </a:cxn>
                <a:cxn ang="0">
                  <a:pos x="1308" y="703"/>
                </a:cxn>
                <a:cxn ang="0">
                  <a:pos x="7" y="442"/>
                </a:cxn>
                <a:cxn ang="0">
                  <a:pos x="0" y="5"/>
                </a:cxn>
              </a:cxnLst>
              <a:rect l="0" t="0" r="r" b="b"/>
              <a:pathLst>
                <a:path w="3102" h="1864">
                  <a:moveTo>
                    <a:pt x="7" y="0"/>
                  </a:moveTo>
                  <a:cubicBezTo>
                    <a:pt x="457" y="100"/>
                    <a:pt x="1064" y="324"/>
                    <a:pt x="1389" y="561"/>
                  </a:cubicBezTo>
                  <a:cubicBezTo>
                    <a:pt x="1714" y="798"/>
                    <a:pt x="1824" y="901"/>
                    <a:pt x="2067" y="1089"/>
                  </a:cubicBezTo>
                  <a:cubicBezTo>
                    <a:pt x="2310" y="1277"/>
                    <a:pt x="2716" y="1590"/>
                    <a:pt x="2846" y="1692"/>
                  </a:cubicBezTo>
                  <a:cubicBezTo>
                    <a:pt x="2976" y="1794"/>
                    <a:pt x="3102" y="1864"/>
                    <a:pt x="2846" y="1699"/>
                  </a:cubicBezTo>
                  <a:cubicBezTo>
                    <a:pt x="2590" y="1534"/>
                    <a:pt x="1525" y="798"/>
                    <a:pt x="1308" y="703"/>
                  </a:cubicBezTo>
                  <a:cubicBezTo>
                    <a:pt x="1091" y="608"/>
                    <a:pt x="768" y="447"/>
                    <a:pt x="7" y="442"/>
                  </a:cubicBezTo>
                  <a:lnTo>
                    <a:pt x="0" y="5"/>
                  </a:lnTo>
                </a:path>
              </a:pathLst>
            </a:custGeom>
            <a:gradFill rotWithShape="1">
              <a:gsLst>
                <a:gs pos="0">
                  <a:schemeClr val="tx1">
                    <a:alpha val="10001"/>
                  </a:schemeClr>
                </a:gs>
                <a:gs pos="100000">
                  <a:schemeClr val="tx1">
                    <a:gamma/>
                    <a:shade val="72549"/>
                    <a:invGamma/>
                    <a:alpha val="0"/>
                  </a:schemeClr>
                </a:gs>
              </a:gsLst>
              <a:lin ang="2700000" scaled="1"/>
            </a:gradFill>
            <a:ln w="9525">
              <a:noFill/>
              <a:round/>
              <a:headEnd/>
              <a:tailEnd/>
            </a:ln>
            <a:effectLst/>
          </p:spPr>
          <p:txBody>
            <a:bodyPr/>
            <a:lstStyle/>
            <a:p>
              <a:pPr>
                <a:defRPr/>
              </a:pPr>
              <a:endParaRPr lang="ru-RU"/>
            </a:p>
          </p:txBody>
        </p:sp>
        <p:sp>
          <p:nvSpPr>
            <p:cNvPr id="1232" name="Freeform 208"/>
            <p:cNvSpPr>
              <a:spLocks/>
            </p:cNvSpPr>
            <p:nvPr userDrawn="1"/>
          </p:nvSpPr>
          <p:spPr bwMode="hidden">
            <a:xfrm>
              <a:off x="2440" y="-7"/>
              <a:ext cx="2160" cy="3347"/>
            </a:xfrm>
            <a:custGeom>
              <a:avLst/>
              <a:gdLst/>
              <a:ahLst/>
              <a:cxnLst>
                <a:cxn ang="0">
                  <a:pos x="6" y="7"/>
                </a:cxn>
                <a:cxn ang="0">
                  <a:pos x="1362" y="922"/>
                </a:cxn>
                <a:cxn ang="0">
                  <a:pos x="1504" y="2026"/>
                </a:cxn>
                <a:cxn ang="0">
                  <a:pos x="1707" y="2792"/>
                </a:cxn>
                <a:cxn ang="0">
                  <a:pos x="2141" y="3327"/>
                </a:cxn>
                <a:cxn ang="0">
                  <a:pos x="1755" y="2785"/>
                </a:cxn>
                <a:cxn ang="0">
                  <a:pos x="1646" y="1979"/>
                </a:cxn>
                <a:cxn ang="0">
                  <a:pos x="1721" y="854"/>
                </a:cxn>
                <a:cxn ang="0">
                  <a:pos x="1328" y="0"/>
                </a:cxn>
                <a:cxn ang="0">
                  <a:pos x="0" y="0"/>
                </a:cxn>
              </a:cxnLst>
              <a:rect l="0" t="0" r="r" b="b"/>
              <a:pathLst>
                <a:path w="2160" h="3347">
                  <a:moveTo>
                    <a:pt x="6" y="7"/>
                  </a:moveTo>
                  <a:cubicBezTo>
                    <a:pt x="352" y="61"/>
                    <a:pt x="1158" y="339"/>
                    <a:pt x="1362" y="922"/>
                  </a:cubicBezTo>
                  <a:cubicBezTo>
                    <a:pt x="1566" y="1505"/>
                    <a:pt x="1477" y="1694"/>
                    <a:pt x="1504" y="2026"/>
                  </a:cubicBezTo>
                  <a:cubicBezTo>
                    <a:pt x="1531" y="2358"/>
                    <a:pt x="1601" y="2575"/>
                    <a:pt x="1707" y="2792"/>
                  </a:cubicBezTo>
                  <a:cubicBezTo>
                    <a:pt x="1813" y="3009"/>
                    <a:pt x="2133" y="3328"/>
                    <a:pt x="2141" y="3327"/>
                  </a:cubicBezTo>
                  <a:cubicBezTo>
                    <a:pt x="2160" y="3347"/>
                    <a:pt x="1837" y="3010"/>
                    <a:pt x="1755" y="2785"/>
                  </a:cubicBezTo>
                  <a:cubicBezTo>
                    <a:pt x="1673" y="2560"/>
                    <a:pt x="1652" y="2301"/>
                    <a:pt x="1646" y="1979"/>
                  </a:cubicBezTo>
                  <a:cubicBezTo>
                    <a:pt x="1640" y="1657"/>
                    <a:pt x="1774" y="1184"/>
                    <a:pt x="1721" y="854"/>
                  </a:cubicBezTo>
                  <a:cubicBezTo>
                    <a:pt x="1668" y="524"/>
                    <a:pt x="1484" y="129"/>
                    <a:pt x="1328" y="0"/>
                  </a:cubicBezTo>
                  <a:lnTo>
                    <a:pt x="0" y="0"/>
                  </a:lnTo>
                </a:path>
              </a:pathLst>
            </a:custGeom>
            <a:gradFill rotWithShape="1">
              <a:gsLst>
                <a:gs pos="0">
                  <a:srgbClr val="FFFFFF">
                    <a:alpha val="16000"/>
                  </a:srgbClr>
                </a:gs>
                <a:gs pos="100000">
                  <a:srgbClr val="FFFFFF">
                    <a:gamma/>
                    <a:shade val="54118"/>
                    <a:invGamma/>
                    <a:alpha val="3000"/>
                  </a:srgbClr>
                </a:gs>
              </a:gsLst>
              <a:lin ang="5400000" scaled="1"/>
            </a:gradFill>
            <a:ln w="9525">
              <a:noFill/>
              <a:round/>
              <a:headEnd/>
              <a:tailEnd/>
            </a:ln>
            <a:effectLst/>
          </p:spPr>
          <p:txBody>
            <a:bodyPr/>
            <a:lstStyle/>
            <a:p>
              <a:pPr>
                <a:defRPr/>
              </a:pPr>
              <a:endParaRPr lang="ru-RU"/>
            </a:p>
          </p:txBody>
        </p:sp>
        <p:sp>
          <p:nvSpPr>
            <p:cNvPr id="1233" name="Freeform 209"/>
            <p:cNvSpPr>
              <a:spLocks/>
            </p:cNvSpPr>
            <p:nvPr userDrawn="1"/>
          </p:nvSpPr>
          <p:spPr bwMode="hidden">
            <a:xfrm>
              <a:off x="4811" y="2069"/>
              <a:ext cx="956" cy="1613"/>
            </a:xfrm>
            <a:custGeom>
              <a:avLst/>
              <a:gdLst/>
              <a:ahLst/>
              <a:cxnLst>
                <a:cxn ang="0">
                  <a:pos x="942" y="38"/>
                </a:cxn>
                <a:cxn ang="0">
                  <a:pos x="956" y="741"/>
                </a:cxn>
                <a:cxn ang="0">
                  <a:pos x="312" y="804"/>
                </a:cxn>
                <a:cxn ang="0">
                  <a:pos x="61" y="1570"/>
                </a:cxn>
                <a:cxn ang="0">
                  <a:pos x="197" y="547"/>
                </a:cxn>
                <a:cxn ang="0">
                  <a:pos x="570" y="86"/>
                </a:cxn>
                <a:cxn ang="0">
                  <a:pos x="956" y="32"/>
                </a:cxn>
              </a:cxnLst>
              <a:rect l="0" t="0" r="r" b="b"/>
              <a:pathLst>
                <a:path w="956" h="1613">
                  <a:moveTo>
                    <a:pt x="942" y="38"/>
                  </a:moveTo>
                  <a:lnTo>
                    <a:pt x="956" y="741"/>
                  </a:lnTo>
                  <a:cubicBezTo>
                    <a:pt x="773" y="622"/>
                    <a:pt x="461" y="666"/>
                    <a:pt x="312" y="804"/>
                  </a:cubicBezTo>
                  <a:cubicBezTo>
                    <a:pt x="163" y="942"/>
                    <a:pt x="80" y="1613"/>
                    <a:pt x="61" y="1570"/>
                  </a:cubicBezTo>
                  <a:cubicBezTo>
                    <a:pt x="74" y="1611"/>
                    <a:pt x="0" y="891"/>
                    <a:pt x="197" y="547"/>
                  </a:cubicBezTo>
                  <a:cubicBezTo>
                    <a:pt x="394" y="203"/>
                    <a:pt x="446" y="194"/>
                    <a:pt x="570" y="86"/>
                  </a:cubicBezTo>
                  <a:cubicBezTo>
                    <a:pt x="697" y="0"/>
                    <a:pt x="881" y="18"/>
                    <a:pt x="956" y="32"/>
                  </a:cubicBezTo>
                </a:path>
              </a:pathLst>
            </a:custGeom>
            <a:gradFill rotWithShape="1">
              <a:gsLst>
                <a:gs pos="0">
                  <a:srgbClr val="FFFFFF">
                    <a:gamma/>
                    <a:shade val="46275"/>
                    <a:invGamma/>
                    <a:alpha val="5000"/>
                  </a:srgbClr>
                </a:gs>
                <a:gs pos="100000">
                  <a:srgbClr val="FFFFFF">
                    <a:alpha val="6000"/>
                  </a:srgbClr>
                </a:gs>
              </a:gsLst>
              <a:lin ang="0" scaled="1"/>
            </a:gradFill>
            <a:ln w="9525">
              <a:noFill/>
              <a:round/>
              <a:headEnd/>
              <a:tailEnd/>
            </a:ln>
            <a:effectLst/>
          </p:spPr>
          <p:txBody>
            <a:bodyPr/>
            <a:lstStyle/>
            <a:p>
              <a:pPr>
                <a:defRPr/>
              </a:pPr>
              <a:endParaRPr lang="ru-RU"/>
            </a:p>
          </p:txBody>
        </p:sp>
        <p:sp>
          <p:nvSpPr>
            <p:cNvPr id="1234" name="Freeform 210"/>
            <p:cNvSpPr>
              <a:spLocks/>
            </p:cNvSpPr>
            <p:nvPr userDrawn="1"/>
          </p:nvSpPr>
          <p:spPr bwMode="hidden">
            <a:xfrm>
              <a:off x="4120" y="-14"/>
              <a:ext cx="1654" cy="3877"/>
            </a:xfrm>
            <a:custGeom>
              <a:avLst/>
              <a:gdLst/>
              <a:ahLst/>
              <a:cxnLst>
                <a:cxn ang="0">
                  <a:pos x="0" y="21"/>
                </a:cxn>
                <a:cxn ang="0">
                  <a:pos x="230" y="881"/>
                </a:cxn>
                <a:cxn ang="0">
                  <a:pos x="61" y="2054"/>
                </a:cxn>
                <a:cxn ang="0">
                  <a:pos x="183" y="2901"/>
                </a:cxn>
                <a:cxn ang="0">
                  <a:pos x="777" y="3867"/>
                </a:cxn>
                <a:cxn ang="0">
                  <a:pos x="542" y="2840"/>
                </a:cxn>
                <a:cxn ang="0">
                  <a:pos x="705" y="2054"/>
                </a:cxn>
                <a:cxn ang="0">
                  <a:pos x="1410" y="983"/>
                </a:cxn>
                <a:cxn ang="0">
                  <a:pos x="1654" y="0"/>
                </a:cxn>
                <a:cxn ang="0">
                  <a:pos x="1626" y="14"/>
                </a:cxn>
                <a:cxn ang="0">
                  <a:pos x="95" y="14"/>
                </a:cxn>
                <a:cxn ang="0">
                  <a:pos x="0" y="21"/>
                </a:cxn>
              </a:cxnLst>
              <a:rect l="0" t="0" r="r" b="b"/>
              <a:pathLst>
                <a:path w="1654" h="3877">
                  <a:moveTo>
                    <a:pt x="0" y="21"/>
                  </a:moveTo>
                  <a:cubicBezTo>
                    <a:pt x="129" y="312"/>
                    <a:pt x="215" y="536"/>
                    <a:pt x="230" y="881"/>
                  </a:cubicBezTo>
                  <a:cubicBezTo>
                    <a:pt x="240" y="1220"/>
                    <a:pt x="69" y="1717"/>
                    <a:pt x="61" y="2054"/>
                  </a:cubicBezTo>
                  <a:cubicBezTo>
                    <a:pt x="53" y="2391"/>
                    <a:pt x="64" y="2599"/>
                    <a:pt x="183" y="2901"/>
                  </a:cubicBezTo>
                  <a:cubicBezTo>
                    <a:pt x="302" y="3203"/>
                    <a:pt x="717" y="3877"/>
                    <a:pt x="777" y="3867"/>
                  </a:cubicBezTo>
                  <a:cubicBezTo>
                    <a:pt x="777" y="3860"/>
                    <a:pt x="566" y="3131"/>
                    <a:pt x="542" y="2840"/>
                  </a:cubicBezTo>
                  <a:cubicBezTo>
                    <a:pt x="530" y="2538"/>
                    <a:pt x="560" y="2363"/>
                    <a:pt x="705" y="2054"/>
                  </a:cubicBezTo>
                  <a:cubicBezTo>
                    <a:pt x="850" y="1745"/>
                    <a:pt x="1252" y="1325"/>
                    <a:pt x="1410" y="983"/>
                  </a:cubicBezTo>
                  <a:cubicBezTo>
                    <a:pt x="1568" y="641"/>
                    <a:pt x="1618" y="161"/>
                    <a:pt x="1654" y="0"/>
                  </a:cubicBezTo>
                  <a:lnTo>
                    <a:pt x="1626" y="14"/>
                  </a:lnTo>
                  <a:lnTo>
                    <a:pt x="95" y="14"/>
                  </a:lnTo>
                  <a:lnTo>
                    <a:pt x="0" y="21"/>
                  </a:lnTo>
                  <a:close/>
                </a:path>
              </a:pathLst>
            </a:custGeom>
            <a:gradFill rotWithShape="1">
              <a:gsLst>
                <a:gs pos="0">
                  <a:srgbClr val="FFFFFF">
                    <a:alpha val="13000"/>
                  </a:srgbClr>
                </a:gs>
                <a:gs pos="100000">
                  <a:srgbClr val="FFFFFF">
                    <a:gamma/>
                    <a:shade val="46275"/>
                    <a:invGamma/>
                    <a:alpha val="0"/>
                  </a:srgbClr>
                </a:gs>
              </a:gsLst>
              <a:lin ang="5400000" scaled="1"/>
            </a:gradFill>
            <a:ln w="9525">
              <a:noFill/>
              <a:round/>
              <a:headEnd/>
              <a:tailEnd/>
            </a:ln>
            <a:effectLst/>
          </p:spPr>
          <p:txBody>
            <a:bodyPr/>
            <a:lstStyle/>
            <a:p>
              <a:pPr>
                <a:defRPr/>
              </a:pPr>
              <a:endParaRPr lang="ru-RU"/>
            </a:p>
          </p:txBody>
        </p:sp>
        <p:sp>
          <p:nvSpPr>
            <p:cNvPr id="1235" name="Freeform 211"/>
            <p:cNvSpPr>
              <a:spLocks/>
            </p:cNvSpPr>
            <p:nvPr userDrawn="1"/>
          </p:nvSpPr>
          <p:spPr bwMode="hidden">
            <a:xfrm>
              <a:off x="-20" y="3299"/>
              <a:ext cx="4601" cy="1038"/>
            </a:xfrm>
            <a:custGeom>
              <a:avLst/>
              <a:gdLst/>
              <a:ahLst/>
              <a:cxnLst>
                <a:cxn ang="0">
                  <a:pos x="6" y="604"/>
                </a:cxn>
                <a:cxn ang="0">
                  <a:pos x="1369" y="15"/>
                </a:cxn>
                <a:cxn ang="0">
                  <a:pos x="3246" y="516"/>
                </a:cxn>
                <a:cxn ang="0">
                  <a:pos x="4574" y="577"/>
                </a:cxn>
                <a:cxn ang="0">
                  <a:pos x="3313" y="679"/>
                </a:cxn>
                <a:cxn ang="0">
                  <a:pos x="1470" y="435"/>
                </a:cxn>
                <a:cxn ang="0">
                  <a:pos x="691" y="1038"/>
                </a:cxn>
                <a:cxn ang="0">
                  <a:pos x="6" y="1038"/>
                </a:cxn>
                <a:cxn ang="0">
                  <a:pos x="0" y="604"/>
                </a:cxn>
              </a:cxnLst>
              <a:rect l="0" t="0" r="r" b="b"/>
              <a:pathLst>
                <a:path w="4601" h="1038">
                  <a:moveTo>
                    <a:pt x="6" y="604"/>
                  </a:moveTo>
                  <a:cubicBezTo>
                    <a:pt x="61" y="428"/>
                    <a:pt x="829" y="30"/>
                    <a:pt x="1369" y="15"/>
                  </a:cubicBezTo>
                  <a:cubicBezTo>
                    <a:pt x="1909" y="0"/>
                    <a:pt x="2712" y="422"/>
                    <a:pt x="3246" y="516"/>
                  </a:cubicBezTo>
                  <a:cubicBezTo>
                    <a:pt x="3780" y="610"/>
                    <a:pt x="4547" y="577"/>
                    <a:pt x="4574" y="577"/>
                  </a:cubicBezTo>
                  <a:cubicBezTo>
                    <a:pt x="4601" y="577"/>
                    <a:pt x="3830" y="703"/>
                    <a:pt x="3313" y="679"/>
                  </a:cubicBezTo>
                  <a:cubicBezTo>
                    <a:pt x="2796" y="655"/>
                    <a:pt x="1907" y="375"/>
                    <a:pt x="1470" y="435"/>
                  </a:cubicBezTo>
                  <a:cubicBezTo>
                    <a:pt x="1033" y="495"/>
                    <a:pt x="725" y="970"/>
                    <a:pt x="691" y="1038"/>
                  </a:cubicBezTo>
                  <a:lnTo>
                    <a:pt x="6" y="1038"/>
                  </a:lnTo>
                  <a:lnTo>
                    <a:pt x="0" y="604"/>
                  </a:lnTo>
                </a:path>
              </a:pathLst>
            </a:custGeom>
            <a:gradFill rotWithShape="1">
              <a:gsLst>
                <a:gs pos="0">
                  <a:srgbClr val="FFFFFF">
                    <a:alpha val="8000"/>
                  </a:srgbClr>
                </a:gs>
                <a:gs pos="100000">
                  <a:srgbClr val="FFFFFF">
                    <a:gamma/>
                    <a:shade val="63529"/>
                    <a:invGamma/>
                    <a:alpha val="5000"/>
                  </a:srgbClr>
                </a:gs>
              </a:gsLst>
              <a:lin ang="0" scaled="1"/>
            </a:gradFill>
            <a:ln w="9525">
              <a:noFill/>
              <a:round/>
              <a:headEnd/>
              <a:tailEnd/>
            </a:ln>
            <a:effectLst/>
          </p:spPr>
          <p:txBody>
            <a:bodyPr/>
            <a:lstStyle/>
            <a:p>
              <a:pPr>
                <a:defRPr/>
              </a:pPr>
              <a:endParaRPr lang="ru-RU"/>
            </a:p>
          </p:txBody>
        </p:sp>
      </p:grpSp>
      <p:sp>
        <p:nvSpPr>
          <p:cNvPr id="1028" name="Rectangle 4"/>
          <p:cNvSpPr>
            <a:spLocks noGrp="1" noChangeArrowheads="1"/>
          </p:cNvSpPr>
          <p:nvPr>
            <p:ph type="dt" sz="half" idx="2"/>
          </p:nvPr>
        </p:nvSpPr>
        <p:spPr bwMode="black">
          <a:xfrm>
            <a:off x="2362200" y="64579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black">
          <a:xfrm>
            <a:off x="457200" y="6461125"/>
            <a:ext cx="1752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ru-RU"/>
          </a:p>
        </p:txBody>
      </p:sp>
      <p:sp>
        <p:nvSpPr>
          <p:cNvPr id="1030" name="Rectangle 6"/>
          <p:cNvSpPr>
            <a:spLocks noGrp="1" noChangeArrowheads="1"/>
          </p:cNvSpPr>
          <p:nvPr>
            <p:ph type="sldNum" sz="quarter" idx="4"/>
          </p:nvPr>
        </p:nvSpPr>
        <p:spPr bwMode="black">
          <a:xfrm>
            <a:off x="4648200" y="6477000"/>
            <a:ext cx="1371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59E4FC7B-1735-422A-8EA8-40711D78FE00}" type="slidenum">
              <a:rPr lang="en-US"/>
              <a:pPr>
                <a:defRPr/>
              </a:pPr>
              <a:t>‹#›</a:t>
            </a:fld>
            <a:endParaRPr lang="en-US"/>
          </a:p>
        </p:txBody>
      </p:sp>
      <p:sp>
        <p:nvSpPr>
          <p:cNvPr id="2" name="Rectangle 3"/>
          <p:cNvSpPr>
            <a:spLocks noGrp="1" noChangeArrowheads="1"/>
          </p:cNvSpPr>
          <p:nvPr>
            <p:ph type="body" idx="1"/>
          </p:nvPr>
        </p:nvSpPr>
        <p:spPr bwMode="black">
          <a:xfrm>
            <a:off x="457200" y="1524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3" name="Rectangle 2"/>
          <p:cNvSpPr>
            <a:spLocks noGrp="1" noChangeArrowheads="1"/>
          </p:cNvSpPr>
          <p:nvPr>
            <p:ph type="title"/>
          </p:nvPr>
        </p:nvSpPr>
        <p:spPr bwMode="black">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pic>
        <p:nvPicPr>
          <p:cNvPr id="1032" name="Picture 183" descr="02"/>
          <p:cNvPicPr>
            <a:picLocks noChangeAspect="1" noChangeArrowheads="1"/>
          </p:cNvPicPr>
          <p:nvPr/>
        </p:nvPicPr>
        <p:blipFill>
          <a:blip r:embed="rId14" cstate="print"/>
          <a:srcRect l="36363" b="35910"/>
          <a:stretch>
            <a:fillRect/>
          </a:stretch>
        </p:blipFill>
        <p:spPr bwMode="gray">
          <a:xfrm>
            <a:off x="6858000" y="5756275"/>
            <a:ext cx="2286000" cy="1122363"/>
          </a:xfrm>
          <a:prstGeom prst="rect">
            <a:avLst/>
          </a:prstGeom>
          <a:noFill/>
          <a:ln w="9525">
            <a:noFill/>
            <a:miter lim="800000"/>
            <a:headEnd/>
            <a:tailEnd/>
          </a:ln>
        </p:spPr>
      </p:pic>
      <p:pic>
        <p:nvPicPr>
          <p:cNvPr id="1033" name="Picture 184" descr="01"/>
          <p:cNvPicPr>
            <a:picLocks noChangeAspect="1" noChangeArrowheads="1"/>
          </p:cNvPicPr>
          <p:nvPr/>
        </p:nvPicPr>
        <p:blipFill>
          <a:blip r:embed="rId15" cstate="print"/>
          <a:srcRect/>
          <a:stretch>
            <a:fillRect/>
          </a:stretch>
        </p:blipFill>
        <p:spPr bwMode="gray">
          <a:xfrm>
            <a:off x="7924800" y="5910263"/>
            <a:ext cx="679450" cy="93345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0" fontAlgn="base" hangingPunct="0">
        <a:spcBef>
          <a:spcPct val="0"/>
        </a:spcBef>
        <a:spcAft>
          <a:spcPct val="0"/>
        </a:spcAft>
        <a:defRPr sz="5000" b="1">
          <a:solidFill>
            <a:srgbClr val="FFFFFF"/>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2pPr>
      <a:lvl3pPr algn="l" rtl="0" eaLnBrk="0" fontAlgn="base" hangingPunct="0">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3pPr>
      <a:lvl4pPr algn="l" rtl="0" eaLnBrk="0" fontAlgn="base" hangingPunct="0">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4pPr>
      <a:lvl5pPr algn="l" rtl="0" eaLnBrk="0" fontAlgn="base" hangingPunct="0">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5pPr>
      <a:lvl6pPr marL="457200"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6pPr>
      <a:lvl7pPr marL="914400"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7pPr>
      <a:lvl8pPr marL="1371600"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8pPr>
      <a:lvl9pPr marL="1828800"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813" y="571500"/>
            <a:ext cx="7000875" cy="1754188"/>
          </a:xfrm>
          <a:prstGeom prst="rect">
            <a:avLst/>
          </a:prstGeom>
        </p:spPr>
        <p:txBody>
          <a:bodyPr>
            <a:spAutoFit/>
          </a:bodyPr>
          <a:lstStyle/>
          <a:p>
            <a:pPr algn="ctr">
              <a:defRPr/>
            </a:pPr>
            <a:r>
              <a:rPr lang="ru-RU" sz="5400" dirty="0">
                <a:ln/>
                <a:solidFill>
                  <a:srgbClr val="C00000"/>
                </a:solidFill>
                <a:effectLst>
                  <a:glow rad="63500">
                    <a:schemeClr val="accent6">
                      <a:satMod val="175000"/>
                      <a:alpha val="40000"/>
                    </a:schemeClr>
                  </a:glow>
                  <a:outerShdw blurRad="38100" dist="38100" dir="2700000" algn="tl">
                    <a:srgbClr val="000000">
                      <a:alpha val="43137"/>
                    </a:srgbClr>
                  </a:outerShdw>
                </a:effectLst>
                <a:latin typeface="Book Antiqua" pitchFamily="18" charset="0"/>
                <a:cs typeface="Times New Roman" pitchFamily="18" charset="0"/>
              </a:rPr>
              <a:t>Принципи </a:t>
            </a:r>
            <a:r>
              <a:rPr lang="ru-RU" sz="5400" dirty="0" err="1">
                <a:ln/>
                <a:solidFill>
                  <a:srgbClr val="C00000"/>
                </a:solidFill>
                <a:effectLst>
                  <a:glow rad="63500">
                    <a:schemeClr val="accent6">
                      <a:satMod val="175000"/>
                      <a:alpha val="40000"/>
                    </a:schemeClr>
                  </a:glow>
                  <a:outerShdw blurRad="38100" dist="38100" dir="2700000" algn="tl">
                    <a:srgbClr val="000000">
                      <a:alpha val="43137"/>
                    </a:srgbClr>
                  </a:outerShdw>
                </a:effectLst>
                <a:latin typeface="Book Antiqua" pitchFamily="18" charset="0"/>
                <a:cs typeface="Times New Roman" pitchFamily="18" charset="0"/>
              </a:rPr>
              <a:t>цив</a:t>
            </a:r>
            <a:r>
              <a:rPr lang="uk-UA" sz="5400" dirty="0">
                <a:ln/>
                <a:solidFill>
                  <a:srgbClr val="C00000"/>
                </a:solidFill>
                <a:effectLst>
                  <a:glow rad="63500">
                    <a:schemeClr val="accent6">
                      <a:satMod val="175000"/>
                      <a:alpha val="40000"/>
                    </a:schemeClr>
                  </a:glow>
                  <a:outerShdw blurRad="38100" dist="38100" dir="2700000" algn="tl">
                    <a:srgbClr val="000000">
                      <a:alpha val="43137"/>
                    </a:srgbClr>
                  </a:outerShdw>
                </a:effectLst>
                <a:latin typeface="Book Antiqua" pitchFamily="18" charset="0"/>
                <a:cs typeface="Times New Roman" pitchFamily="18" charset="0"/>
              </a:rPr>
              <a:t>і</a:t>
            </a:r>
            <a:r>
              <a:rPr lang="ru-RU" sz="5400" dirty="0" err="1">
                <a:ln/>
                <a:solidFill>
                  <a:srgbClr val="C00000"/>
                </a:solidFill>
                <a:effectLst>
                  <a:glow rad="63500">
                    <a:schemeClr val="accent6">
                      <a:satMod val="175000"/>
                      <a:alpha val="40000"/>
                    </a:schemeClr>
                  </a:glow>
                  <a:outerShdw blurRad="38100" dist="38100" dir="2700000" algn="tl">
                    <a:srgbClr val="000000">
                      <a:alpha val="43137"/>
                    </a:srgbClr>
                  </a:outerShdw>
                </a:effectLst>
                <a:latin typeface="Book Antiqua" pitchFamily="18" charset="0"/>
                <a:cs typeface="Times New Roman" pitchFamily="18" charset="0"/>
              </a:rPr>
              <a:t>льного</a:t>
            </a:r>
            <a:r>
              <a:rPr lang="ru-RU" sz="5400" dirty="0">
                <a:ln/>
                <a:solidFill>
                  <a:srgbClr val="C00000"/>
                </a:solidFill>
                <a:effectLst>
                  <a:glow rad="63500">
                    <a:schemeClr val="accent6">
                      <a:satMod val="175000"/>
                      <a:alpha val="40000"/>
                    </a:schemeClr>
                  </a:glow>
                  <a:outerShdw blurRad="38100" dist="38100" dir="2700000" algn="tl">
                    <a:srgbClr val="000000">
                      <a:alpha val="43137"/>
                    </a:srgbClr>
                  </a:outerShdw>
                </a:effectLst>
                <a:latin typeface="Book Antiqua" pitchFamily="18" charset="0"/>
                <a:cs typeface="Times New Roman" pitchFamily="18" charset="0"/>
              </a:rPr>
              <a:t> захисту</a:t>
            </a:r>
            <a:endParaRPr lang="ru-RU" sz="5400" dirty="0">
              <a:solidFill>
                <a:srgbClr val="C00000"/>
              </a:solidFill>
              <a:effectLst>
                <a:glow rad="63500">
                  <a:schemeClr val="accent6">
                    <a:satMod val="175000"/>
                    <a:alpha val="4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Picture 127"/>
          <p:cNvPicPr>
            <a:picLocks noChangeAspect="1" noChangeArrowheads="1"/>
          </p:cNvPicPr>
          <p:nvPr/>
        </p:nvPicPr>
        <p:blipFill>
          <a:blip r:embed="rId2" cstate="print"/>
          <a:srcRect/>
          <a:stretch>
            <a:fillRect/>
          </a:stretch>
        </p:blipFill>
        <p:spPr bwMode="auto">
          <a:xfrm>
            <a:off x="6300788" y="620713"/>
            <a:ext cx="2378075" cy="2325687"/>
          </a:xfrm>
          <a:prstGeom prst="rect">
            <a:avLst/>
          </a:prstGeom>
          <a:noFill/>
          <a:ln w="9525">
            <a:noFill/>
            <a:miter lim="800000"/>
            <a:headEnd/>
            <a:tailEnd/>
          </a:ln>
        </p:spPr>
      </p:pic>
      <p:sp>
        <p:nvSpPr>
          <p:cNvPr id="8216" name="Rectangle 24"/>
          <p:cNvSpPr>
            <a:spLocks noGrp="1" noChangeArrowheads="1"/>
          </p:cNvSpPr>
          <p:nvPr>
            <p:ph type="title"/>
          </p:nvPr>
        </p:nvSpPr>
        <p:spPr>
          <a:xfrm>
            <a:off x="170404" y="5937"/>
            <a:ext cx="6282819" cy="1276955"/>
          </a:xfrm>
        </p:spPr>
        <p:txBody>
          <a:bodyPr>
            <a:normAutofit/>
          </a:bodyPr>
          <a:lstStyle/>
          <a:p>
            <a:pPr algn="ctr" eaLnBrk="1" hangingPunct="1">
              <a:defRPr/>
            </a:pPr>
            <a:r>
              <a:rPr lang="uk-UA" sz="3200" spc="50" dirty="0" smtClean="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rPr>
              <a:t>Загальні положення про цивільну оборону України</a:t>
            </a:r>
            <a:endParaRPr lang="en-US" sz="3200" spc="50" dirty="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endParaRPr>
          </a:p>
        </p:txBody>
      </p:sp>
      <p:sp>
        <p:nvSpPr>
          <p:cNvPr id="15363" name="Содержимое 52"/>
          <p:cNvSpPr>
            <a:spLocks noGrp="1"/>
          </p:cNvSpPr>
          <p:nvPr>
            <p:ph idx="1"/>
          </p:nvPr>
        </p:nvSpPr>
        <p:spPr>
          <a:xfrm>
            <a:off x="-252413" y="1844675"/>
            <a:ext cx="7848601" cy="5256213"/>
          </a:xfrm>
        </p:spPr>
        <p:txBody>
          <a:bodyPr/>
          <a:lstStyle/>
          <a:p>
            <a:r>
              <a:rPr lang="uk-UA" sz="2000" smtClean="0">
                <a:solidFill>
                  <a:srgbClr val="F2ACAC"/>
                </a:solidFill>
              </a:rPr>
              <a:t>У Законі "Про Цивільну оборону України" проголошено: "Кожен має право на захист свого життя і здоров'я від наслідків аварій, катастроф, пожеж, стихійного лиха та на вимогу гарантій забезпечення реалізації цього права від Кабінету Міністрів України, міністерств та інших центральних органів виконавчої влади, місцевих державних адміністрацій, органів місцевого самоврядування, керівництва підприємств, установ і організацій незалежно від форм власності і підпорядкування.</a:t>
            </a:r>
            <a:endParaRPr lang="ru-RU" sz="2000" smtClean="0">
              <a:solidFill>
                <a:srgbClr val="F2ACAC"/>
              </a:solidFill>
            </a:endParaRPr>
          </a:p>
          <a:p>
            <a:r>
              <a:rPr lang="uk-UA" sz="2000" smtClean="0">
                <a:solidFill>
                  <a:srgbClr val="F2ACAC"/>
                </a:solidFill>
              </a:rPr>
              <a:t>Держава як гарант цього права створює систему Цивільної оборони, яка має на меті захист населення від небезпечних наслідків аварій і катастроф техногенного, екологічного, природного та воєнного характеру".У ст. 2 Закону підкреслено, що заходи цивільної оборони поширюються на всю територію України, всі верстви населення.</a:t>
            </a:r>
            <a:endParaRPr lang="ru-RU" sz="2000" smtClean="0">
              <a:solidFill>
                <a:srgbClr val="F2ACAC"/>
              </a:solidFill>
            </a:endParaRPr>
          </a:p>
        </p:txBody>
      </p:sp>
      <p:grpSp>
        <p:nvGrpSpPr>
          <p:cNvPr id="15364" name="Group 91"/>
          <p:cNvGrpSpPr>
            <a:grpSpLocks/>
          </p:cNvGrpSpPr>
          <p:nvPr/>
        </p:nvGrpSpPr>
        <p:grpSpPr bwMode="auto">
          <a:xfrm>
            <a:off x="6500813" y="214313"/>
            <a:ext cx="393700" cy="393700"/>
            <a:chOff x="2543" y="1006"/>
            <a:chExt cx="416" cy="416"/>
          </a:xfrm>
        </p:grpSpPr>
        <p:sp>
          <p:nvSpPr>
            <p:cNvPr id="8284" name="Oval 9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pPr>
                <a:defRPr/>
              </a:pPr>
              <a:endParaRPr lang="ru-RU"/>
            </a:p>
          </p:txBody>
        </p:sp>
        <p:grpSp>
          <p:nvGrpSpPr>
            <p:cNvPr id="15396" name="Group 93"/>
            <p:cNvGrpSpPr>
              <a:grpSpLocks/>
            </p:cNvGrpSpPr>
            <p:nvPr/>
          </p:nvGrpSpPr>
          <p:grpSpPr bwMode="auto">
            <a:xfrm rot="-2288454">
              <a:off x="2578" y="1034"/>
              <a:ext cx="348" cy="356"/>
              <a:chOff x="887" y="2040"/>
              <a:chExt cx="433" cy="422"/>
            </a:xfrm>
          </p:grpSpPr>
          <p:pic>
            <p:nvPicPr>
              <p:cNvPr id="15398" name="Picture 94" descr="circuler_1"/>
              <p:cNvPicPr>
                <a:picLocks noChangeAspect="1" noChangeArrowheads="1"/>
              </p:cNvPicPr>
              <p:nvPr/>
            </p:nvPicPr>
            <p:blipFill>
              <a:blip r:embed="rId3" cstate="print"/>
              <a:srcRect/>
              <a:stretch>
                <a:fillRect/>
              </a:stretch>
            </p:blipFill>
            <p:spPr bwMode="gray">
              <a:xfrm>
                <a:off x="887" y="2040"/>
                <a:ext cx="430" cy="420"/>
              </a:xfrm>
              <a:prstGeom prst="rect">
                <a:avLst/>
              </a:prstGeom>
              <a:noFill/>
              <a:ln w="9525">
                <a:noFill/>
                <a:miter lim="800000"/>
                <a:headEnd/>
                <a:tailEnd/>
              </a:ln>
            </p:spPr>
          </p:pic>
          <p:sp>
            <p:nvSpPr>
              <p:cNvPr id="8287" name="Oval 95"/>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15400" name="Picture 96" descr="Picture2"/>
              <p:cNvPicPr>
                <a:picLocks noChangeAspect="1" noChangeArrowheads="1"/>
              </p:cNvPicPr>
              <p:nvPr/>
            </p:nvPicPr>
            <p:blipFill>
              <a:blip r:embed="rId4" cstate="print"/>
              <a:srcRect/>
              <a:stretch>
                <a:fillRect/>
              </a:stretch>
            </p:blipFill>
            <p:spPr bwMode="gray">
              <a:xfrm>
                <a:off x="930" y="2044"/>
                <a:ext cx="345" cy="149"/>
              </a:xfrm>
              <a:prstGeom prst="rect">
                <a:avLst/>
              </a:prstGeom>
              <a:noFill/>
              <a:ln w="9525">
                <a:noFill/>
                <a:miter lim="800000"/>
                <a:headEnd/>
                <a:tailEnd/>
              </a:ln>
            </p:spPr>
          </p:pic>
        </p:grpSp>
        <p:pic>
          <p:nvPicPr>
            <p:cNvPr id="15397" name="Picture 97"/>
            <p:cNvPicPr>
              <a:picLocks noChangeAspect="1" noChangeArrowheads="1"/>
            </p:cNvPicPr>
            <p:nvPr/>
          </p:nvPicPr>
          <p:blipFill>
            <a:blip r:embed="rId5" cstate="print"/>
            <a:srcRect l="12015" t="9302" r="12404" b="12598"/>
            <a:stretch>
              <a:fillRect/>
            </a:stretch>
          </p:blipFill>
          <p:spPr bwMode="gray">
            <a:xfrm>
              <a:off x="2570" y="1020"/>
              <a:ext cx="359" cy="370"/>
            </a:xfrm>
            <a:prstGeom prst="rect">
              <a:avLst/>
            </a:prstGeom>
            <a:noFill/>
            <a:ln w="9525">
              <a:noFill/>
              <a:miter lim="800000"/>
              <a:headEnd/>
              <a:tailEnd/>
            </a:ln>
          </p:spPr>
        </p:pic>
      </p:grpSp>
      <p:grpSp>
        <p:nvGrpSpPr>
          <p:cNvPr id="15365" name="Group 98"/>
          <p:cNvGrpSpPr>
            <a:grpSpLocks/>
          </p:cNvGrpSpPr>
          <p:nvPr/>
        </p:nvGrpSpPr>
        <p:grpSpPr bwMode="auto">
          <a:xfrm>
            <a:off x="7143750" y="142875"/>
            <a:ext cx="393700" cy="393700"/>
            <a:chOff x="3071" y="1006"/>
            <a:chExt cx="416" cy="416"/>
          </a:xfrm>
        </p:grpSpPr>
        <p:sp>
          <p:nvSpPr>
            <p:cNvPr id="8291" name="Oval 99"/>
            <p:cNvSpPr>
              <a:spLocks noChangeArrowheads="1"/>
            </p:cNvSpPr>
            <p:nvPr/>
          </p:nvSpPr>
          <p:spPr bwMode="gray">
            <a:xfrm>
              <a:off x="3071"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pPr>
                <a:defRPr/>
              </a:pPr>
              <a:endParaRPr lang="ru-RU"/>
            </a:p>
          </p:txBody>
        </p:sp>
        <p:grpSp>
          <p:nvGrpSpPr>
            <p:cNvPr id="15390" name="Group 100"/>
            <p:cNvGrpSpPr>
              <a:grpSpLocks/>
            </p:cNvGrpSpPr>
            <p:nvPr/>
          </p:nvGrpSpPr>
          <p:grpSpPr bwMode="auto">
            <a:xfrm rot="-2288454">
              <a:off x="3106" y="1034"/>
              <a:ext cx="348" cy="356"/>
              <a:chOff x="887" y="2040"/>
              <a:chExt cx="433" cy="422"/>
            </a:xfrm>
          </p:grpSpPr>
          <p:pic>
            <p:nvPicPr>
              <p:cNvPr id="15392" name="Picture 101" descr="circuler_1"/>
              <p:cNvPicPr>
                <a:picLocks noChangeAspect="1" noChangeArrowheads="1"/>
              </p:cNvPicPr>
              <p:nvPr/>
            </p:nvPicPr>
            <p:blipFill>
              <a:blip r:embed="rId3" cstate="print"/>
              <a:srcRect/>
              <a:stretch>
                <a:fillRect/>
              </a:stretch>
            </p:blipFill>
            <p:spPr bwMode="gray">
              <a:xfrm>
                <a:off x="887" y="2040"/>
                <a:ext cx="430" cy="420"/>
              </a:xfrm>
              <a:prstGeom prst="rect">
                <a:avLst/>
              </a:prstGeom>
              <a:noFill/>
              <a:ln w="9525">
                <a:noFill/>
                <a:miter lim="800000"/>
                <a:headEnd/>
                <a:tailEnd/>
              </a:ln>
            </p:spPr>
          </p:pic>
          <p:sp>
            <p:nvSpPr>
              <p:cNvPr id="8294" name="Oval 102"/>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15394" name="Picture 103" descr="Picture2"/>
              <p:cNvPicPr>
                <a:picLocks noChangeAspect="1" noChangeArrowheads="1"/>
              </p:cNvPicPr>
              <p:nvPr/>
            </p:nvPicPr>
            <p:blipFill>
              <a:blip r:embed="rId4" cstate="print"/>
              <a:srcRect/>
              <a:stretch>
                <a:fillRect/>
              </a:stretch>
            </p:blipFill>
            <p:spPr bwMode="gray">
              <a:xfrm>
                <a:off x="930" y="2044"/>
                <a:ext cx="345" cy="149"/>
              </a:xfrm>
              <a:prstGeom prst="rect">
                <a:avLst/>
              </a:prstGeom>
              <a:noFill/>
              <a:ln w="9525">
                <a:noFill/>
                <a:miter lim="800000"/>
                <a:headEnd/>
                <a:tailEnd/>
              </a:ln>
            </p:spPr>
          </p:pic>
        </p:grpSp>
        <p:pic>
          <p:nvPicPr>
            <p:cNvPr id="15391" name="Picture 104"/>
            <p:cNvPicPr>
              <a:picLocks noChangeAspect="1" noChangeArrowheads="1"/>
            </p:cNvPicPr>
            <p:nvPr/>
          </p:nvPicPr>
          <p:blipFill>
            <a:blip r:embed="rId5" cstate="print"/>
            <a:srcRect l="12015" t="9302" r="12404" b="12598"/>
            <a:stretch>
              <a:fillRect/>
            </a:stretch>
          </p:blipFill>
          <p:spPr bwMode="gray">
            <a:xfrm>
              <a:off x="3098" y="1020"/>
              <a:ext cx="359" cy="370"/>
            </a:xfrm>
            <a:prstGeom prst="rect">
              <a:avLst/>
            </a:prstGeom>
            <a:noFill/>
            <a:ln w="9525">
              <a:noFill/>
              <a:miter lim="800000"/>
              <a:headEnd/>
              <a:tailEnd/>
            </a:ln>
          </p:spPr>
        </p:pic>
      </p:grpSp>
      <p:grpSp>
        <p:nvGrpSpPr>
          <p:cNvPr id="15366" name="Group 105"/>
          <p:cNvGrpSpPr>
            <a:grpSpLocks/>
          </p:cNvGrpSpPr>
          <p:nvPr/>
        </p:nvGrpSpPr>
        <p:grpSpPr bwMode="auto">
          <a:xfrm>
            <a:off x="7786688" y="214313"/>
            <a:ext cx="393700" cy="393700"/>
            <a:chOff x="3647" y="1006"/>
            <a:chExt cx="416" cy="416"/>
          </a:xfrm>
        </p:grpSpPr>
        <p:sp>
          <p:nvSpPr>
            <p:cNvPr id="8298" name="Oval 106"/>
            <p:cNvSpPr>
              <a:spLocks noChangeArrowheads="1"/>
            </p:cNvSpPr>
            <p:nvPr/>
          </p:nvSpPr>
          <p:spPr bwMode="gray">
            <a:xfrm>
              <a:off x="3647"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pPr>
                <a:defRPr/>
              </a:pPr>
              <a:endParaRPr lang="ru-RU"/>
            </a:p>
          </p:txBody>
        </p:sp>
        <p:grpSp>
          <p:nvGrpSpPr>
            <p:cNvPr id="15384" name="Group 107"/>
            <p:cNvGrpSpPr>
              <a:grpSpLocks/>
            </p:cNvGrpSpPr>
            <p:nvPr/>
          </p:nvGrpSpPr>
          <p:grpSpPr bwMode="auto">
            <a:xfrm rot="-2288454">
              <a:off x="3682" y="1034"/>
              <a:ext cx="348" cy="356"/>
              <a:chOff x="887" y="2040"/>
              <a:chExt cx="433" cy="422"/>
            </a:xfrm>
          </p:grpSpPr>
          <p:pic>
            <p:nvPicPr>
              <p:cNvPr id="15386" name="Picture 108" descr="circuler_1"/>
              <p:cNvPicPr>
                <a:picLocks noChangeAspect="1" noChangeArrowheads="1"/>
              </p:cNvPicPr>
              <p:nvPr/>
            </p:nvPicPr>
            <p:blipFill>
              <a:blip r:embed="rId3" cstate="print"/>
              <a:srcRect/>
              <a:stretch>
                <a:fillRect/>
              </a:stretch>
            </p:blipFill>
            <p:spPr bwMode="gray">
              <a:xfrm>
                <a:off x="887" y="2040"/>
                <a:ext cx="430" cy="420"/>
              </a:xfrm>
              <a:prstGeom prst="rect">
                <a:avLst/>
              </a:prstGeom>
              <a:noFill/>
              <a:ln w="9525">
                <a:noFill/>
                <a:miter lim="800000"/>
                <a:headEnd/>
                <a:tailEnd/>
              </a:ln>
            </p:spPr>
          </p:pic>
          <p:sp>
            <p:nvSpPr>
              <p:cNvPr id="8301" name="Oval 109"/>
              <p:cNvSpPr>
                <a:spLocks noChangeArrowheads="1"/>
              </p:cNvSpPr>
              <p:nvPr/>
            </p:nvSpPr>
            <p:spPr bwMode="gray">
              <a:xfrm>
                <a:off x="887" y="2040"/>
                <a:ext cx="432"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15388" name="Picture 110" descr="Picture2"/>
              <p:cNvPicPr>
                <a:picLocks noChangeAspect="1" noChangeArrowheads="1"/>
              </p:cNvPicPr>
              <p:nvPr/>
            </p:nvPicPr>
            <p:blipFill>
              <a:blip r:embed="rId4" cstate="print"/>
              <a:srcRect/>
              <a:stretch>
                <a:fillRect/>
              </a:stretch>
            </p:blipFill>
            <p:spPr bwMode="gray">
              <a:xfrm>
                <a:off x="930" y="2044"/>
                <a:ext cx="345" cy="149"/>
              </a:xfrm>
              <a:prstGeom prst="rect">
                <a:avLst/>
              </a:prstGeom>
              <a:noFill/>
              <a:ln w="9525">
                <a:noFill/>
                <a:miter lim="800000"/>
                <a:headEnd/>
                <a:tailEnd/>
              </a:ln>
            </p:spPr>
          </p:pic>
        </p:grpSp>
        <p:pic>
          <p:nvPicPr>
            <p:cNvPr id="15385" name="Picture 111"/>
            <p:cNvPicPr>
              <a:picLocks noChangeAspect="1" noChangeArrowheads="1"/>
            </p:cNvPicPr>
            <p:nvPr/>
          </p:nvPicPr>
          <p:blipFill>
            <a:blip r:embed="rId5" cstate="print"/>
            <a:srcRect l="12015" t="9302" r="12404" b="12598"/>
            <a:stretch>
              <a:fillRect/>
            </a:stretch>
          </p:blipFill>
          <p:spPr bwMode="gray">
            <a:xfrm>
              <a:off x="3676" y="1020"/>
              <a:ext cx="359" cy="370"/>
            </a:xfrm>
            <a:prstGeom prst="rect">
              <a:avLst/>
            </a:prstGeom>
            <a:noFill/>
            <a:ln w="9525">
              <a:noFill/>
              <a:miter lim="800000"/>
              <a:headEnd/>
              <a:tailEnd/>
            </a:ln>
          </p:spPr>
        </p:pic>
      </p:grpSp>
      <p:grpSp>
        <p:nvGrpSpPr>
          <p:cNvPr id="15367" name="Group 112"/>
          <p:cNvGrpSpPr>
            <a:grpSpLocks/>
          </p:cNvGrpSpPr>
          <p:nvPr/>
        </p:nvGrpSpPr>
        <p:grpSpPr bwMode="auto">
          <a:xfrm>
            <a:off x="8358188" y="571500"/>
            <a:ext cx="393700" cy="393700"/>
            <a:chOff x="4213" y="1006"/>
            <a:chExt cx="416" cy="416"/>
          </a:xfrm>
        </p:grpSpPr>
        <p:sp>
          <p:nvSpPr>
            <p:cNvPr id="8305" name="Oval 113"/>
            <p:cNvSpPr>
              <a:spLocks noChangeArrowheads="1"/>
            </p:cNvSpPr>
            <p:nvPr/>
          </p:nvSpPr>
          <p:spPr bwMode="gray">
            <a:xfrm>
              <a:off x="421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pPr>
                <a:defRPr/>
              </a:pPr>
              <a:endParaRPr lang="ru-RU"/>
            </a:p>
          </p:txBody>
        </p:sp>
        <p:grpSp>
          <p:nvGrpSpPr>
            <p:cNvPr id="15378" name="Group 114"/>
            <p:cNvGrpSpPr>
              <a:grpSpLocks/>
            </p:cNvGrpSpPr>
            <p:nvPr/>
          </p:nvGrpSpPr>
          <p:grpSpPr bwMode="auto">
            <a:xfrm rot="-2288454">
              <a:off x="4248" y="1034"/>
              <a:ext cx="348" cy="356"/>
              <a:chOff x="887" y="2040"/>
              <a:chExt cx="433" cy="422"/>
            </a:xfrm>
          </p:grpSpPr>
          <p:pic>
            <p:nvPicPr>
              <p:cNvPr id="15380" name="Picture 115" descr="circuler_1"/>
              <p:cNvPicPr>
                <a:picLocks noChangeAspect="1" noChangeArrowheads="1"/>
              </p:cNvPicPr>
              <p:nvPr/>
            </p:nvPicPr>
            <p:blipFill>
              <a:blip r:embed="rId3" cstate="print"/>
              <a:srcRect/>
              <a:stretch>
                <a:fillRect/>
              </a:stretch>
            </p:blipFill>
            <p:spPr bwMode="gray">
              <a:xfrm>
                <a:off x="887" y="2040"/>
                <a:ext cx="430" cy="420"/>
              </a:xfrm>
              <a:prstGeom prst="rect">
                <a:avLst/>
              </a:prstGeom>
              <a:noFill/>
              <a:ln w="9525">
                <a:noFill/>
                <a:miter lim="800000"/>
                <a:headEnd/>
                <a:tailEnd/>
              </a:ln>
            </p:spPr>
          </p:pic>
          <p:sp>
            <p:nvSpPr>
              <p:cNvPr id="8308" name="Oval 116"/>
              <p:cNvSpPr>
                <a:spLocks noChangeArrowheads="1"/>
              </p:cNvSpPr>
              <p:nvPr/>
            </p:nvSpPr>
            <p:spPr bwMode="gray">
              <a:xfrm>
                <a:off x="887" y="2040"/>
                <a:ext cx="432" cy="422"/>
              </a:xfrm>
              <a:prstGeom prst="ellipse">
                <a:avLst/>
              </a:prstGeom>
              <a:gradFill rotWithShape="1">
                <a:gsLst>
                  <a:gs pos="0">
                    <a:schemeClr val="folHlink">
                      <a:gamma/>
                      <a:shade val="34902"/>
                      <a:invGamma/>
                      <a:alpha val="89999"/>
                    </a:schemeClr>
                  </a:gs>
                  <a:gs pos="50000">
                    <a:schemeClr val="folHlink">
                      <a:alpha val="75000"/>
                    </a:schemeClr>
                  </a:gs>
                  <a:gs pos="100000">
                    <a:schemeClr val="folHlink">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15382" name="Picture 117" descr="Picture2"/>
              <p:cNvPicPr>
                <a:picLocks noChangeAspect="1" noChangeArrowheads="1"/>
              </p:cNvPicPr>
              <p:nvPr/>
            </p:nvPicPr>
            <p:blipFill>
              <a:blip r:embed="rId4" cstate="print"/>
              <a:srcRect/>
              <a:stretch>
                <a:fillRect/>
              </a:stretch>
            </p:blipFill>
            <p:spPr bwMode="gray">
              <a:xfrm>
                <a:off x="930" y="2044"/>
                <a:ext cx="345" cy="149"/>
              </a:xfrm>
              <a:prstGeom prst="rect">
                <a:avLst/>
              </a:prstGeom>
              <a:noFill/>
              <a:ln w="9525">
                <a:noFill/>
                <a:miter lim="800000"/>
                <a:headEnd/>
                <a:tailEnd/>
              </a:ln>
            </p:spPr>
          </p:pic>
        </p:grpSp>
        <p:pic>
          <p:nvPicPr>
            <p:cNvPr id="15379" name="Picture 118"/>
            <p:cNvPicPr>
              <a:picLocks noChangeAspect="1" noChangeArrowheads="1"/>
            </p:cNvPicPr>
            <p:nvPr/>
          </p:nvPicPr>
          <p:blipFill>
            <a:blip r:embed="rId5" cstate="print"/>
            <a:srcRect l="12015" t="9302" r="12404" b="12598"/>
            <a:stretch>
              <a:fillRect/>
            </a:stretch>
          </p:blipFill>
          <p:spPr bwMode="gray">
            <a:xfrm>
              <a:off x="4240" y="1020"/>
              <a:ext cx="359" cy="370"/>
            </a:xfrm>
            <a:prstGeom prst="rect">
              <a:avLst/>
            </a:prstGeom>
            <a:noFill/>
            <a:ln w="9525">
              <a:noFill/>
              <a:miter lim="800000"/>
              <a:headEnd/>
              <a:tailEnd/>
            </a:ln>
          </p:spPr>
        </p:pic>
      </p:grpSp>
      <p:grpSp>
        <p:nvGrpSpPr>
          <p:cNvPr id="15368" name="Group 119"/>
          <p:cNvGrpSpPr>
            <a:grpSpLocks/>
          </p:cNvGrpSpPr>
          <p:nvPr/>
        </p:nvGrpSpPr>
        <p:grpSpPr bwMode="auto">
          <a:xfrm>
            <a:off x="8572500" y="1143000"/>
            <a:ext cx="393700" cy="393700"/>
            <a:chOff x="4803" y="1006"/>
            <a:chExt cx="416" cy="416"/>
          </a:xfrm>
        </p:grpSpPr>
        <p:sp>
          <p:nvSpPr>
            <p:cNvPr id="8312" name="Oval 120"/>
            <p:cNvSpPr>
              <a:spLocks noChangeArrowheads="1"/>
            </p:cNvSpPr>
            <p:nvPr/>
          </p:nvSpPr>
          <p:spPr bwMode="gray">
            <a:xfrm>
              <a:off x="480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pPr>
                <a:defRPr/>
              </a:pPr>
              <a:endParaRPr lang="ru-RU"/>
            </a:p>
          </p:txBody>
        </p:sp>
        <p:grpSp>
          <p:nvGrpSpPr>
            <p:cNvPr id="15372" name="Group 121"/>
            <p:cNvGrpSpPr>
              <a:grpSpLocks/>
            </p:cNvGrpSpPr>
            <p:nvPr/>
          </p:nvGrpSpPr>
          <p:grpSpPr bwMode="auto">
            <a:xfrm rot="-2288454">
              <a:off x="4838" y="1034"/>
              <a:ext cx="348" cy="356"/>
              <a:chOff x="887" y="2040"/>
              <a:chExt cx="433" cy="422"/>
            </a:xfrm>
          </p:grpSpPr>
          <p:pic>
            <p:nvPicPr>
              <p:cNvPr id="15374" name="Picture 122" descr="circuler_1"/>
              <p:cNvPicPr>
                <a:picLocks noChangeAspect="1" noChangeArrowheads="1"/>
              </p:cNvPicPr>
              <p:nvPr/>
            </p:nvPicPr>
            <p:blipFill>
              <a:blip r:embed="rId3" cstate="print"/>
              <a:srcRect/>
              <a:stretch>
                <a:fillRect/>
              </a:stretch>
            </p:blipFill>
            <p:spPr bwMode="gray">
              <a:xfrm>
                <a:off x="887" y="2040"/>
                <a:ext cx="430" cy="420"/>
              </a:xfrm>
              <a:prstGeom prst="rect">
                <a:avLst/>
              </a:prstGeom>
              <a:noFill/>
              <a:ln w="9525">
                <a:noFill/>
                <a:miter lim="800000"/>
                <a:headEnd/>
                <a:tailEnd/>
              </a:ln>
            </p:spPr>
          </p:pic>
          <p:sp>
            <p:nvSpPr>
              <p:cNvPr id="15375" name="Oval 123"/>
              <p:cNvSpPr>
                <a:spLocks noChangeArrowheads="1"/>
              </p:cNvSpPr>
              <p:nvPr/>
            </p:nvSpPr>
            <p:spPr bwMode="gray">
              <a:xfrm>
                <a:off x="887" y="2040"/>
                <a:ext cx="433" cy="422"/>
              </a:xfrm>
              <a:prstGeom prst="ellipse">
                <a:avLst/>
              </a:prstGeom>
              <a:solidFill>
                <a:srgbClr val="FB4F2D">
                  <a:alpha val="74901"/>
                </a:srgbClr>
              </a:solidFill>
              <a:ln w="9525" algn="ctr">
                <a:noFill/>
                <a:round/>
                <a:headEnd/>
                <a:tailEnd/>
              </a:ln>
            </p:spPr>
            <p:txBody>
              <a:bodyPr wrap="none" anchor="ctr"/>
              <a:lstStyle/>
              <a:p>
                <a:endParaRPr lang="ru-RU"/>
              </a:p>
            </p:txBody>
          </p:sp>
          <p:pic>
            <p:nvPicPr>
              <p:cNvPr id="15376" name="Picture 124" descr="Picture2"/>
              <p:cNvPicPr>
                <a:picLocks noChangeAspect="1" noChangeArrowheads="1"/>
              </p:cNvPicPr>
              <p:nvPr/>
            </p:nvPicPr>
            <p:blipFill>
              <a:blip r:embed="rId4" cstate="print"/>
              <a:srcRect/>
              <a:stretch>
                <a:fillRect/>
              </a:stretch>
            </p:blipFill>
            <p:spPr bwMode="gray">
              <a:xfrm>
                <a:off x="930" y="2044"/>
                <a:ext cx="345" cy="149"/>
              </a:xfrm>
              <a:prstGeom prst="rect">
                <a:avLst/>
              </a:prstGeom>
              <a:noFill/>
              <a:ln w="9525">
                <a:noFill/>
                <a:miter lim="800000"/>
                <a:headEnd/>
                <a:tailEnd/>
              </a:ln>
            </p:spPr>
          </p:pic>
        </p:grpSp>
        <p:pic>
          <p:nvPicPr>
            <p:cNvPr id="15373" name="Picture 125"/>
            <p:cNvPicPr>
              <a:picLocks noChangeAspect="1" noChangeArrowheads="1"/>
            </p:cNvPicPr>
            <p:nvPr/>
          </p:nvPicPr>
          <p:blipFill>
            <a:blip r:embed="rId5" cstate="print"/>
            <a:srcRect l="12015" t="9302" r="12404" b="12598"/>
            <a:stretch>
              <a:fillRect/>
            </a:stretch>
          </p:blipFill>
          <p:spPr bwMode="gray">
            <a:xfrm>
              <a:off x="4830" y="1020"/>
              <a:ext cx="359" cy="370"/>
            </a:xfrm>
            <a:prstGeom prst="rect">
              <a:avLst/>
            </a:prstGeom>
            <a:noFill/>
            <a:ln w="9525">
              <a:noFill/>
              <a:miter lim="800000"/>
              <a:headEnd/>
              <a:tailEnd/>
            </a:ln>
          </p:spPr>
        </p:pic>
      </p:grpSp>
      <p:sp>
        <p:nvSpPr>
          <p:cNvPr id="15369" name="Rectangle 128"/>
          <p:cNvSpPr>
            <a:spLocks noChangeArrowheads="1"/>
          </p:cNvSpPr>
          <p:nvPr/>
        </p:nvSpPr>
        <p:spPr bwMode="auto">
          <a:xfrm>
            <a:off x="0" y="6640513"/>
            <a:ext cx="9144000" cy="228600"/>
          </a:xfrm>
          <a:prstGeom prst="rect">
            <a:avLst/>
          </a:prstGeom>
          <a:solidFill>
            <a:schemeClr val="accent1">
              <a:alpha val="70195"/>
            </a:schemeClr>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14348" y="285728"/>
            <a:ext cx="7772400" cy="857256"/>
          </a:xfrm>
        </p:spPr>
        <p:txBody>
          <a:bodyPr/>
          <a:lstStyle/>
          <a:p>
            <a:pPr algn="ctr" eaLnBrk="1" hangingPunct="1">
              <a:defRPr/>
            </a:pPr>
            <a:r>
              <a:rPr lang="uk-UA" sz="3200" spc="50" dirty="0" smtClean="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rPr>
              <a:t>Заходи </a:t>
            </a:r>
            <a:r>
              <a:rPr lang="ru-RU" sz="3200" spc="50" dirty="0" smtClean="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rPr>
              <a:t>по захисту </a:t>
            </a:r>
            <a:r>
              <a:rPr lang="ru-RU" sz="3200" spc="50" dirty="0" err="1" smtClean="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rPr>
              <a:t>населення</a:t>
            </a:r>
            <a:r>
              <a:rPr lang="ru-RU" sz="3200" spc="50" dirty="0" smtClean="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rPr>
              <a:t> </a:t>
            </a:r>
            <a:r>
              <a:rPr lang="ru-RU" sz="3200" spc="50" dirty="0" err="1" smtClean="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rPr>
              <a:t>від</a:t>
            </a:r>
            <a:r>
              <a:rPr lang="ru-RU" sz="3200" spc="50" dirty="0" smtClean="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rPr>
              <a:t> </a:t>
            </a:r>
            <a:r>
              <a:rPr lang="ru-RU" sz="3200" spc="50" dirty="0" err="1" smtClean="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rPr>
              <a:t>наслідків</a:t>
            </a:r>
            <a:r>
              <a:rPr lang="ru-RU" sz="3200" spc="50" dirty="0" smtClean="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rPr>
              <a:t> </a:t>
            </a:r>
            <a:r>
              <a:rPr lang="ru-RU" sz="3200" spc="50" dirty="0" err="1" smtClean="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rPr>
              <a:t>надзвичайних</a:t>
            </a:r>
            <a:r>
              <a:rPr lang="ru-RU" sz="3200" spc="50" dirty="0" smtClean="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rPr>
              <a:t> </a:t>
            </a:r>
            <a:r>
              <a:rPr lang="ru-RU" sz="3200" spc="50" dirty="0" err="1" smtClean="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rPr>
              <a:t>ситуацій</a:t>
            </a:r>
            <a:endParaRPr lang="en-US" sz="3200" spc="50" dirty="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endParaRPr>
          </a:p>
        </p:txBody>
      </p:sp>
      <p:sp>
        <p:nvSpPr>
          <p:cNvPr id="16386" name="Rectangle 8"/>
          <p:cNvSpPr>
            <a:spLocks noGrp="1" noChangeArrowheads="1"/>
          </p:cNvSpPr>
          <p:nvPr>
            <p:ph type="body" idx="1"/>
          </p:nvPr>
        </p:nvSpPr>
        <p:spPr>
          <a:xfrm>
            <a:off x="571500" y="1857375"/>
            <a:ext cx="7924800" cy="4581525"/>
          </a:xfrm>
        </p:spPr>
        <p:txBody>
          <a:bodyPr/>
          <a:lstStyle/>
          <a:p>
            <a:pPr algn="ctr"/>
            <a:r>
              <a:rPr lang="uk-UA" sz="2800" i="1" u="sng" smtClean="0">
                <a:solidFill>
                  <a:srgbClr val="CC0000"/>
                </a:solidFill>
              </a:rPr>
              <a:t>Захист населення і територій </a:t>
            </a:r>
            <a:r>
              <a:rPr lang="uk-UA" sz="2800" smtClean="0">
                <a:solidFill>
                  <a:srgbClr val="F2ACAC"/>
                </a:solidFill>
              </a:rPr>
              <a:t>є системою загальнодержавних заходів, які реалізуються центральними і місцевими органами виконавчої влади, виконавчими органами рад, органами управління з питань надзвичайних ситуацій та цивільного захисту, підпорядкованими їм силами та засобами підприємств, установ, організацій незалежно від форм власності.</a:t>
            </a:r>
            <a:endParaRPr lang="ru-RU" sz="2800" smtClean="0">
              <a:solidFill>
                <a:srgbClr val="F2ACA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gray">
          <a:xfrm rot="831026">
            <a:off x="1647825" y="3860800"/>
            <a:ext cx="2014538" cy="1250950"/>
          </a:xfrm>
          <a:prstGeom prst="upArrow">
            <a:avLst>
              <a:gd name="adj1" fmla="val 56361"/>
              <a:gd name="adj2" fmla="val 74594"/>
            </a:avLst>
          </a:prstGeom>
          <a:gradFill rotWithShape="1">
            <a:gsLst>
              <a:gs pos="0">
                <a:schemeClr val="accent2"/>
              </a:gs>
              <a:gs pos="100000">
                <a:schemeClr val="accent2">
                  <a:gamma/>
                  <a:shade val="56078"/>
                  <a:invGamma/>
                </a:schemeClr>
              </a:gs>
            </a:gsLst>
            <a:lin ang="5400000" scaled="1"/>
          </a:gradFill>
          <a:ln w="9525">
            <a:miter lim="800000"/>
            <a:headEnd/>
            <a:tailEnd/>
          </a:ln>
          <a:effectLst/>
          <a:scene3d>
            <a:camera prst="legacyObliqueTopRight">
              <a:rot lat="0" lon="19199999" rev="0"/>
            </a:camera>
            <a:lightRig rig="legacyFlat3" dir="t"/>
          </a:scene3d>
          <a:sp3d extrusionH="430200" prstMaterial="legacyPlastic">
            <a:bevelT w="13500" h="13500" prst="angle"/>
            <a:bevelB w="13500" h="13500" prst="angle"/>
            <a:extrusionClr>
              <a:schemeClr val="accent2"/>
            </a:extrusionClr>
          </a:sp3d>
        </p:spPr>
        <p:txBody>
          <a:bodyPr wrap="none" anchor="ctr">
            <a:flatTx/>
          </a:bodyPr>
          <a:lstStyle/>
          <a:p>
            <a:pPr>
              <a:defRPr/>
            </a:pPr>
            <a:endParaRPr lang="ru-RU"/>
          </a:p>
        </p:txBody>
      </p:sp>
      <p:sp>
        <p:nvSpPr>
          <p:cNvPr id="4" name="AutoShape 4"/>
          <p:cNvSpPr>
            <a:spLocks noChangeArrowheads="1"/>
          </p:cNvSpPr>
          <p:nvPr/>
        </p:nvSpPr>
        <p:spPr bwMode="gray">
          <a:xfrm rot="590883">
            <a:off x="6303963" y="2239963"/>
            <a:ext cx="2071687" cy="1219200"/>
          </a:xfrm>
          <a:prstGeom prst="downArrow">
            <a:avLst>
              <a:gd name="adj1" fmla="val 65009"/>
              <a:gd name="adj2" fmla="val 57926"/>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ObliqueTopRight">
              <a:rot lat="0" lon="600000" rev="0"/>
            </a:camera>
            <a:lightRig rig="legacyFlat3" dir="t"/>
          </a:scene3d>
          <a:sp3d extrusionH="430200" prstMaterial="legacyPlastic">
            <a:bevelT w="13500" h="13500" prst="angle"/>
            <a:bevelB w="13500" h="13500" prst="angle"/>
            <a:extrusionClr>
              <a:schemeClr val="hlink"/>
            </a:extrusionClr>
          </a:sp3d>
        </p:spPr>
        <p:txBody>
          <a:bodyPr wrap="none" anchor="ctr">
            <a:flatTx/>
          </a:bodyPr>
          <a:lstStyle/>
          <a:p>
            <a:pPr>
              <a:defRPr/>
            </a:pPr>
            <a:endParaRPr lang="ru-RU"/>
          </a:p>
        </p:txBody>
      </p:sp>
      <p:sp>
        <p:nvSpPr>
          <p:cNvPr id="17411" name="AutoShape 6"/>
          <p:cNvSpPr>
            <a:spLocks noChangeArrowheads="1"/>
          </p:cNvSpPr>
          <p:nvPr/>
        </p:nvSpPr>
        <p:spPr bwMode="gray">
          <a:xfrm rot="283441">
            <a:off x="1187450" y="5157788"/>
            <a:ext cx="2128838" cy="730250"/>
          </a:xfrm>
          <a:prstGeom prst="roundRect">
            <a:avLst>
              <a:gd name="adj" fmla="val 19130"/>
            </a:avLst>
          </a:prstGeom>
          <a:solidFill>
            <a:srgbClr val="FFFFFF">
              <a:alpha val="89803"/>
            </a:srgbClr>
          </a:solidFill>
          <a:ln w="28575">
            <a:solidFill>
              <a:schemeClr val="accent2"/>
            </a:solidFill>
            <a:round/>
            <a:headEnd/>
            <a:tailEnd/>
          </a:ln>
        </p:spPr>
        <p:txBody>
          <a:bodyPr wrap="none" anchor="ctr"/>
          <a:lstStyle/>
          <a:p>
            <a:r>
              <a:rPr lang="uk-UA" sz="2800">
                <a:solidFill>
                  <a:schemeClr val="bg2"/>
                </a:solidFill>
              </a:rPr>
              <a:t>   зовнішні</a:t>
            </a:r>
            <a:endParaRPr lang="ru-RU" sz="2800">
              <a:solidFill>
                <a:schemeClr val="bg2"/>
              </a:solidFill>
            </a:endParaRPr>
          </a:p>
        </p:txBody>
      </p:sp>
      <p:sp>
        <p:nvSpPr>
          <p:cNvPr id="17412" name="AutoShape 10"/>
          <p:cNvSpPr>
            <a:spLocks noChangeArrowheads="1"/>
          </p:cNvSpPr>
          <p:nvPr/>
        </p:nvSpPr>
        <p:spPr bwMode="gray">
          <a:xfrm rot="536509">
            <a:off x="6421438" y="1254125"/>
            <a:ext cx="2433637" cy="1012825"/>
          </a:xfrm>
          <a:prstGeom prst="roundRect">
            <a:avLst>
              <a:gd name="adj" fmla="val 15287"/>
            </a:avLst>
          </a:prstGeom>
          <a:solidFill>
            <a:srgbClr val="FFFFFF">
              <a:alpha val="89803"/>
            </a:srgbClr>
          </a:solidFill>
          <a:ln w="28575">
            <a:solidFill>
              <a:schemeClr val="hlink"/>
            </a:solidFill>
            <a:round/>
            <a:headEnd/>
            <a:tailEnd/>
          </a:ln>
        </p:spPr>
        <p:txBody>
          <a:bodyPr wrap="none" anchor="ctr"/>
          <a:lstStyle/>
          <a:p>
            <a:r>
              <a:rPr lang="uk-UA"/>
              <a:t>   </a:t>
            </a:r>
            <a:r>
              <a:rPr lang="uk-UA" sz="2800">
                <a:solidFill>
                  <a:schemeClr val="bg2"/>
                </a:solidFill>
              </a:rPr>
              <a:t>внутрішні</a:t>
            </a:r>
            <a:endParaRPr lang="ru-RU" sz="2800">
              <a:solidFill>
                <a:schemeClr val="bg2"/>
              </a:solidFill>
            </a:endParaRPr>
          </a:p>
        </p:txBody>
      </p:sp>
      <p:sp>
        <p:nvSpPr>
          <p:cNvPr id="17" name="Text Box 38"/>
          <p:cNvSpPr txBox="1">
            <a:spLocks noChangeArrowheads="1"/>
          </p:cNvSpPr>
          <p:nvPr/>
        </p:nvSpPr>
        <p:spPr bwMode="gray">
          <a:xfrm>
            <a:off x="500034" y="214290"/>
            <a:ext cx="7358114" cy="830997"/>
          </a:xfrm>
          <a:prstGeom prst="rect">
            <a:avLst/>
          </a:prstGeom>
          <a:noFill/>
          <a:ln w="9525">
            <a:noFill/>
            <a:miter lim="800000"/>
            <a:headEnd/>
            <a:tailEnd/>
          </a:ln>
        </p:spPr>
        <p:txBody>
          <a:bodyPr>
            <a:spAutoFit/>
          </a:bodyPr>
          <a:lstStyle/>
          <a:p>
            <a:pPr algn="ctr">
              <a:spcBef>
                <a:spcPct val="50000"/>
              </a:spcBef>
              <a:defRPr/>
            </a:pPr>
            <a:r>
              <a:rPr lang="uk-UA" sz="2400" dirty="0">
                <a:solidFill>
                  <a:schemeClr val="accent2">
                    <a:lumMod val="40000"/>
                    <a:lumOff val="60000"/>
                  </a:schemeClr>
                </a:solidFill>
                <a:effectLst>
                  <a:glow rad="63500">
                    <a:schemeClr val="accent2">
                      <a:satMod val="175000"/>
                      <a:alpha val="40000"/>
                    </a:schemeClr>
                  </a:glow>
                </a:effectLst>
              </a:rPr>
              <a:t>Загрози життєво важливих інтересів громадян, держави, суспільства поділяються на:</a:t>
            </a:r>
            <a:endParaRPr lang="en-US" sz="2400" dirty="0">
              <a:solidFill>
                <a:schemeClr val="accent2">
                  <a:lumMod val="40000"/>
                  <a:lumOff val="60000"/>
                </a:schemeClr>
              </a:solidFill>
              <a:effectLst>
                <a:glow rad="63500">
                  <a:schemeClr val="accent2">
                    <a:satMod val="175000"/>
                    <a:alpha val="40000"/>
                  </a:schemeClr>
                </a:glow>
              </a:effectLst>
            </a:endParaRPr>
          </a:p>
        </p:txBody>
      </p:sp>
      <p:sp>
        <p:nvSpPr>
          <p:cNvPr id="6147" name="Rectangle 3"/>
          <p:cNvSpPr>
            <a:spLocks noChangeArrowheads="1"/>
          </p:cNvSpPr>
          <p:nvPr/>
        </p:nvSpPr>
        <p:spPr bwMode="auto">
          <a:xfrm>
            <a:off x="428625" y="1143000"/>
            <a:ext cx="5143500" cy="3140075"/>
          </a:xfrm>
          <a:prstGeom prst="rect">
            <a:avLst/>
          </a:prstGeom>
          <a:noFill/>
          <a:ln w="9525">
            <a:noFill/>
            <a:miter lim="800000"/>
            <a:headEnd/>
            <a:tailEnd/>
          </a:ln>
          <a:effectLst/>
        </p:spPr>
        <p:txBody>
          <a:bodyPr anchor="ctr">
            <a:spAutoFit/>
          </a:bodyPr>
          <a:lstStyle/>
          <a:p>
            <a:pPr eaLnBrk="0" hangingPunct="0"/>
            <a:r>
              <a:rPr lang="uk-UA" sz="2000">
                <a:solidFill>
                  <a:srgbClr val="6DDBFF"/>
                </a:solidFill>
                <a:latin typeface="Times New Roman" pitchFamily="18" charset="0"/>
                <a:cs typeface="Times New Roman" pitchFamily="18" charset="0"/>
              </a:rPr>
              <a:t>   </a:t>
            </a:r>
            <a:r>
              <a:rPr lang="uk-UA" sz="2200">
                <a:solidFill>
                  <a:srgbClr val="6DDBFF"/>
                </a:solidFill>
                <a:latin typeface="Times New Roman" pitchFamily="18" charset="0"/>
                <a:cs typeface="Times New Roman" pitchFamily="18" charset="0"/>
              </a:rPr>
              <a:t>Зовнішні загрози безпосередньо пов'язані з безпекою життєдіяльності населення і держави у разі розв'язання сучасної війни або локальних збройних конфліктів, виникнення глобальних техногенних екологічних катастроф за межами України, які можуть спричинити негативний вплив на населення та територію держави.</a:t>
            </a:r>
          </a:p>
        </p:txBody>
      </p:sp>
      <p:sp>
        <p:nvSpPr>
          <p:cNvPr id="6148" name="Rectangle 4"/>
          <p:cNvSpPr>
            <a:spLocks noChangeArrowheads="1"/>
          </p:cNvSpPr>
          <p:nvPr/>
        </p:nvSpPr>
        <p:spPr bwMode="auto">
          <a:xfrm>
            <a:off x="5219700" y="3370263"/>
            <a:ext cx="3924300" cy="2282825"/>
          </a:xfrm>
          <a:prstGeom prst="rect">
            <a:avLst/>
          </a:prstGeom>
          <a:noFill/>
          <a:ln w="9525">
            <a:noFill/>
            <a:miter lim="800000"/>
            <a:headEnd/>
            <a:tailEnd/>
          </a:ln>
          <a:effectLst/>
        </p:spPr>
        <p:txBody>
          <a:bodyPr anchor="ctr">
            <a:spAutoFit/>
          </a:bodyPr>
          <a:lstStyle/>
          <a:p>
            <a:pPr eaLnBrk="0" hangingPunct="0"/>
            <a:r>
              <a:rPr lang="uk-UA" sz="2400">
                <a:solidFill>
                  <a:srgbClr val="6DDBFF"/>
                </a:solidFill>
                <a:latin typeface="Calibri" pitchFamily="34" charset="0"/>
                <a:cs typeface="Times New Roman" pitchFamily="18" charset="0"/>
              </a:rPr>
              <a:t>  Внутрішні загрози пов'язані з надзвичайними ситуаціями техногенного і природного характеру або можуть бути спровоковані терористичними діями.</a:t>
            </a:r>
            <a:endParaRPr lang="uk-UA" sz="2400">
              <a:solidFill>
                <a:srgbClr val="6DDB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8" name="Rectangle 46"/>
          <p:cNvSpPr>
            <a:spLocks noGrp="1" noChangeArrowheads="1"/>
          </p:cNvSpPr>
          <p:nvPr>
            <p:ph type="title"/>
          </p:nvPr>
        </p:nvSpPr>
        <p:spPr>
          <a:xfrm>
            <a:off x="1142976" y="0"/>
            <a:ext cx="6786610" cy="642942"/>
          </a:xfrm>
        </p:spPr>
        <p:txBody>
          <a:bodyPr/>
          <a:lstStyle/>
          <a:p>
            <a:pPr algn="ctr" eaLnBrk="1" hangingPunct="1">
              <a:defRPr/>
            </a:pPr>
            <a:r>
              <a:rPr lang="uk-UA" sz="4800" spc="50" dirty="0" smtClean="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rPr>
              <a:t>Принципи захисту </a:t>
            </a:r>
            <a:endParaRPr lang="en-US" sz="4800" spc="50" dirty="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cs typeface="Times New Roman" pitchFamily="18" charset="0"/>
            </a:endParaRPr>
          </a:p>
        </p:txBody>
      </p:sp>
      <p:sp>
        <p:nvSpPr>
          <p:cNvPr id="29" name="Rectangle 46"/>
          <p:cNvSpPr txBox="1">
            <a:spLocks noChangeArrowheads="1"/>
          </p:cNvSpPr>
          <p:nvPr/>
        </p:nvSpPr>
        <p:spPr bwMode="black">
          <a:xfrm>
            <a:off x="357188" y="450850"/>
            <a:ext cx="8786812" cy="5786438"/>
          </a:xfrm>
          <a:prstGeom prst="rect">
            <a:avLst/>
          </a:prstGeom>
          <a:noFill/>
          <a:ln w="9525">
            <a:noFill/>
            <a:miter lim="800000"/>
            <a:headEnd/>
            <a:tailEnd/>
          </a:ln>
          <a:effectLst/>
        </p:spPr>
        <p:txBody>
          <a:bodyPr anchor="ctr"/>
          <a:lstStyle/>
          <a:p>
            <a:r>
              <a:rPr lang="uk-UA" sz="2000">
                <a:solidFill>
                  <a:srgbClr val="B6EDFF"/>
                </a:solidFill>
              </a:rPr>
              <a:t>— </a:t>
            </a:r>
            <a:r>
              <a:rPr lang="uk-UA" sz="2000">
                <a:solidFill>
                  <a:srgbClr val="F2ACAC"/>
                </a:solidFill>
              </a:rPr>
              <a:t>принцип ненульового (прийнятного) ризику, який полягає в намаганні досягти такого рівня ризику на підприємствах, який можна було б розглядати як прийнятний. Його параметри мають бути обґрунтовані;</a:t>
            </a:r>
            <a:endParaRPr lang="ru-RU" sz="2000">
              <a:solidFill>
                <a:srgbClr val="F2ACAC"/>
              </a:solidFill>
            </a:endParaRPr>
          </a:p>
          <a:p>
            <a:r>
              <a:rPr lang="uk-UA" sz="2000">
                <a:solidFill>
                  <a:srgbClr val="F2ACAC"/>
                </a:solidFill>
              </a:rPr>
              <a:t>— принцип плати за ризик. Розмір плати залежить від потенційної небезпеки техногенних об'єктів і є пропорційним величині можливого збитку. Кошти спрямовуються на створення системи попередньої безпеки та підвищення оплати на виробництвах, де не забезпечується безпека (наприклад, вугільні шахти) та на певні виплати за ризик, що мають стимулювати проведення заходів, спрямованих на забезпечення безпеки;</a:t>
            </a:r>
            <a:endParaRPr lang="ru-RU" sz="2000">
              <a:solidFill>
                <a:srgbClr val="F2ACAC"/>
              </a:solidFill>
            </a:endParaRPr>
          </a:p>
          <a:p>
            <a:r>
              <a:rPr lang="uk-UA" sz="2000">
                <a:solidFill>
                  <a:srgbClr val="F2ACAC"/>
                </a:solidFill>
              </a:rPr>
              <a:t>— принцип невід'ємного права кожного на здорове довкілля. Це право має бути гарантоване і захищене законом. Даний принцип передбачає обов'язки фізичних і юридичних осіб забезпечувати таке право і проводити свою діяльність так, щоб не завдавати шкоди довкіллю;</a:t>
            </a:r>
            <a:endParaRPr lang="en-US" sz="2400" b="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692150"/>
            <a:ext cx="9144000" cy="5500688"/>
          </a:xfrm>
        </p:spPr>
        <p:txBody>
          <a:bodyPr/>
          <a:lstStyle/>
          <a:p>
            <a:pPr>
              <a:defRPr/>
            </a:pPr>
            <a:r>
              <a:rPr lang="uk-UA" sz="2000" b="1" dirty="0" smtClean="0">
                <a:solidFill>
                  <a:srgbClr val="F2ACAC"/>
                </a:solidFill>
              </a:rPr>
              <a:t>— принцип правової забезпеченості передбачає, що всі аспекти функціонування системи захисту населення і територій регламентуються відповідними законами та іншими нормативно-правовими актами;</a:t>
            </a:r>
            <a:endParaRPr lang="ru-RU" sz="2000" b="1" dirty="0" smtClean="0">
              <a:solidFill>
                <a:srgbClr val="F2ACAC"/>
              </a:solidFill>
            </a:endParaRPr>
          </a:p>
          <a:p>
            <a:pPr>
              <a:defRPr/>
            </a:pPr>
            <a:r>
              <a:rPr lang="uk-UA" sz="2000" b="1" dirty="0" smtClean="0">
                <a:solidFill>
                  <a:srgbClr val="F2ACAC"/>
                </a:solidFill>
              </a:rPr>
              <a:t>— принцип свободи інформації щодо безпеки людини полягає в урахуванні громадської думки під час вирішення питань щодо будівництва небезпечних підприємств;</a:t>
            </a:r>
            <a:endParaRPr lang="ru-RU" sz="2000" b="1" dirty="0" smtClean="0">
              <a:solidFill>
                <a:srgbClr val="F2ACAC"/>
              </a:solidFill>
            </a:endParaRPr>
          </a:p>
          <a:p>
            <a:pPr>
              <a:defRPr/>
            </a:pPr>
            <a:r>
              <a:rPr lang="uk-UA" sz="2000" b="1" dirty="0" smtClean="0">
                <a:solidFill>
                  <a:srgbClr val="F2ACAC"/>
                </a:solidFill>
              </a:rPr>
              <a:t>— принцип добровільності, згідно з яким ніхто не має права наражати людину на ризик без її згоди;</a:t>
            </a:r>
            <a:endParaRPr lang="ru-RU" sz="2000" b="1" dirty="0" smtClean="0">
              <a:solidFill>
                <a:srgbClr val="F2ACAC"/>
              </a:solidFill>
            </a:endParaRPr>
          </a:p>
          <a:p>
            <a:pPr>
              <a:defRPr/>
            </a:pPr>
            <a:r>
              <a:rPr lang="uk-UA" sz="2000" b="1" dirty="0" smtClean="0">
                <a:solidFill>
                  <a:srgbClr val="F2ACAC"/>
                </a:solidFill>
              </a:rPr>
              <a:t>— принцип раціональної безпеки передбачає максимально можливе еко­номічно обґрунтоване зниження ймовірності виникнення надзвичайних ситуацій і пом'якшення їх наслідків;</a:t>
            </a:r>
            <a:endParaRPr lang="ru-RU" sz="2000" b="1" dirty="0" smtClean="0">
              <a:solidFill>
                <a:srgbClr val="F2ACAC"/>
              </a:solidFill>
            </a:endParaRPr>
          </a:p>
          <a:p>
            <a:pPr>
              <a:defRPr/>
            </a:pPr>
            <a:r>
              <a:rPr lang="uk-UA" sz="2000" b="1" dirty="0" smtClean="0">
                <a:solidFill>
                  <a:srgbClr val="F2ACAC"/>
                </a:solidFill>
              </a:rPr>
              <a:t>— принцип необхідної достатності і максимально можливого використання наявних сил і засобів визначає обсяг заходів щодо захисту населення і територій у разі загрози надзвичайних ситуацій.</a:t>
            </a:r>
            <a:endParaRPr lang="ru-RU" sz="2000" b="1" dirty="0" smtClean="0">
              <a:solidFill>
                <a:srgbClr val="F2ACAC"/>
              </a:solidFill>
            </a:endParaRPr>
          </a:p>
          <a:p>
            <a:pPr marL="1588" indent="357188" eaLnBrk="1" hangingPunct="1">
              <a:buFont typeface="Arial" charset="0"/>
              <a:buNone/>
              <a:defRPr/>
            </a:pPr>
            <a:endParaRPr lang="uk-UA" sz="1800" dirty="0" smtClean="0"/>
          </a:p>
        </p:txBody>
      </p:sp>
      <p:sp>
        <p:nvSpPr>
          <p:cNvPr id="5" name="Rectangle 46"/>
          <p:cNvSpPr txBox="1">
            <a:spLocks noChangeArrowheads="1"/>
          </p:cNvSpPr>
          <p:nvPr/>
        </p:nvSpPr>
        <p:spPr bwMode="black">
          <a:xfrm>
            <a:off x="1214414" y="0"/>
            <a:ext cx="6786610" cy="785818"/>
          </a:xfrm>
          <a:prstGeom prst="rect">
            <a:avLst/>
          </a:prstGeom>
          <a:noFill/>
          <a:ln w="9525">
            <a:noFill/>
            <a:miter lim="800000"/>
            <a:headEnd/>
            <a:tailEnd/>
          </a:ln>
          <a:effectLst/>
        </p:spPr>
        <p:txBody>
          <a:bodyPr anchor="ctr"/>
          <a:lstStyle/>
          <a:p>
            <a:pPr algn="ctr">
              <a:defRPr/>
            </a:pPr>
            <a:r>
              <a:rPr lang="uk-UA" sz="4800" kern="0" spc="50" dirty="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ea typeface="+mj-ea"/>
                <a:cs typeface="Times New Roman" pitchFamily="18" charset="0"/>
              </a:rPr>
              <a:t>Принципи захисту </a:t>
            </a:r>
            <a:endParaRPr lang="en-US" sz="4800" kern="0" spc="50" dirty="0">
              <a:ln w="12700" cmpd="sng">
                <a:solidFill>
                  <a:schemeClr val="accent6">
                    <a:satMod val="120000"/>
                    <a:shade val="80000"/>
                  </a:schemeClr>
                </a:solidFill>
                <a:prstDash val="solid"/>
              </a:ln>
              <a:solidFill>
                <a:schemeClr val="bg2"/>
              </a:solidFill>
              <a:effectLst>
                <a:glow rad="53100">
                  <a:schemeClr val="accent6">
                    <a:satMod val="180000"/>
                    <a:alpha val="30000"/>
                  </a:schemeClr>
                </a:glow>
              </a:effectLst>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4313" y="214313"/>
            <a:ext cx="8929687" cy="785812"/>
          </a:xfrm>
        </p:spPr>
        <p:txBody>
          <a:bodyPr>
            <a:normAutofit fontScale="90000"/>
          </a:bodyPr>
          <a:lstStyle/>
          <a:p>
            <a:pPr algn="ctr" eaLnBrk="1" hangingPunct="1">
              <a:defRPr/>
            </a:pPr>
            <a:r>
              <a:rPr lang="ru-RU" sz="3200" dirty="0" smtClean="0">
                <a:solidFill>
                  <a:schemeClr val="accent6">
                    <a:lumMod val="50000"/>
                  </a:schemeClr>
                </a:solidFill>
                <a:effectLst/>
                <a:latin typeface="Arial" charset="0"/>
              </a:rPr>
              <a:t>ЗУ “Про правові засади цивільного захисту</a:t>
            </a:r>
            <a:r>
              <a:rPr lang="ru-RU" sz="4000" dirty="0" smtClean="0">
                <a:solidFill>
                  <a:schemeClr val="accent6">
                    <a:lumMod val="50000"/>
                  </a:schemeClr>
                </a:solidFill>
                <a:effectLst/>
                <a:latin typeface="Arial" charset="0"/>
              </a:rPr>
              <a:t>” </a:t>
            </a:r>
            <a:r>
              <a:rPr lang="ru-RU" sz="3100" dirty="0" smtClean="0">
                <a:solidFill>
                  <a:schemeClr val="accent6">
                    <a:lumMod val="50000"/>
                  </a:schemeClr>
                </a:solidFill>
                <a:effectLst/>
                <a:latin typeface="Arial" charset="0"/>
              </a:rPr>
              <a:t>ст.4 Принципи цив</a:t>
            </a:r>
            <a:r>
              <a:rPr lang="uk-UA" sz="3100" dirty="0" smtClean="0">
                <a:solidFill>
                  <a:schemeClr val="accent6">
                    <a:lumMod val="50000"/>
                  </a:schemeClr>
                </a:solidFill>
                <a:effectLst/>
                <a:latin typeface="Arial" charset="0"/>
              </a:rPr>
              <a:t>і</a:t>
            </a:r>
            <a:r>
              <a:rPr lang="ru-RU" sz="3100" dirty="0" smtClean="0">
                <a:solidFill>
                  <a:schemeClr val="accent6">
                    <a:lumMod val="50000"/>
                  </a:schemeClr>
                </a:solidFill>
                <a:effectLst/>
                <a:latin typeface="Arial" charset="0"/>
              </a:rPr>
              <a:t>льного захисту</a:t>
            </a:r>
          </a:p>
        </p:txBody>
      </p:sp>
      <p:sp>
        <p:nvSpPr>
          <p:cNvPr id="11267" name="Rectangle 3"/>
          <p:cNvSpPr>
            <a:spLocks noGrp="1" noChangeArrowheads="1"/>
          </p:cNvSpPr>
          <p:nvPr>
            <p:ph type="body" idx="1"/>
          </p:nvPr>
        </p:nvSpPr>
        <p:spPr>
          <a:xfrm>
            <a:off x="285750" y="1285875"/>
            <a:ext cx="8858250" cy="5572125"/>
          </a:xfrm>
        </p:spPr>
        <p:txBody>
          <a:bodyPr>
            <a:normAutofit lnSpcReduction="10000"/>
          </a:bodyPr>
          <a:lstStyle/>
          <a:p>
            <a:pPr algn="ctr">
              <a:buFont typeface="Arial" charset="0"/>
              <a:buNone/>
              <a:defRPr/>
            </a:pPr>
            <a:r>
              <a:rPr lang="uk-UA" sz="2400" b="1" u="sng" dirty="0" smtClean="0">
                <a:solidFill>
                  <a:srgbClr val="C00000"/>
                </a:solidFill>
                <a:effectLst>
                  <a:outerShdw blurRad="38100" dist="38100" dir="2700000" algn="tl">
                    <a:srgbClr val="000000">
                      <a:alpha val="43137"/>
                    </a:srgbClr>
                  </a:outerShdw>
                </a:effectLst>
              </a:rPr>
              <a:t>Цивільний захист здійснюється на принципах:</a:t>
            </a:r>
          </a:p>
          <a:p>
            <a:pPr>
              <a:buFont typeface="Wingdings" pitchFamily="2" charset="2"/>
              <a:buChar char="v"/>
              <a:defRPr/>
            </a:pPr>
            <a:r>
              <a:rPr lang="uk-UA" sz="2000" b="1" dirty="0" smtClean="0">
                <a:solidFill>
                  <a:srgbClr val="F2ACAC"/>
                </a:solidFill>
              </a:rPr>
              <a:t>гарантування державою громадянам  конституційного  права  на захист життя,  здоров'я та їх майна, а юридичним особам - права на безпечне функціонування; </a:t>
            </a:r>
            <a:endParaRPr lang="ru-RU" sz="2000" b="1" dirty="0" smtClean="0">
              <a:solidFill>
                <a:srgbClr val="F2ACAC"/>
              </a:solidFill>
            </a:endParaRPr>
          </a:p>
          <a:p>
            <a:pPr>
              <a:buFont typeface="Wingdings" pitchFamily="2" charset="2"/>
              <a:buChar char="v"/>
              <a:defRPr/>
            </a:pPr>
            <a:r>
              <a:rPr lang="uk-UA" sz="2000" b="1" dirty="0" smtClean="0">
                <a:solidFill>
                  <a:srgbClr val="F2ACAC"/>
                </a:solidFill>
              </a:rPr>
              <a:t>добровільності при залученні людей до здійснення заходів у сфері цивільного захисту, пов'язаних з ризиком для життя і здоров'я; </a:t>
            </a:r>
            <a:endParaRPr lang="ru-RU" sz="2000" b="1" dirty="0" smtClean="0">
              <a:solidFill>
                <a:srgbClr val="F2ACAC"/>
              </a:solidFill>
            </a:endParaRPr>
          </a:p>
          <a:p>
            <a:pPr>
              <a:buFont typeface="Wingdings" pitchFamily="2" charset="2"/>
              <a:buChar char="v"/>
              <a:defRPr/>
            </a:pPr>
            <a:r>
              <a:rPr lang="uk-UA" sz="2000" b="1" dirty="0" smtClean="0">
                <a:solidFill>
                  <a:srgbClr val="F2ACAC"/>
                </a:solidFill>
              </a:rPr>
              <a:t>комплексного підходу до вирішення завдань цивільного захисту;</a:t>
            </a:r>
            <a:endParaRPr lang="ru-RU" sz="2000" b="1" dirty="0" smtClean="0">
              <a:solidFill>
                <a:srgbClr val="F2ACAC"/>
              </a:solidFill>
            </a:endParaRPr>
          </a:p>
          <a:p>
            <a:pPr>
              <a:buFont typeface="Wingdings" pitchFamily="2" charset="2"/>
              <a:buChar char="v"/>
              <a:defRPr/>
            </a:pPr>
            <a:r>
              <a:rPr lang="uk-UA" sz="2000" b="1" dirty="0" smtClean="0">
                <a:solidFill>
                  <a:srgbClr val="F2ACAC"/>
                </a:solidFill>
              </a:rPr>
              <a:t>створення системи раціональної превентивної безпеки з метою максимально можливого, економічно обґрунтованого зменшення ймовірності виникнення надзвичайних ситуацій і мінімізації їх наслідків; </a:t>
            </a:r>
            <a:endParaRPr lang="ru-RU" sz="2000" b="1" dirty="0" smtClean="0">
              <a:solidFill>
                <a:srgbClr val="F2ACAC"/>
              </a:solidFill>
            </a:endParaRPr>
          </a:p>
          <a:p>
            <a:pPr>
              <a:buFont typeface="Wingdings" pitchFamily="2" charset="2"/>
              <a:buChar char="v"/>
              <a:defRPr/>
            </a:pPr>
            <a:r>
              <a:rPr lang="uk-UA" sz="2000" b="1" dirty="0" err="1" smtClean="0">
                <a:solidFill>
                  <a:srgbClr val="F2ACAC"/>
                </a:solidFill>
              </a:rPr>
              <a:t>територіальності</a:t>
            </a:r>
            <a:r>
              <a:rPr lang="uk-UA" sz="2000" b="1" dirty="0" smtClean="0">
                <a:solidFill>
                  <a:srgbClr val="F2ACAC"/>
                </a:solidFill>
              </a:rPr>
              <a:t> та функціональності єдиної системи цивільного захисту; </a:t>
            </a:r>
            <a:endParaRPr lang="ru-RU" sz="2000" b="1" dirty="0" smtClean="0">
              <a:solidFill>
                <a:srgbClr val="F2ACAC"/>
              </a:solidFill>
            </a:endParaRPr>
          </a:p>
          <a:p>
            <a:pPr>
              <a:buFont typeface="Wingdings" pitchFamily="2" charset="2"/>
              <a:buChar char="v"/>
              <a:defRPr/>
            </a:pPr>
            <a:r>
              <a:rPr lang="uk-UA" sz="2000" b="1" dirty="0" smtClean="0">
                <a:solidFill>
                  <a:srgbClr val="F2ACAC"/>
                </a:solidFill>
              </a:rPr>
              <a:t>мінімізації заподіяння шкоди довкіллю; </a:t>
            </a:r>
            <a:endParaRPr lang="ru-RU" sz="2000" b="1" dirty="0" smtClean="0">
              <a:solidFill>
                <a:srgbClr val="F2ACAC"/>
              </a:solidFill>
            </a:endParaRPr>
          </a:p>
          <a:p>
            <a:pPr>
              <a:buFont typeface="Wingdings" pitchFamily="2" charset="2"/>
              <a:buChar char="v"/>
              <a:defRPr/>
            </a:pPr>
            <a:r>
              <a:rPr lang="uk-UA" sz="2000" b="1" dirty="0" smtClean="0">
                <a:solidFill>
                  <a:srgbClr val="F2ACAC"/>
                </a:solidFill>
              </a:rPr>
              <a:t>гласності, вільного доступу населення до інформації у сфері цивільного захисту відповідно до законодавства. </a:t>
            </a:r>
            <a:endParaRPr lang="ru-RU" sz="2000" b="1" dirty="0" smtClean="0">
              <a:solidFill>
                <a:srgbClr val="F2ACAC"/>
              </a:solidFill>
            </a:endParaRPr>
          </a:p>
          <a:p>
            <a:pPr>
              <a:defRPr/>
            </a:pPr>
            <a:endParaRPr lang="ru-RU" dirty="0" smtClean="0"/>
          </a:p>
          <a:p>
            <a:pPr marL="0" indent="355600" eaLnBrk="1" hangingPunct="1">
              <a:buFont typeface="Arial" charset="0"/>
              <a:buNone/>
              <a:defRPr/>
            </a:pPr>
            <a:endParaRPr lang="uk-UA" dirty="0" smtClean="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ctrTitle"/>
          </p:nvPr>
        </p:nvSpPr>
        <p:spPr>
          <a:xfrm>
            <a:off x="714348" y="928670"/>
            <a:ext cx="7772400" cy="1470025"/>
          </a:xfrm>
        </p:spPr>
        <p:txBody>
          <a:bodyPr/>
          <a:lstStyle/>
          <a:p>
            <a:pPr algn="ctr" eaLnBrk="1" hangingPunct="1">
              <a:defRPr/>
            </a:pPr>
            <a:r>
              <a:rPr lang="uk-UA"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Дякую за увагу!</a:t>
            </a:r>
            <a:endParaRPr lang="en-US"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98TGp_Business_dark">
  <a:themeElements>
    <a:clrScheme name="Default Design 2">
      <a:dk1>
        <a:srgbClr val="000000"/>
      </a:dk1>
      <a:lt1>
        <a:srgbClr val="FFFFFF"/>
      </a:lt1>
      <a:dk2>
        <a:srgbClr val="15559B"/>
      </a:dk2>
      <a:lt2>
        <a:srgbClr val="E7F9FF"/>
      </a:lt2>
      <a:accent1>
        <a:srgbClr val="1A98C0"/>
      </a:accent1>
      <a:accent2>
        <a:srgbClr val="B46C0C"/>
      </a:accent2>
      <a:accent3>
        <a:srgbClr val="AAB4CB"/>
      </a:accent3>
      <a:accent4>
        <a:srgbClr val="DADADA"/>
      </a:accent4>
      <a:accent5>
        <a:srgbClr val="ABCADC"/>
      </a:accent5>
      <a:accent6>
        <a:srgbClr val="A3610A"/>
      </a:accent6>
      <a:hlink>
        <a:srgbClr val="BCB808"/>
      </a:hlink>
      <a:folHlink>
        <a:srgbClr val="169E74"/>
      </a:folHlink>
    </a:clrScheme>
    <a:fontScheme name="Default Design">
      <a:majorFont>
        <a:latin typeface="Tw Cen M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19EAF"/>
        </a:dk2>
        <a:lt2>
          <a:srgbClr val="E7FFED"/>
        </a:lt2>
        <a:accent1>
          <a:srgbClr val="CE5F0C"/>
        </a:accent1>
        <a:accent2>
          <a:srgbClr val="93A719"/>
        </a:accent2>
        <a:accent3>
          <a:srgbClr val="AACCD4"/>
        </a:accent3>
        <a:accent4>
          <a:srgbClr val="DADADA"/>
        </a:accent4>
        <a:accent5>
          <a:srgbClr val="E3B6AA"/>
        </a:accent5>
        <a:accent6>
          <a:srgbClr val="859716"/>
        </a:accent6>
        <a:hlink>
          <a:srgbClr val="9720A0"/>
        </a:hlink>
        <a:folHlink>
          <a:srgbClr val="1C4598"/>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15559B"/>
        </a:dk2>
        <a:lt2>
          <a:srgbClr val="E7F9FF"/>
        </a:lt2>
        <a:accent1>
          <a:srgbClr val="1A98C0"/>
        </a:accent1>
        <a:accent2>
          <a:srgbClr val="B46C0C"/>
        </a:accent2>
        <a:accent3>
          <a:srgbClr val="AAB4CB"/>
        </a:accent3>
        <a:accent4>
          <a:srgbClr val="DADADA"/>
        </a:accent4>
        <a:accent5>
          <a:srgbClr val="ABCADC"/>
        </a:accent5>
        <a:accent6>
          <a:srgbClr val="A3610A"/>
        </a:accent6>
        <a:hlink>
          <a:srgbClr val="BCB808"/>
        </a:hlink>
        <a:folHlink>
          <a:srgbClr val="169E74"/>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8E7A00"/>
        </a:dk2>
        <a:lt2>
          <a:srgbClr val="FFF2E7"/>
        </a:lt2>
        <a:accent1>
          <a:srgbClr val="5AB02A"/>
        </a:accent1>
        <a:accent2>
          <a:srgbClr val="0D97B3"/>
        </a:accent2>
        <a:accent3>
          <a:srgbClr val="C6BEAA"/>
        </a:accent3>
        <a:accent4>
          <a:srgbClr val="DADADA"/>
        </a:accent4>
        <a:accent5>
          <a:srgbClr val="B5D4AC"/>
        </a:accent5>
        <a:accent6>
          <a:srgbClr val="0B88A2"/>
        </a:accent6>
        <a:hlink>
          <a:srgbClr val="C85E2E"/>
        </a:hlink>
        <a:folHlink>
          <a:srgbClr val="755FD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598TGp_Business_dark</Template>
  <TotalTime>214</TotalTime>
  <Words>638</Words>
  <Application>Microsoft Office PowerPoint</Application>
  <PresentationFormat>Экран (4:3)</PresentationFormat>
  <Paragraphs>31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598TGp_Business_dark</vt:lpstr>
      <vt:lpstr>Слайд 1</vt:lpstr>
      <vt:lpstr>Загальні положення про цивільну оборону України</vt:lpstr>
      <vt:lpstr>Заходи по захисту населення від наслідків надзвичайних ситуацій</vt:lpstr>
      <vt:lpstr>Слайд 4</vt:lpstr>
      <vt:lpstr>Принципи захисту </vt:lpstr>
      <vt:lpstr>Слайд 6</vt:lpstr>
      <vt:lpstr>ЗУ “Про правові засади цивільного захисту” ст.4 Принципи цивільного захисту</vt:lpstr>
      <vt:lpstr>Дякую за увагу!</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Збір за місця для паркування транспортних засобів</dc:title>
  <dc:creator>Admin</dc:creator>
  <cp:lastModifiedBy>bukhanova_a</cp:lastModifiedBy>
  <cp:revision>29</cp:revision>
  <dcterms:created xsi:type="dcterms:W3CDTF">2011-03-28T13:31:38Z</dcterms:created>
  <dcterms:modified xsi:type="dcterms:W3CDTF">2015-02-04T12:09:06Z</dcterms:modified>
</cp:coreProperties>
</file>