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61" r:id="rId7"/>
    <p:sldId id="263" r:id="rId8"/>
    <p:sldId id="264" r:id="rId9"/>
    <p:sldId id="265" r:id="rId10"/>
    <p:sldId id="277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4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1"/>
    <a:srgbClr val="FF0066"/>
    <a:srgbClr val="EA5400"/>
    <a:srgbClr val="00FFFF"/>
    <a:srgbClr val="00FF99"/>
    <a:srgbClr val="FF0000"/>
    <a:srgbClr val="55A535"/>
    <a:srgbClr val="F024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1901950"/>
            <a:ext cx="7772400" cy="137434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A54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185" y="3123590"/>
            <a:ext cx="6400800" cy="106893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EA54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95E0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D95E0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0"/>
            <a:ext cx="7772400" cy="1374345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Розвиток музичної культури наприкінці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 –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початку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XXI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ст.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185" y="3123590"/>
            <a:ext cx="6400800" cy="152705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Виконала:</a:t>
            </a:r>
          </a:p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ліцеїстка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42 групи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ПМЛ</a:t>
            </a:r>
          </a:p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м.Івано-Франківська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Тачинська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Юлія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5770" y="6024985"/>
            <a:ext cx="17475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м.Івано-Франківськ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59" y="680310"/>
            <a:ext cx="8093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A5400"/>
                </a:solidFill>
              </a:rPr>
              <a:t>Джаз</a:t>
            </a:r>
            <a:r>
              <a:rPr lang="ru-RU" dirty="0" smtClean="0">
                <a:solidFill>
                  <a:srgbClr val="EA5400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(англ. </a:t>
            </a:r>
            <a:r>
              <a:rPr lang="en-US" i="1" dirty="0" smtClean="0">
                <a:solidFill>
                  <a:schemeClr val="bg1"/>
                </a:solidFill>
              </a:rPr>
              <a:t>Jazz</a:t>
            </a:r>
            <a:r>
              <a:rPr lang="en-US" dirty="0" smtClean="0">
                <a:solidFill>
                  <a:schemeClr val="bg1"/>
                </a:solidFill>
              </a:rPr>
              <a:t>) — </a:t>
            </a:r>
            <a:r>
              <a:rPr lang="ru-RU" dirty="0" smtClean="0">
                <a:solidFill>
                  <a:schemeClr val="bg1"/>
                </a:solidFill>
              </a:rPr>
              <a:t>форма </a:t>
            </a:r>
            <a:r>
              <a:rPr lang="ru-RU" dirty="0" err="1" smtClean="0">
                <a:solidFill>
                  <a:schemeClr val="bg1"/>
                </a:solidFill>
              </a:rPr>
              <a:t>музичного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виникла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межі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XIX—XX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 в США як синтез </a:t>
            </a:r>
            <a:r>
              <a:rPr lang="ru-RU" dirty="0" err="1" smtClean="0">
                <a:solidFill>
                  <a:schemeClr val="bg1"/>
                </a:solidFill>
              </a:rPr>
              <a:t>африканської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європейської</a:t>
            </a:r>
            <a:r>
              <a:rPr lang="ru-RU" dirty="0" smtClean="0">
                <a:solidFill>
                  <a:schemeClr val="bg1"/>
                </a:solidFill>
              </a:rPr>
              <a:t> культур та </a:t>
            </a:r>
            <a:r>
              <a:rPr lang="ru-RU" dirty="0" err="1" smtClean="0">
                <a:solidFill>
                  <a:schemeClr val="bg1"/>
                </a:solidFill>
              </a:rPr>
              <a:t>отримала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згодом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повсюдне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поширення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748" name="Picture 4" descr="https://encrypted-tbn0.gstatic.com/images?q=tbn:ANd9GcS3YuHFqyhR25dT-iAi-wcPAWO7Zj7cCtJ1j0TbgRHENCcHgp2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158" y="2207360"/>
            <a:ext cx="5442842" cy="30479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3555" y="4650640"/>
            <a:ext cx="5401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Що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таке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«джаз»?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2834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 </a:t>
            </a:r>
            <a:r>
              <a:rPr lang="ru-RU" b="1" dirty="0" err="1" smtClean="0">
                <a:solidFill>
                  <a:schemeClr val="bg1"/>
                </a:solidFill>
              </a:rPr>
              <a:t>період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першої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світової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війни</a:t>
            </a:r>
            <a:r>
              <a:rPr lang="ru-RU" b="1" dirty="0" smtClean="0">
                <a:solidFill>
                  <a:schemeClr val="bg1"/>
                </a:solidFill>
              </a:rPr>
              <a:t>, коли джаз Нового Орлеана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прилеглої</a:t>
            </a:r>
            <a:r>
              <a:rPr lang="ru-RU" b="1" dirty="0" smtClean="0">
                <a:solidFill>
                  <a:schemeClr val="bg1"/>
                </a:solidFill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</a:rPr>
              <a:t>нього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районів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ще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був</a:t>
            </a:r>
            <a:r>
              <a:rPr lang="ru-RU" b="1" dirty="0" smtClean="0">
                <a:solidFill>
                  <a:schemeClr val="bg1"/>
                </a:solidFill>
              </a:rPr>
              <a:t> народною </a:t>
            </a:r>
            <a:r>
              <a:rPr lang="ru-RU" b="1" dirty="0" err="1" smtClean="0">
                <a:solidFill>
                  <a:schemeClr val="bg1"/>
                </a:solidFill>
              </a:rPr>
              <a:t>музикою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кількість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джазових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музикантів</a:t>
            </a:r>
            <a:r>
              <a:rPr lang="ru-RU" b="1" dirty="0" smtClean="0">
                <a:solidFill>
                  <a:schemeClr val="bg1"/>
                </a:solidFill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</a:rPr>
              <a:t>перевищувало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декілька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сотень</a:t>
            </a:r>
            <a:r>
              <a:rPr lang="ru-RU" b="1" dirty="0" smtClean="0">
                <a:solidFill>
                  <a:schemeClr val="bg1"/>
                </a:solidFill>
              </a:rPr>
              <a:t>, а число </a:t>
            </a:r>
            <a:r>
              <a:rPr lang="ru-RU" b="1" dirty="0" err="1" smtClean="0">
                <a:solidFill>
                  <a:schemeClr val="bg1"/>
                </a:solidFill>
              </a:rPr>
              <a:t>слухачів</a:t>
            </a:r>
            <a:r>
              <a:rPr lang="ru-RU" b="1" dirty="0" smtClean="0">
                <a:solidFill>
                  <a:schemeClr val="bg1"/>
                </a:solidFill>
              </a:rPr>
              <a:t>, в основному </a:t>
            </a:r>
            <a:r>
              <a:rPr lang="ru-RU" b="1" dirty="0" err="1" smtClean="0">
                <a:solidFill>
                  <a:schemeClr val="bg1"/>
                </a:solidFill>
              </a:rPr>
              <a:t>представників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негритянської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бідноти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дельти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Міссісіпі</a:t>
            </a:r>
            <a:r>
              <a:rPr lang="ru-RU" b="1" dirty="0" smtClean="0">
                <a:solidFill>
                  <a:schemeClr val="bg1"/>
                </a:solidFill>
              </a:rPr>
              <a:t>, не досягало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п'ятдесяти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тисяч</a:t>
            </a:r>
            <a:r>
              <a:rPr lang="ru-RU" b="1" dirty="0" smtClean="0">
                <a:solidFill>
                  <a:schemeClr val="bg1"/>
                </a:solidFill>
              </a:rPr>
              <a:t>. До 1920 року </a:t>
            </a:r>
            <a:r>
              <a:rPr lang="ru-RU" b="1" dirty="0" smtClean="0">
                <a:solidFill>
                  <a:srgbClr val="EA5400"/>
                </a:solidFill>
              </a:rPr>
              <a:t>джаз</a:t>
            </a:r>
            <a:r>
              <a:rPr lang="ru-RU" b="1" dirty="0" smtClean="0">
                <a:solidFill>
                  <a:schemeClr val="bg1"/>
                </a:solidFill>
              </a:rPr>
              <a:t> став </a:t>
            </a:r>
            <a:r>
              <a:rPr lang="ru-RU" b="1" dirty="0" err="1" smtClean="0">
                <a:solidFill>
                  <a:schemeClr val="bg1"/>
                </a:solidFill>
              </a:rPr>
              <a:t>відомий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іноді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вигляді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невмілих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імітацій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всюди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Сполучених</a:t>
            </a:r>
            <a:r>
              <a:rPr lang="ru-RU" b="1" dirty="0" smtClean="0">
                <a:solidFill>
                  <a:schemeClr val="bg1"/>
                </a:solidFill>
              </a:rPr>
              <a:t> Штатах Америки. Через десять </a:t>
            </a:r>
            <a:r>
              <a:rPr lang="ru-RU" b="1" dirty="0" err="1" smtClean="0">
                <a:solidFill>
                  <a:schemeClr val="bg1"/>
                </a:solidFill>
              </a:rPr>
              <a:t>років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стали </a:t>
            </a:r>
            <a:r>
              <a:rPr lang="ru-RU" b="1" dirty="0" err="1" smtClean="0">
                <a:solidFill>
                  <a:schemeClr val="bg1"/>
                </a:solidFill>
              </a:rPr>
              <a:t>виконувати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слухати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більшості</a:t>
            </a:r>
            <a:r>
              <a:rPr lang="ru-RU" b="1" dirty="0" smtClean="0">
                <a:solidFill>
                  <a:schemeClr val="bg1"/>
                </a:solidFill>
              </a:rPr>
              <a:t> великих </a:t>
            </a:r>
            <a:r>
              <a:rPr lang="ru-RU" b="1" dirty="0" err="1" smtClean="0">
                <a:solidFill>
                  <a:schemeClr val="bg1"/>
                </a:solidFill>
              </a:rPr>
              <a:t>міст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Європи</a:t>
            </a:r>
            <a:r>
              <a:rPr lang="ru-RU" b="1" dirty="0" smtClean="0">
                <a:solidFill>
                  <a:schemeClr val="bg1"/>
                </a:solidFill>
              </a:rPr>
              <a:t>. До 1940 </a:t>
            </a:r>
            <a:r>
              <a:rPr lang="ru-RU" b="1" dirty="0" err="1" smtClean="0">
                <a:solidFill>
                  <a:schemeClr val="bg1"/>
                </a:solidFill>
              </a:rPr>
              <a:t>році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вже</a:t>
            </a:r>
            <a:r>
              <a:rPr lang="ru-RU" b="1" dirty="0" smtClean="0">
                <a:solidFill>
                  <a:schemeClr val="bg1"/>
                </a:solidFill>
              </a:rPr>
              <a:t> знали в </a:t>
            </a:r>
            <a:r>
              <a:rPr lang="ru-RU" b="1" dirty="0" err="1" smtClean="0">
                <a:solidFill>
                  <a:schemeClr val="bg1"/>
                </a:solidFill>
              </a:rPr>
              <a:t>усьому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світі</a:t>
            </a:r>
            <a:r>
              <a:rPr lang="ru-RU" b="1" dirty="0" smtClean="0">
                <a:solidFill>
                  <a:schemeClr val="bg1"/>
                </a:solidFill>
              </a:rPr>
              <a:t>, а до 1960 року </a:t>
            </a:r>
            <a:r>
              <a:rPr lang="ru-RU" b="1" dirty="0" err="1" smtClean="0">
                <a:solidFill>
                  <a:schemeClr val="bg1"/>
                </a:solidFill>
              </a:rPr>
              <a:t>він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був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повсюдно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визнаний</a:t>
            </a:r>
            <a:r>
              <a:rPr lang="ru-RU" b="1" dirty="0" smtClean="0">
                <a:solidFill>
                  <a:schemeClr val="bg1"/>
                </a:solidFill>
              </a:rPr>
              <a:t> як </a:t>
            </a:r>
            <a:r>
              <a:rPr lang="ru-RU" b="1" dirty="0" err="1" smtClean="0">
                <a:solidFill>
                  <a:schemeClr val="bg1"/>
                </a:solidFill>
              </a:rPr>
              <a:t>самостійний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музичний</a:t>
            </a:r>
            <a:r>
              <a:rPr lang="ru-RU" b="1" dirty="0" smtClean="0">
                <a:solidFill>
                  <a:schemeClr val="bg1"/>
                </a:solidFill>
              </a:rPr>
              <a:t> жанр, </a:t>
            </a:r>
            <a:r>
              <a:rPr lang="ru-RU" b="1" dirty="0" err="1" smtClean="0">
                <a:solidFill>
                  <a:schemeClr val="bg1"/>
                </a:solidFill>
              </a:rPr>
              <a:t>навіть</a:t>
            </a:r>
            <a:r>
              <a:rPr lang="ru-RU" b="1" dirty="0" smtClean="0">
                <a:solidFill>
                  <a:schemeClr val="bg1"/>
                </a:solidFill>
              </a:rPr>
              <a:t> як </a:t>
            </a:r>
            <a:r>
              <a:rPr lang="ru-RU" b="1" dirty="0" err="1" smtClean="0">
                <a:solidFill>
                  <a:schemeClr val="bg1"/>
                </a:solidFill>
              </a:rPr>
              <a:t>особливий</a:t>
            </a:r>
            <a:r>
              <a:rPr lang="ru-RU" b="1" dirty="0" smtClean="0">
                <a:solidFill>
                  <a:schemeClr val="bg1"/>
                </a:solidFill>
              </a:rPr>
              <a:t> вид </a:t>
            </a:r>
            <a:r>
              <a:rPr lang="ru-RU" b="1" dirty="0" err="1" smtClean="0">
                <a:solidFill>
                  <a:schemeClr val="bg1"/>
                </a:solidFill>
              </a:rPr>
              <a:t>мистецтва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5195" y="0"/>
            <a:ext cx="6195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Становлення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джазу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2" descr="http://bobgillis.files.wordpress.com/2013/06/dixie_jazz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640" y="3276295"/>
            <a:ext cx="3206805" cy="217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1jazz.ru/wp-content/uploads/2013/07/%D0%92-%D0%9A%D0%B0%D0%B7%D0%B0%D0%BD%D0%B8-%D0%B2-%D0%9C%D0%BE%D0%BB%D0%BE%D0%B4%D0%B5%D0%B6%D0%BD%D0%BE%D0%BC-%D1%82%D0%B5%D0%B0%D1%82%D1%80%D0%B5-%D0%BD%D0%B0-%D0%91%D1%83%D0%BB%D0%B0%D0%BA%D0%B5-%D1%81%D0%BE%D1%81%D1%82%D0%BE%D0%B8%D1%82%D1%81%D1%8F-%D0%BD%D0%B5%D0%BE%D0%B1%D1%8B%D1%87%D0%BD%D1%8B%D0%B9-%D0%B4%D0%B6%D0%B0%D0%B7-%D0%BA%D0%BE%D0%BD%D1%86%D0%B5%D1%80%D1%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0" y="3372129"/>
            <a:ext cx="3206805" cy="213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7605"/>
            <a:ext cx="85423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Джаз </a:t>
            </a:r>
            <a:r>
              <a:rPr lang="ru-RU" dirty="0" err="1" smtClean="0">
                <a:solidFill>
                  <a:schemeClr val="bg1"/>
                </a:solidFill>
              </a:rPr>
              <a:t>характеризується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цілою</a:t>
            </a:r>
            <a:r>
              <a:rPr lang="ru-RU" dirty="0" smtClean="0">
                <a:solidFill>
                  <a:schemeClr val="bg1"/>
                </a:solidFill>
              </a:rPr>
              <a:t> низкою </a:t>
            </a:r>
            <a:r>
              <a:rPr lang="ru-RU" dirty="0" err="1" smtClean="0">
                <a:solidFill>
                  <a:schemeClr val="bg1"/>
                </a:solidFill>
              </a:rPr>
              <a:t>особливостей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виділити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☻Особливості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ритму, </a:t>
            </a:r>
            <a:r>
              <a:rPr lang="ru-RU" dirty="0" err="1" smtClean="0">
                <a:solidFill>
                  <a:schemeClr val="bg1"/>
                </a:solidFill>
              </a:rPr>
              <a:t>зокрема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синкопованість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поліритмія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свінг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☻Особливості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гармонії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зокрема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переважання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септакордів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нонакордів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складніших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політерцових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акордів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характерні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гармонічні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послідовності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ладові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dirty="0" smtClean="0">
                <a:solidFill>
                  <a:schemeClr val="bg1"/>
                </a:solidFill>
              </a:rPr>
              <a:t> (напр. </a:t>
            </a:r>
            <a:r>
              <a:rPr lang="ru-RU" dirty="0" err="1" smtClean="0">
                <a:solidFill>
                  <a:schemeClr val="bg1"/>
                </a:solidFill>
              </a:rPr>
              <a:t>заниження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III </a:t>
            </a:r>
            <a:r>
              <a:rPr lang="ru-RU" dirty="0" err="1" smtClean="0">
                <a:solidFill>
                  <a:schemeClr val="bg1"/>
                </a:solidFill>
              </a:rPr>
              <a:t>ступіню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☻Особливості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тембрової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палітри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стосуються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інструментального</a:t>
            </a:r>
            <a:r>
              <a:rPr lang="ru-RU" dirty="0" smtClean="0">
                <a:solidFill>
                  <a:schemeClr val="bg1"/>
                </a:solidFill>
              </a:rPr>
              <a:t>, так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вокального </a:t>
            </a:r>
            <a:r>
              <a:rPr lang="ru-RU" dirty="0" err="1" smtClean="0">
                <a:solidFill>
                  <a:schemeClr val="bg1"/>
                </a:solidFill>
              </a:rPr>
              <a:t>виконавства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 err="1" smtClean="0">
                <a:solidFill>
                  <a:schemeClr val="bg1"/>
                </a:solidFill>
              </a:rPr>
              <a:t>кінці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XX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електронного</a:t>
            </a:r>
            <a:r>
              <a:rPr lang="ru-RU" dirty="0" smtClean="0">
                <a:solidFill>
                  <a:schemeClr val="bg1"/>
                </a:solidFill>
              </a:rPr>
              <a:t> звуку.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☻Імпровізаційність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4" name="Picture 4" descr="http://www.ucclub.ru/events/6d589a74eca5a09104aee91395c86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3123590"/>
            <a:ext cx="3206805" cy="240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afremov.com/image.php?type=P&amp;id=18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641" y="2818180"/>
            <a:ext cx="2362228" cy="274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6260" y="5719576"/>
            <a:ext cx="4886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Риси</a:t>
            </a:r>
            <a:r>
              <a:rPr lang="ru-RU" sz="54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джазу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ired.com/images_blogs/thisdayintech/2010/05/louis_armst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8230" y="1138425"/>
            <a:ext cx="3262833" cy="41230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8720" y="222195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Л.Армстронг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670" y="113842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Луї́ Армстро́нг</a:t>
            </a:r>
            <a:r>
              <a:rPr lang="vi-VN" dirty="0" smtClean="0">
                <a:solidFill>
                  <a:schemeClr val="bg1"/>
                </a:solidFill>
              </a:rPr>
              <a:t> (англ. </a:t>
            </a:r>
            <a:r>
              <a:rPr lang="en-US" i="1" dirty="0" smtClean="0">
                <a:solidFill>
                  <a:schemeClr val="bg1"/>
                </a:solidFill>
              </a:rPr>
              <a:t>Louis Armstrong</a:t>
            </a:r>
            <a:r>
              <a:rPr lang="en-US" dirty="0" smtClean="0">
                <a:solidFill>
                  <a:schemeClr val="bg1"/>
                </a:solidFill>
              </a:rPr>
              <a:t>; *4 </a:t>
            </a:r>
            <a:r>
              <a:rPr lang="vi-VN" dirty="0" smtClean="0">
                <a:solidFill>
                  <a:schemeClr val="bg1"/>
                </a:solidFill>
              </a:rPr>
              <a:t>серпня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1901</a:t>
            </a:r>
            <a:r>
              <a:rPr lang="vi-VN" dirty="0" smtClean="0">
                <a:solidFill>
                  <a:schemeClr val="bg1"/>
                </a:solidFill>
              </a:rPr>
              <a:t>, Новий Орлеан, США — †6 липня 1971, Нью-Йорк, США) — американський джазовий музикант: трубач і співак, у США відомий як </a:t>
            </a:r>
            <a:r>
              <a:rPr lang="vi-VN" i="1" dirty="0" smtClean="0">
                <a:solidFill>
                  <a:srgbClr val="D95E01"/>
                </a:solidFill>
              </a:rPr>
              <a:t>король джазу</a:t>
            </a:r>
            <a:r>
              <a:rPr lang="vi-VN" dirty="0" smtClean="0">
                <a:solidFill>
                  <a:schemeClr val="bg1"/>
                </a:solidFill>
              </a:rPr>
              <a:t>. Його записи 1920-х років </a:t>
            </a:r>
            <a:r>
              <a:rPr lang="vi-VN" dirty="0" smtClean="0">
                <a:solidFill>
                  <a:schemeClr val="bg1"/>
                </a:solidFill>
              </a:rPr>
              <a:t>у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Чикаго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з </a:t>
            </a:r>
            <a:r>
              <a:rPr lang="vi-VN" dirty="0" smtClean="0">
                <a:solidFill>
                  <a:schemeClr val="bg1"/>
                </a:solidFill>
              </a:rPr>
              <a:t>гуртами «Хот-Файв» і «Хот-Севен» принесли йому популярність за особливе тепле звучання труби, майстерність імпровізації й особливий низький хрипкий голос; у 1922 році відправився грати в Чикаго в </a:t>
            </a:r>
            <a:r>
              <a:rPr lang="vi-VN" dirty="0" smtClean="0">
                <a:solidFill>
                  <a:schemeClr val="bg1"/>
                </a:solidFill>
              </a:rPr>
              <a:t>оркестрі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Джо </a:t>
            </a:r>
            <a:r>
              <a:rPr lang="vi-VN" dirty="0" smtClean="0">
                <a:solidFill>
                  <a:schemeClr val="bg1"/>
                </a:solidFill>
              </a:rPr>
              <a:t>Олівера. Знімався в кіно.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7962" y="222195"/>
            <a:ext cx="5008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Е.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Фіцджеральд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698" name="Picture 2" descr="Файл:Ella Fitzgerald 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5" y="1291130"/>
            <a:ext cx="3327394" cy="41784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3065" y="1138425"/>
            <a:ext cx="56409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Елла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Фіцджеральд</a:t>
            </a:r>
            <a:r>
              <a:rPr lang="ru-RU" dirty="0" smtClean="0">
                <a:solidFill>
                  <a:schemeClr val="bg1"/>
                </a:solidFill>
              </a:rPr>
              <a:t> (англ. </a:t>
            </a:r>
            <a:r>
              <a:rPr lang="en-US" i="1" dirty="0" smtClean="0">
                <a:solidFill>
                  <a:schemeClr val="bg1"/>
                </a:solidFill>
              </a:rPr>
              <a:t>Ella Jane Fitzgerald</a:t>
            </a:r>
            <a:r>
              <a:rPr lang="en-US" dirty="0" smtClean="0">
                <a:solidFill>
                  <a:schemeClr val="bg1"/>
                </a:solidFill>
              </a:rPr>
              <a:t>, * 25 </a:t>
            </a:r>
            <a:r>
              <a:rPr lang="ru-RU" dirty="0" err="1" smtClean="0">
                <a:solidFill>
                  <a:schemeClr val="bg1"/>
                </a:solidFill>
              </a:rPr>
              <a:t>квітня</a:t>
            </a:r>
            <a:r>
              <a:rPr lang="ru-RU" dirty="0" smtClean="0">
                <a:solidFill>
                  <a:schemeClr val="bg1"/>
                </a:solidFill>
              </a:rPr>
              <a:t> 1917, </a:t>
            </a:r>
            <a:r>
              <a:rPr lang="ru-RU" dirty="0" err="1" smtClean="0">
                <a:solidFill>
                  <a:schemeClr val="bg1"/>
                </a:solidFill>
              </a:rPr>
              <a:t>Ньюпорт-Ньюс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err="1" smtClean="0">
                <a:solidFill>
                  <a:schemeClr val="bg1"/>
                </a:solidFill>
              </a:rPr>
              <a:t>Вірджинія</a:t>
            </a:r>
            <a:r>
              <a:rPr lang="ru-RU" dirty="0" smtClean="0">
                <a:solidFill>
                  <a:schemeClr val="bg1"/>
                </a:solidFill>
              </a:rPr>
              <a:t> — † 15 </a:t>
            </a:r>
            <a:r>
              <a:rPr lang="ru-RU" dirty="0" err="1" smtClean="0">
                <a:solidFill>
                  <a:schemeClr val="bg1"/>
                </a:solidFill>
              </a:rPr>
              <a:t>червня</a:t>
            </a:r>
            <a:r>
              <a:rPr lang="ru-RU" dirty="0" smtClean="0">
                <a:solidFill>
                  <a:schemeClr val="bg1"/>
                </a:solidFill>
              </a:rPr>
              <a:t> 1996,Беверлі-Гіллз, </a:t>
            </a:r>
            <a:r>
              <a:rPr lang="ru-RU" dirty="0" err="1" smtClean="0">
                <a:solidFill>
                  <a:schemeClr val="bg1"/>
                </a:solidFill>
              </a:rPr>
              <a:t>Каліфорнія</a:t>
            </a:r>
            <a:r>
              <a:rPr lang="ru-RU" dirty="0" smtClean="0">
                <a:solidFill>
                  <a:schemeClr val="bg1"/>
                </a:solidFill>
              </a:rPr>
              <a:t>) — </a:t>
            </a:r>
            <a:r>
              <a:rPr lang="ru-RU" dirty="0" err="1" smtClean="0">
                <a:solidFill>
                  <a:schemeClr val="bg1"/>
                </a:solidFill>
              </a:rPr>
              <a:t>американська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джазова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співачка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Діапазон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голосу </a:t>
            </a:r>
            <a:r>
              <a:rPr lang="ru-RU" dirty="0" err="1" smtClean="0">
                <a:solidFill>
                  <a:schemeClr val="bg1"/>
                </a:solidFill>
              </a:rPr>
              <a:t>складав</a:t>
            </a:r>
            <a:r>
              <a:rPr lang="ru-RU" dirty="0" smtClean="0">
                <a:solidFill>
                  <a:schemeClr val="bg1"/>
                </a:solidFill>
              </a:rPr>
              <a:t> три </a:t>
            </a:r>
            <a:r>
              <a:rPr lang="ru-RU" dirty="0" err="1" smtClean="0">
                <a:solidFill>
                  <a:schemeClr val="bg1"/>
                </a:solidFill>
              </a:rPr>
              <a:t>октави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D♭3 </a:t>
            </a:r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en-US" dirty="0" smtClean="0">
                <a:solidFill>
                  <a:schemeClr val="bg1"/>
                </a:solidFill>
              </a:rPr>
              <a:t>D♭6), </a:t>
            </a: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виконавської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манери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характерні</a:t>
            </a:r>
            <a:r>
              <a:rPr lang="ru-RU" dirty="0" smtClean="0">
                <a:solidFill>
                  <a:schemeClr val="bg1"/>
                </a:solidFill>
              </a:rPr>
              <a:t> чистота тону, </a:t>
            </a:r>
            <a:r>
              <a:rPr lang="ru-RU" dirty="0" err="1" smtClean="0">
                <a:solidFill>
                  <a:schemeClr val="bg1"/>
                </a:solidFill>
              </a:rPr>
              <a:t>бездоганна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дикція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фразування</a:t>
            </a:r>
            <a:r>
              <a:rPr lang="ru-RU" dirty="0" smtClean="0">
                <a:solidFill>
                  <a:schemeClr val="bg1"/>
                </a:solidFill>
              </a:rPr>
              <a:t> та </a:t>
            </a:r>
            <a:r>
              <a:rPr lang="ru-RU" dirty="0" err="1" smtClean="0">
                <a:solidFill>
                  <a:schemeClr val="bg1"/>
                </a:solidFill>
              </a:rPr>
              <a:t>інтонація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майстерна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імпровізація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скету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Фіцджеральд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визначною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виконавицею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en-US" i="1" dirty="0" smtClean="0">
                <a:solidFill>
                  <a:schemeClr val="bg1"/>
                </a:solidFill>
              </a:rPr>
              <a:t>Great American Songbook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називали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EA5400"/>
                </a:solidFill>
              </a:rPr>
              <a:t>«</a:t>
            </a:r>
            <a:r>
              <a:rPr lang="ru-RU" dirty="0" err="1" smtClean="0">
                <a:solidFill>
                  <a:srgbClr val="EA5400"/>
                </a:solidFill>
              </a:rPr>
              <a:t>першою</a:t>
            </a:r>
            <a:r>
              <a:rPr lang="ru-RU" dirty="0" smtClean="0">
                <a:solidFill>
                  <a:srgbClr val="EA5400"/>
                </a:solidFill>
              </a:rPr>
              <a:t> </a:t>
            </a:r>
            <a:r>
              <a:rPr lang="ru-RU" dirty="0" err="1" smtClean="0">
                <a:solidFill>
                  <a:srgbClr val="EA5400"/>
                </a:solidFill>
              </a:rPr>
              <a:t>леді</a:t>
            </a:r>
            <a:r>
              <a:rPr lang="ru-RU" dirty="0" smtClean="0">
                <a:solidFill>
                  <a:srgbClr val="EA5400"/>
                </a:solidFill>
              </a:rPr>
              <a:t> </a:t>
            </a:r>
            <a:r>
              <a:rPr lang="ru-RU" dirty="0" err="1" smtClean="0">
                <a:solidFill>
                  <a:srgbClr val="EA5400"/>
                </a:solidFill>
              </a:rPr>
              <a:t>американської</a:t>
            </a:r>
            <a:r>
              <a:rPr lang="ru-RU" dirty="0" smtClean="0">
                <a:solidFill>
                  <a:srgbClr val="EA5400"/>
                </a:solidFill>
              </a:rPr>
              <a:t> </a:t>
            </a:r>
            <a:r>
              <a:rPr lang="ru-RU" dirty="0" err="1" smtClean="0">
                <a:solidFill>
                  <a:srgbClr val="EA5400"/>
                </a:solidFill>
              </a:rPr>
              <a:t>пісні</a:t>
            </a:r>
            <a:r>
              <a:rPr lang="ru-RU" dirty="0" smtClean="0">
                <a:solidFill>
                  <a:srgbClr val="EA5400"/>
                </a:solidFill>
              </a:rPr>
              <a:t>» </a:t>
            </a:r>
            <a:r>
              <a:rPr lang="ru-RU" dirty="0" smtClean="0">
                <a:solidFill>
                  <a:schemeClr val="bg1"/>
                </a:solidFill>
              </a:rPr>
              <a:t>та </a:t>
            </a:r>
            <a:r>
              <a:rPr lang="ru-RU" dirty="0" smtClean="0">
                <a:solidFill>
                  <a:srgbClr val="EA5400"/>
                </a:solidFill>
              </a:rPr>
              <a:t>«королевою джазу».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59-річної </a:t>
            </a:r>
            <a:r>
              <a:rPr lang="ru-RU" dirty="0" err="1" smtClean="0">
                <a:solidFill>
                  <a:schemeClr val="bg1"/>
                </a:solidFill>
              </a:rPr>
              <a:t>кар'єри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співачка</a:t>
            </a:r>
            <a:r>
              <a:rPr lang="ru-RU" dirty="0" smtClean="0">
                <a:solidFill>
                  <a:schemeClr val="bg1"/>
                </a:solidFill>
              </a:rPr>
              <a:t> записала 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70 </a:t>
            </a:r>
            <a:r>
              <a:rPr lang="ru-RU" dirty="0" err="1" smtClean="0">
                <a:solidFill>
                  <a:schemeClr val="bg1"/>
                </a:solidFill>
              </a:rPr>
              <a:t>альбомів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продала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40 </a:t>
            </a:r>
            <a:r>
              <a:rPr lang="ru-RU" dirty="0" err="1" smtClean="0">
                <a:solidFill>
                  <a:schemeClr val="bg1"/>
                </a:solidFill>
              </a:rPr>
              <a:t>мільйонів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копій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платівок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отримала</a:t>
            </a:r>
            <a:r>
              <a:rPr lang="ru-RU" dirty="0" smtClean="0">
                <a:solidFill>
                  <a:schemeClr val="bg1"/>
                </a:solidFill>
              </a:rPr>
              <a:t> 13 </a:t>
            </a:r>
            <a:r>
              <a:rPr lang="ru-RU" dirty="0" err="1" smtClean="0">
                <a:solidFill>
                  <a:schemeClr val="bg1"/>
                </a:solidFill>
              </a:rPr>
              <a:t>премій</a:t>
            </a:r>
            <a:r>
              <a:rPr lang="ru-RU" dirty="0" smtClean="0">
                <a:solidFill>
                  <a:schemeClr val="bg1"/>
                </a:solidFill>
              </a:rPr>
              <a:t> «</a:t>
            </a:r>
            <a:r>
              <a:rPr lang="ru-RU" dirty="0" err="1" smtClean="0">
                <a:solidFill>
                  <a:schemeClr val="bg1"/>
                </a:solidFill>
              </a:rPr>
              <a:t>Греммі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err="1" smtClean="0">
                <a:solidFill>
                  <a:schemeClr val="bg1"/>
                </a:solidFill>
              </a:rPr>
              <a:t>Національну</a:t>
            </a:r>
            <a:r>
              <a:rPr lang="ru-RU" dirty="0" smtClean="0">
                <a:solidFill>
                  <a:schemeClr val="bg1"/>
                </a:solidFill>
              </a:rPr>
              <a:t> медаль </a:t>
            </a:r>
            <a:r>
              <a:rPr lang="ru-RU" dirty="0" err="1" smtClean="0">
                <a:solidFill>
                  <a:schemeClr val="bg1"/>
                </a:solidFill>
              </a:rPr>
              <a:t>мистецтв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 Рональда Рейгана та </a:t>
            </a:r>
            <a:r>
              <a:rPr lang="ru-RU" dirty="0" err="1" smtClean="0">
                <a:solidFill>
                  <a:schemeClr val="bg1"/>
                </a:solidFill>
              </a:rPr>
              <a:t>Президентську</a:t>
            </a:r>
            <a:r>
              <a:rPr lang="ru-RU" dirty="0" smtClean="0">
                <a:solidFill>
                  <a:schemeClr val="bg1"/>
                </a:solidFill>
              </a:rPr>
              <a:t> медаль </a:t>
            </a:r>
            <a:r>
              <a:rPr lang="ru-RU" dirty="0" err="1" smtClean="0">
                <a:solidFill>
                  <a:schemeClr val="bg1"/>
                </a:solidFill>
              </a:rPr>
              <a:t>свободи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u="sng" dirty="0" smtClean="0">
                <a:solidFill>
                  <a:schemeClr val="bg1"/>
                </a:solidFill>
              </a:rPr>
              <a:t>Джорджа Буша-старшого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9540" y="0"/>
            <a:ext cx="29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Б.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Гудмен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674" name="Picture 2" descr="http://www.jazz-hall.ru/i/PubImage.w550px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692" y="1749245"/>
            <a:ext cx="4073308" cy="32068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3555" y="833015"/>
            <a:ext cx="4886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Бе́нні Ґу́дмен</a:t>
            </a:r>
            <a:r>
              <a:rPr lang="vi-VN" dirty="0" smtClean="0">
                <a:solidFill>
                  <a:schemeClr val="bg1"/>
                </a:solidFill>
              </a:rPr>
              <a:t>, </a:t>
            </a:r>
            <a:r>
              <a:rPr lang="vi-VN" dirty="0" smtClean="0">
                <a:solidFill>
                  <a:schemeClr val="bg1"/>
                </a:solidFill>
              </a:rPr>
              <a:t>(повне </a:t>
            </a:r>
            <a:r>
              <a:rPr lang="vi-VN" dirty="0" smtClean="0">
                <a:solidFill>
                  <a:schemeClr val="bg1"/>
                </a:solidFill>
              </a:rPr>
              <a:t>ім'я </a:t>
            </a:r>
            <a:r>
              <a:rPr lang="vi-VN" b="1" dirty="0" smtClean="0">
                <a:solidFill>
                  <a:schemeClr val="bg1"/>
                </a:solidFill>
              </a:rPr>
              <a:t>Бенджамін Девід </a:t>
            </a:r>
            <a:r>
              <a:rPr lang="vi-VN" b="1" dirty="0" smtClean="0">
                <a:solidFill>
                  <a:schemeClr val="bg1"/>
                </a:solidFill>
              </a:rPr>
              <a:t>Ґудмен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*30 </a:t>
            </a:r>
            <a:r>
              <a:rPr lang="vi-VN" dirty="0" smtClean="0">
                <a:solidFill>
                  <a:schemeClr val="bg1"/>
                </a:solidFill>
              </a:rPr>
              <a:t>травня1909 — †13 червня </a:t>
            </a:r>
            <a:r>
              <a:rPr lang="vi-VN" dirty="0" smtClean="0">
                <a:solidFill>
                  <a:schemeClr val="bg1"/>
                </a:solidFill>
              </a:rPr>
              <a:t>1986)</a:t>
            </a:r>
            <a:r>
              <a:rPr lang="uk-UA" dirty="0" smtClean="0">
                <a:solidFill>
                  <a:schemeClr val="bg1"/>
                </a:solidFill>
              </a:rPr>
              <a:t> -  </a:t>
            </a:r>
            <a:r>
              <a:rPr lang="vi-VN" dirty="0" smtClean="0">
                <a:solidFill>
                  <a:schemeClr val="bg1"/>
                </a:solidFill>
              </a:rPr>
              <a:t>американський</a:t>
            </a:r>
            <a:r>
              <a:rPr lang="vi-VN" dirty="0" smtClean="0">
                <a:solidFill>
                  <a:schemeClr val="bg1"/>
                </a:solidFill>
              </a:rPr>
              <a:t> джазмен, </a:t>
            </a:r>
            <a:r>
              <a:rPr lang="vi-VN" dirty="0" smtClean="0">
                <a:solidFill>
                  <a:schemeClr val="bg1"/>
                </a:solidFill>
              </a:rPr>
              <a:t>кларнетист</a:t>
            </a:r>
            <a:r>
              <a:rPr lang="uk-UA" dirty="0" smtClean="0">
                <a:solidFill>
                  <a:schemeClr val="bg1"/>
                </a:solidFill>
              </a:rPr>
              <a:t>,</a:t>
            </a:r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прозваний </a:t>
            </a:r>
            <a:r>
              <a:rPr lang="vi-VN" dirty="0" smtClean="0">
                <a:solidFill>
                  <a:srgbClr val="EA5400"/>
                </a:solidFill>
              </a:rPr>
              <a:t>«королем свінгу</a:t>
            </a:r>
            <a:r>
              <a:rPr lang="vi-VN" dirty="0" smtClean="0">
                <a:solidFill>
                  <a:srgbClr val="EA5400"/>
                </a:solidFill>
              </a:rPr>
              <a:t>».</a:t>
            </a:r>
            <a:endParaRPr lang="uk-UA" dirty="0" smtClean="0">
              <a:solidFill>
                <a:srgbClr val="EA5400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Народився</a:t>
            </a:r>
            <a:r>
              <a:rPr lang="ru-RU" dirty="0" smtClean="0">
                <a:solidFill>
                  <a:schemeClr val="bg1"/>
                </a:solidFill>
              </a:rPr>
              <a:t> в Чикаго в </a:t>
            </a:r>
            <a:r>
              <a:rPr lang="ru-RU" dirty="0" err="1" smtClean="0">
                <a:solidFill>
                  <a:schemeClr val="bg1"/>
                </a:solidFill>
              </a:rPr>
              <a:t>родині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єврейських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емігрантів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містечка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Церква,що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Києвом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Вчився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грати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кларнеті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школі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синагозі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юні</a:t>
            </a:r>
            <a:r>
              <a:rPr lang="ru-RU" dirty="0" smtClean="0">
                <a:solidFill>
                  <a:schemeClr val="bg1"/>
                </a:solidFill>
              </a:rPr>
              <a:t> роки став </a:t>
            </a:r>
            <a:r>
              <a:rPr lang="ru-RU" dirty="0" err="1" smtClean="0">
                <a:solidFill>
                  <a:schemeClr val="bg1"/>
                </a:solidFill>
              </a:rPr>
              <a:t>віртуозом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виступав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різних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колективах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Значний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Бенні</a:t>
            </a:r>
            <a:r>
              <a:rPr lang="ru-RU" dirty="0" smtClean="0">
                <a:solidFill>
                  <a:schemeClr val="bg1"/>
                </a:solidFill>
              </a:rPr>
              <a:t> справили </a:t>
            </a:r>
            <a:r>
              <a:rPr lang="ru-RU" dirty="0" err="1" smtClean="0">
                <a:solidFill>
                  <a:schemeClr val="bg1"/>
                </a:solidFill>
              </a:rPr>
              <a:t>новоорлеанські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музиканти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Джоні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Доддс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Леон </a:t>
            </a:r>
            <a:r>
              <a:rPr lang="ru-RU" dirty="0" err="1" smtClean="0">
                <a:solidFill>
                  <a:schemeClr val="bg1"/>
                </a:solidFill>
              </a:rPr>
              <a:t>Ропполо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Джіммі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Нун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 1925 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16-річний </a:t>
            </a:r>
            <a:r>
              <a:rPr lang="ru-RU" dirty="0" err="1" smtClean="0">
                <a:solidFill>
                  <a:schemeClr val="bg1"/>
                </a:solidFill>
              </a:rPr>
              <a:t>Гудмен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долучається</a:t>
            </a:r>
            <a:r>
              <a:rPr lang="ru-RU" dirty="0" smtClean="0">
                <a:solidFill>
                  <a:schemeClr val="bg1"/>
                </a:solidFill>
              </a:rPr>
              <a:t> до одного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найкращих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чиказьких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оркестрів</a:t>
            </a:r>
            <a:r>
              <a:rPr lang="ru-RU" dirty="0" smtClean="0">
                <a:solidFill>
                  <a:schemeClr val="bg1"/>
                </a:solidFill>
              </a:rPr>
              <a:t> — </a:t>
            </a:r>
            <a:r>
              <a:rPr lang="en-US" i="1" dirty="0" smtClean="0">
                <a:solidFill>
                  <a:schemeClr val="bg1"/>
                </a:solidFill>
              </a:rPr>
              <a:t>The Ben Pollack Orchestra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в 1926 взяв участь у </a:t>
            </a:r>
            <a:r>
              <a:rPr lang="ru-RU" dirty="0" err="1" smtClean="0">
                <a:solidFill>
                  <a:schemeClr val="bg1"/>
                </a:solidFill>
              </a:rPr>
              <a:t>записах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творчому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доробку</a:t>
            </a:r>
            <a:r>
              <a:rPr lang="ru-RU" dirty="0" smtClean="0">
                <a:solidFill>
                  <a:schemeClr val="bg1"/>
                </a:solidFill>
              </a:rPr>
              <a:t> 37 </a:t>
            </a:r>
            <a:r>
              <a:rPr lang="ru-RU" dirty="0" err="1" smtClean="0">
                <a:solidFill>
                  <a:schemeClr val="bg1"/>
                </a:solidFill>
              </a:rPr>
              <a:t>альбомів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rgbClr val="EA54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rtelectronics.ru/system/uploads/article/679/files/original/thelonious-him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5" y="985720"/>
            <a:ext cx="2987127" cy="42242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4950" y="69490"/>
            <a:ext cx="2365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Т.Монк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8475" y="9857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Тело́ніус Монк</a:t>
            </a:r>
            <a:r>
              <a:rPr lang="vi-VN" dirty="0" smtClean="0">
                <a:solidFill>
                  <a:schemeClr val="bg1"/>
                </a:solidFill>
              </a:rPr>
              <a:t> </a:t>
            </a:r>
            <a:r>
              <a:rPr lang="vi-VN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 10 </a:t>
            </a:r>
            <a:r>
              <a:rPr lang="vi-VN" dirty="0" smtClean="0">
                <a:solidFill>
                  <a:schemeClr val="bg1"/>
                </a:solidFill>
              </a:rPr>
              <a:t>жовтня 1917 — † 17 лютого 1982) — видатний джазовий піаніст і композитор, найбільш відомий як один з родоначальників бібопа. У своїй творчості дотримувався оригінального стилю, був авангардистом і примітивістом, його манера гри була не зовсім характерна для джазу: його музика була «рваною», характеризувалась великою кількістю стрибків. Проте, такі його композиції, як «</a:t>
            </a:r>
            <a:r>
              <a:rPr lang="en-US" dirty="0" smtClean="0">
                <a:solidFill>
                  <a:schemeClr val="bg1"/>
                </a:solidFill>
              </a:rPr>
              <a:t>Round Midnight», «Ruby My Dear», «52nd Street Theme» </a:t>
            </a:r>
            <a:r>
              <a:rPr lang="vi-VN" dirty="0" smtClean="0">
                <a:solidFill>
                  <a:schemeClr val="bg1"/>
                </a:solidFill>
              </a:rPr>
              <a:t>і багато інших стали класикою джазу й пізніше виконувалися багатьма музикантами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У творчий доробок входить 48 альбомів.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eoples.ru/art/music/jazz/ellington/ellingt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935" y="680310"/>
            <a:ext cx="3350360" cy="46889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6015" y="0"/>
            <a:ext cx="3703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Д.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Еллінгтон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5720"/>
            <a:ext cx="51919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Дюк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Еллінгтон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справжнє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ім'я</a:t>
            </a:r>
            <a:r>
              <a:rPr lang="ru-RU" dirty="0" smtClean="0">
                <a:solidFill>
                  <a:schemeClr val="bg1"/>
                </a:solidFill>
              </a:rPr>
              <a:t> — </a:t>
            </a:r>
            <a:r>
              <a:rPr lang="ru-RU" b="1" dirty="0" err="1" smtClean="0">
                <a:solidFill>
                  <a:schemeClr val="bg1"/>
                </a:solidFill>
              </a:rPr>
              <a:t>Едвард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Кеннеді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Еллінгтон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 — (29 </a:t>
            </a:r>
            <a:r>
              <a:rPr lang="ru-RU" dirty="0" err="1" smtClean="0">
                <a:solidFill>
                  <a:schemeClr val="bg1"/>
                </a:solidFill>
              </a:rPr>
              <a:t>квітня</a:t>
            </a:r>
            <a:r>
              <a:rPr lang="ru-RU" dirty="0" smtClean="0">
                <a:solidFill>
                  <a:schemeClr val="bg1"/>
                </a:solidFill>
              </a:rPr>
              <a:t> 1899,Вашингтон</a:t>
            </a:r>
            <a:r>
              <a:rPr lang="ru-RU" dirty="0" smtClean="0">
                <a:solidFill>
                  <a:schemeClr val="bg1"/>
                </a:solidFill>
              </a:rPr>
              <a:t> — 24 </a:t>
            </a:r>
            <a:r>
              <a:rPr lang="ru-RU" dirty="0" err="1" smtClean="0">
                <a:solidFill>
                  <a:schemeClr val="bg1"/>
                </a:solidFill>
              </a:rPr>
              <a:t>травня</a:t>
            </a:r>
            <a:r>
              <a:rPr lang="ru-RU" dirty="0" smtClean="0">
                <a:solidFill>
                  <a:schemeClr val="bg1"/>
                </a:solidFill>
              </a:rPr>
              <a:t> 1974, Нью-Йорк) — </a:t>
            </a:r>
            <a:r>
              <a:rPr lang="ru-RU" dirty="0" err="1" smtClean="0">
                <a:solidFill>
                  <a:schemeClr val="bg1"/>
                </a:solidFill>
              </a:rPr>
              <a:t>видатний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афроамериканський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джазовий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музикант</a:t>
            </a:r>
            <a:r>
              <a:rPr lang="ru-RU" dirty="0" smtClean="0">
                <a:solidFill>
                  <a:schemeClr val="bg1"/>
                </a:solidFill>
              </a:rPr>
              <a:t>, композитор, </a:t>
            </a:r>
            <a:r>
              <a:rPr lang="ru-RU" dirty="0" err="1" smtClean="0">
                <a:solidFill>
                  <a:schemeClr val="bg1"/>
                </a:solidFill>
              </a:rPr>
              <a:t>піаніст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керівник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всесвітньо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відомого</a:t>
            </a:r>
            <a:r>
              <a:rPr lang="ru-RU" dirty="0" smtClean="0">
                <a:solidFill>
                  <a:schemeClr val="bg1"/>
                </a:solidFill>
              </a:rPr>
              <a:t> оркестру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1957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Еллінгтон</a:t>
            </a:r>
            <a:r>
              <a:rPr lang="ru-RU" dirty="0" smtClean="0">
                <a:solidFill>
                  <a:schemeClr val="bg1"/>
                </a:solidFill>
              </a:rPr>
              <a:t> написав </a:t>
            </a:r>
            <a:r>
              <a:rPr lang="ru-RU" dirty="0" err="1" smtClean="0">
                <a:solidFill>
                  <a:schemeClr val="bg1"/>
                </a:solidFill>
              </a:rPr>
              <a:t>знамениту</a:t>
            </a:r>
            <a:r>
              <a:rPr lang="ru-RU" dirty="0" smtClean="0">
                <a:solidFill>
                  <a:schemeClr val="bg1"/>
                </a:solidFill>
              </a:rPr>
              <a:t>  </a:t>
            </a:r>
            <a:r>
              <a:rPr lang="en-US" i="1" dirty="0" smtClean="0">
                <a:solidFill>
                  <a:schemeClr val="bg1"/>
                </a:solidFill>
              </a:rPr>
              <a:t>Such Sweet Thunder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записав </a:t>
            </a:r>
            <a:r>
              <a:rPr lang="ru-RU" dirty="0" err="1" smtClean="0">
                <a:solidFill>
                  <a:schemeClr val="bg1"/>
                </a:solidFill>
              </a:rPr>
              <a:t>платівки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Еллою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Фіцджеральд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Френком</a:t>
            </a:r>
            <a:r>
              <a:rPr lang="ru-RU" dirty="0" smtClean="0">
                <a:solidFill>
                  <a:schemeClr val="bg1"/>
                </a:solidFill>
              </a:rPr>
              <a:t> Синатрою.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Еллінгтон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гастролював</a:t>
            </a:r>
            <a:r>
              <a:rPr lang="ru-RU" dirty="0" smtClean="0">
                <a:solidFill>
                  <a:schemeClr val="bg1"/>
                </a:solidFill>
              </a:rPr>
              <a:t>, в 1971 </a:t>
            </a:r>
            <a:r>
              <a:rPr lang="ru-RU" dirty="0" err="1" smtClean="0">
                <a:solidFill>
                  <a:schemeClr val="bg1"/>
                </a:solidFill>
              </a:rPr>
              <a:t>виступав</a:t>
            </a:r>
            <a:r>
              <a:rPr lang="ru-RU" dirty="0" smtClean="0">
                <a:solidFill>
                  <a:schemeClr val="bg1"/>
                </a:solidFill>
              </a:rPr>
              <a:t> у СРСР, давши 5 </a:t>
            </a:r>
            <a:r>
              <a:rPr lang="ru-RU" dirty="0" err="1" smtClean="0">
                <a:solidFill>
                  <a:schemeClr val="bg1"/>
                </a:solidFill>
              </a:rPr>
              <a:t>концертів</a:t>
            </a:r>
            <a:r>
              <a:rPr lang="ru-RU" dirty="0" smtClean="0">
                <a:solidFill>
                  <a:schemeClr val="bg1"/>
                </a:solidFill>
              </a:rPr>
              <a:t> у </a:t>
            </a:r>
            <a:r>
              <a:rPr lang="ru-RU" dirty="0" err="1" smtClean="0">
                <a:solidFill>
                  <a:schemeClr val="bg1"/>
                </a:solidFill>
              </a:rPr>
              <a:t>Москві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Навесні</a:t>
            </a:r>
            <a:r>
              <a:rPr lang="ru-RU" dirty="0" smtClean="0">
                <a:solidFill>
                  <a:schemeClr val="bg1"/>
                </a:solidFill>
              </a:rPr>
              <a:t> 1972 року у </a:t>
            </a:r>
            <a:r>
              <a:rPr lang="ru-RU" dirty="0" err="1" smtClean="0">
                <a:solidFill>
                  <a:schemeClr val="bg1"/>
                </a:solidFill>
              </a:rPr>
              <a:t>Дюка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Еллінгтона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знайшли</a:t>
            </a:r>
            <a:r>
              <a:rPr lang="ru-RU" dirty="0" smtClean="0">
                <a:solidFill>
                  <a:schemeClr val="bg1"/>
                </a:solidFill>
              </a:rPr>
              <a:t> рак. 24 </a:t>
            </a:r>
            <a:r>
              <a:rPr lang="ru-RU" dirty="0" err="1" smtClean="0">
                <a:solidFill>
                  <a:schemeClr val="bg1"/>
                </a:solidFill>
              </a:rPr>
              <a:t>травня</a:t>
            </a:r>
            <a:r>
              <a:rPr lang="ru-RU" dirty="0" smtClean="0">
                <a:solidFill>
                  <a:schemeClr val="bg1"/>
                </a:solidFill>
              </a:rPr>
              <a:t> 1974 року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помер в Нью-Йорку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 творчому доробку 31 альбом.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60" y="222195"/>
            <a:ext cx="8551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EA5400"/>
                </a:solidFill>
              </a:rPr>
              <a:t>Мю́зикл</a:t>
            </a:r>
            <a:r>
              <a:rPr lang="vi-VN" dirty="0" smtClean="0">
                <a:solidFill>
                  <a:schemeClr val="bg1"/>
                </a:solidFill>
              </a:rPr>
              <a:t> (від англ. </a:t>
            </a:r>
            <a:r>
              <a:rPr lang="en-US" i="1" dirty="0" smtClean="0">
                <a:solidFill>
                  <a:schemeClr val="bg1"/>
                </a:solidFill>
              </a:rPr>
              <a:t>musical play</a:t>
            </a:r>
            <a:r>
              <a:rPr lang="en-US" dirty="0" smtClean="0">
                <a:solidFill>
                  <a:schemeClr val="bg1"/>
                </a:solidFill>
              </a:rPr>
              <a:t> — </a:t>
            </a:r>
            <a:r>
              <a:rPr lang="vi-VN" dirty="0" smtClean="0">
                <a:solidFill>
                  <a:schemeClr val="bg1"/>
                </a:solidFill>
              </a:rPr>
              <a:t>музичний спектакль) — музично-сценічна вистава, в якій</a:t>
            </a:r>
          </a:p>
          <a:p>
            <a:r>
              <a:rPr lang="vi-VN" dirty="0" smtClean="0">
                <a:solidFill>
                  <a:schemeClr val="bg1"/>
                </a:solidFill>
              </a:rPr>
              <a:t>поєднуються різноманітні жанри і виражальні засоби естрадної та побутової музики, хореографічного, драматичного і оперного мистецтва. Від </a:t>
            </a:r>
            <a:r>
              <a:rPr lang="vi-VN" dirty="0" smtClean="0">
                <a:solidFill>
                  <a:schemeClr val="bg1"/>
                </a:solidFill>
              </a:rPr>
              <a:t>оперети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відрізняється </a:t>
            </a:r>
            <a:r>
              <a:rPr lang="vi-VN" dirty="0" smtClean="0">
                <a:solidFill>
                  <a:schemeClr val="bg1"/>
                </a:solidFill>
              </a:rPr>
              <a:t>наскрізним драматургічним розвитком, використанням вокально-хореографічних ансамблів, драматичним змістом.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s54.radikal.ru/i146/1101/61/5eb0d1fb46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065" y="2054655"/>
            <a:ext cx="5344675" cy="35631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054655"/>
            <a:ext cx="35030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Мюзикл, як жанр </a:t>
            </a:r>
            <a:r>
              <a:rPr lang="ru-RU" dirty="0" err="1" smtClean="0">
                <a:solidFill>
                  <a:schemeClr val="bg1"/>
                </a:solidFill>
              </a:rPr>
              <a:t>виник</a:t>
            </a:r>
            <a:r>
              <a:rPr lang="ru-RU" dirty="0" smtClean="0">
                <a:solidFill>
                  <a:schemeClr val="bg1"/>
                </a:solidFill>
              </a:rPr>
              <a:t> в США у 1920-х роках. До </a:t>
            </a:r>
            <a:r>
              <a:rPr lang="ru-RU" dirty="0" err="1" smtClean="0">
                <a:solidFill>
                  <a:schemeClr val="bg1"/>
                </a:solidFill>
              </a:rPr>
              <a:t>найкращих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зразків</a:t>
            </a:r>
            <a:r>
              <a:rPr lang="ru-RU" dirty="0" smtClean="0">
                <a:solidFill>
                  <a:schemeClr val="bg1"/>
                </a:solidFill>
              </a:rPr>
              <a:t> мюзиклу належать </a:t>
            </a:r>
            <a:r>
              <a:rPr lang="ru-RU" dirty="0" smtClean="0">
                <a:solidFill>
                  <a:srgbClr val="D95E01"/>
                </a:solidFill>
              </a:rPr>
              <a:t>«Оклахома» </a:t>
            </a:r>
            <a:r>
              <a:rPr lang="ru-RU" dirty="0" smtClean="0">
                <a:solidFill>
                  <a:schemeClr val="bg1"/>
                </a:solidFill>
              </a:rPr>
              <a:t>Р.  </a:t>
            </a:r>
            <a:r>
              <a:rPr lang="ru-RU" dirty="0" err="1" smtClean="0">
                <a:solidFill>
                  <a:schemeClr val="bg1"/>
                </a:solidFill>
              </a:rPr>
              <a:t>Роджерса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smtClean="0">
                <a:solidFill>
                  <a:srgbClr val="D95E01"/>
                </a:solidFill>
              </a:rPr>
              <a:t>«</a:t>
            </a:r>
            <a:r>
              <a:rPr lang="ru-RU" dirty="0" err="1" smtClean="0">
                <a:solidFill>
                  <a:srgbClr val="D95E01"/>
                </a:solidFill>
              </a:rPr>
              <a:t>Співаючи</a:t>
            </a:r>
            <a:r>
              <a:rPr lang="ru-RU" dirty="0" smtClean="0">
                <a:solidFill>
                  <a:srgbClr val="D95E01"/>
                </a:solidFill>
              </a:rPr>
              <a:t> </a:t>
            </a:r>
            <a:r>
              <a:rPr lang="ru-RU" dirty="0" err="1" smtClean="0">
                <a:solidFill>
                  <a:srgbClr val="D95E01"/>
                </a:solidFill>
              </a:rPr>
              <a:t>під</a:t>
            </a:r>
            <a:r>
              <a:rPr lang="ru-RU" dirty="0" smtClean="0">
                <a:solidFill>
                  <a:srgbClr val="D95E01"/>
                </a:solidFill>
              </a:rPr>
              <a:t> </a:t>
            </a:r>
            <a:r>
              <a:rPr lang="ru-RU" dirty="0" err="1" smtClean="0">
                <a:solidFill>
                  <a:srgbClr val="D95E01"/>
                </a:solidFill>
              </a:rPr>
              <a:t>дощем</a:t>
            </a:r>
            <a:r>
              <a:rPr lang="ru-RU" dirty="0" smtClean="0">
                <a:solidFill>
                  <a:srgbClr val="D95E01"/>
                </a:solidFill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 Джина </a:t>
            </a:r>
            <a:r>
              <a:rPr lang="ru-RU" dirty="0" err="1" smtClean="0">
                <a:solidFill>
                  <a:schemeClr val="bg1"/>
                </a:solidFill>
              </a:rPr>
              <a:t>Келі</a:t>
            </a:r>
            <a:r>
              <a:rPr lang="ru-RU" dirty="0" smtClean="0">
                <a:solidFill>
                  <a:srgbClr val="D95E01"/>
                </a:solidFill>
              </a:rPr>
              <a:t>,«</a:t>
            </a:r>
            <a:r>
              <a:rPr lang="ru-RU" dirty="0" err="1" smtClean="0">
                <a:solidFill>
                  <a:srgbClr val="D95E01"/>
                </a:solidFill>
              </a:rPr>
              <a:t>Вестсайдська</a:t>
            </a:r>
            <a:r>
              <a:rPr lang="ru-RU" dirty="0" smtClean="0">
                <a:solidFill>
                  <a:srgbClr val="D95E01"/>
                </a:solidFill>
              </a:rPr>
              <a:t> </a:t>
            </a:r>
            <a:r>
              <a:rPr lang="ru-RU" dirty="0" err="1" smtClean="0">
                <a:solidFill>
                  <a:srgbClr val="D95E01"/>
                </a:solidFill>
              </a:rPr>
              <a:t>історія</a:t>
            </a:r>
            <a:r>
              <a:rPr lang="ru-RU" dirty="0" smtClean="0">
                <a:solidFill>
                  <a:srgbClr val="D95E01"/>
                </a:solidFill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 Л. </a:t>
            </a:r>
            <a:r>
              <a:rPr lang="ru-RU" dirty="0" err="1" smtClean="0">
                <a:solidFill>
                  <a:schemeClr val="bg1"/>
                </a:solidFill>
              </a:rPr>
              <a:t>Бернастайна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smtClean="0">
                <a:solidFill>
                  <a:srgbClr val="D95E01"/>
                </a:solidFill>
              </a:rPr>
              <a:t>«Моя </a:t>
            </a:r>
            <a:r>
              <a:rPr lang="ru-RU" dirty="0" err="1" smtClean="0">
                <a:solidFill>
                  <a:srgbClr val="D95E01"/>
                </a:solidFill>
              </a:rPr>
              <a:t>чарівна</a:t>
            </a:r>
            <a:r>
              <a:rPr lang="ru-RU" dirty="0" smtClean="0">
                <a:solidFill>
                  <a:srgbClr val="D95E01"/>
                </a:solidFill>
              </a:rPr>
              <a:t> </a:t>
            </a:r>
            <a:r>
              <a:rPr lang="ru-RU" dirty="0" err="1" smtClean="0">
                <a:solidFill>
                  <a:srgbClr val="D95E01"/>
                </a:solidFill>
              </a:rPr>
              <a:t>леді</a:t>
            </a:r>
            <a:r>
              <a:rPr lang="ru-RU" dirty="0" smtClean="0">
                <a:solidFill>
                  <a:srgbClr val="D95E01"/>
                </a:solidFill>
              </a:rPr>
              <a:t>» </a:t>
            </a:r>
            <a:r>
              <a:rPr lang="ru-RU" dirty="0" smtClean="0">
                <a:solidFill>
                  <a:schemeClr val="bg1"/>
                </a:solidFill>
              </a:rPr>
              <a:t>Ф. </a:t>
            </a:r>
            <a:r>
              <a:rPr lang="ru-RU" dirty="0" err="1" smtClean="0">
                <a:solidFill>
                  <a:schemeClr val="bg1"/>
                </a:solidFill>
              </a:rPr>
              <a:t>Лоу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rgbClr val="D95E01"/>
                </a:solidFill>
              </a:rPr>
              <a:t>«Людина </a:t>
            </a:r>
            <a:r>
              <a:rPr lang="ru-RU" dirty="0" err="1" smtClean="0">
                <a:solidFill>
                  <a:srgbClr val="D95E01"/>
                </a:solidFill>
              </a:rPr>
              <a:t>з</a:t>
            </a:r>
            <a:r>
              <a:rPr lang="ru-RU" dirty="0" smtClean="0">
                <a:solidFill>
                  <a:srgbClr val="D95E01"/>
                </a:solidFill>
              </a:rPr>
              <a:t> </a:t>
            </a:r>
            <a:r>
              <a:rPr lang="ru-RU" dirty="0" err="1" smtClean="0">
                <a:solidFill>
                  <a:srgbClr val="D95E01"/>
                </a:solidFill>
              </a:rPr>
              <a:t>Ламанчі</a:t>
            </a:r>
            <a:r>
              <a:rPr lang="ru-RU" dirty="0" smtClean="0">
                <a:solidFill>
                  <a:srgbClr val="D95E01"/>
                </a:solidFill>
              </a:rPr>
              <a:t>» </a:t>
            </a:r>
            <a:r>
              <a:rPr lang="ru-RU" dirty="0" smtClean="0">
                <a:solidFill>
                  <a:schemeClr val="bg1"/>
                </a:solidFill>
              </a:rPr>
              <a:t>М. </a:t>
            </a:r>
            <a:r>
              <a:rPr lang="ru-RU" dirty="0" err="1" smtClean="0">
                <a:solidFill>
                  <a:schemeClr val="bg1"/>
                </a:solidFill>
              </a:rPr>
              <a:t>Лі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smtClean="0">
                <a:solidFill>
                  <a:srgbClr val="D95E01"/>
                </a:solidFill>
              </a:rPr>
              <a:t>«</a:t>
            </a:r>
            <a:r>
              <a:rPr lang="ru-RU" dirty="0" err="1" smtClean="0">
                <a:solidFill>
                  <a:srgbClr val="D95E01"/>
                </a:solidFill>
              </a:rPr>
              <a:t>Привид</a:t>
            </a:r>
            <a:r>
              <a:rPr lang="ru-RU" dirty="0" smtClean="0">
                <a:solidFill>
                  <a:srgbClr val="D95E01"/>
                </a:solidFill>
              </a:rPr>
              <a:t> опери»</a:t>
            </a:r>
            <a:r>
              <a:rPr lang="ru-RU" dirty="0" smtClean="0">
                <a:solidFill>
                  <a:schemeClr val="bg1"/>
                </a:solidFill>
              </a:rPr>
              <a:t> Е. Л. Вебера.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965" y="5566870"/>
            <a:ext cx="3029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FF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Мюзикл</a:t>
            </a:r>
            <a:endParaRPr lang="ru-RU" sz="5400" b="1" cap="all" spc="0" dirty="0">
              <a:ln/>
              <a:solidFill>
                <a:srgbClr val="00FF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55" y="222195"/>
            <a:ext cx="8551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EA5400"/>
                </a:solidFill>
              </a:rPr>
              <a:t>Мюзикл</a:t>
            </a:r>
            <a:r>
              <a:rPr lang="ru-RU" dirty="0" smtClean="0">
                <a:solidFill>
                  <a:schemeClr val="bg1"/>
                </a:solidFill>
              </a:rPr>
              <a:t> - жанр, як правило, </a:t>
            </a:r>
            <a:r>
              <a:rPr lang="ru-RU" dirty="0" err="1" smtClean="0">
                <a:solidFill>
                  <a:schemeClr val="bg1"/>
                </a:solidFill>
              </a:rPr>
              <a:t>складний</a:t>
            </a:r>
            <a:r>
              <a:rPr lang="ru-RU" dirty="0" smtClean="0">
                <a:solidFill>
                  <a:schemeClr val="bg1"/>
                </a:solidFill>
              </a:rPr>
              <a:t> у постановочному </a:t>
            </a:r>
            <a:r>
              <a:rPr lang="ru-RU" dirty="0" err="1" smtClean="0">
                <a:solidFill>
                  <a:schemeClr val="bg1"/>
                </a:solidFill>
              </a:rPr>
              <a:t>відношенні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тому </a:t>
            </a:r>
            <a:r>
              <a:rPr lang="ru-RU" dirty="0" err="1" smtClean="0">
                <a:solidFill>
                  <a:schemeClr val="bg1"/>
                </a:solidFill>
              </a:rPr>
              <a:t>дорогий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бродвейських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мюзиклів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славляться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спецефектами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можливо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умовах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стаціонарного</a:t>
            </a:r>
            <a:r>
              <a:rPr lang="ru-RU" dirty="0" smtClean="0">
                <a:solidFill>
                  <a:schemeClr val="bg1"/>
                </a:solidFill>
              </a:rPr>
              <a:t> мюзиклу, де </a:t>
            </a:r>
            <a:r>
              <a:rPr lang="ru-RU" dirty="0" err="1" smtClean="0">
                <a:solidFill>
                  <a:schemeClr val="bg1"/>
                </a:solidFill>
              </a:rPr>
              <a:t>вистави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йдуть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щоденно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поки</a:t>
            </a:r>
            <a:r>
              <a:rPr lang="ru-RU" dirty="0" smtClean="0">
                <a:solidFill>
                  <a:schemeClr val="bg1"/>
                </a:solidFill>
              </a:rPr>
              <a:t> вони </a:t>
            </a:r>
            <a:r>
              <a:rPr lang="ru-RU" dirty="0" err="1" smtClean="0">
                <a:solidFill>
                  <a:schemeClr val="bg1"/>
                </a:solidFill>
              </a:rPr>
              <a:t>користуються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успіхом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публіки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приклад такого </a:t>
            </a:r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успішного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стаціонарного</a:t>
            </a:r>
            <a:r>
              <a:rPr lang="ru-RU" dirty="0" smtClean="0">
                <a:solidFill>
                  <a:schemeClr val="bg1"/>
                </a:solidFill>
              </a:rPr>
              <a:t> мюзиклу - " Юнона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Авось ".</a:t>
            </a:r>
          </a:p>
          <a:p>
            <a:r>
              <a:rPr lang="ru-RU" dirty="0" smtClean="0">
                <a:solidFill>
                  <a:srgbClr val="EA5400"/>
                </a:solidFill>
              </a:rPr>
              <a:t>Мюзикл</a:t>
            </a:r>
            <a:r>
              <a:rPr lang="ru-RU" dirty="0" smtClean="0">
                <a:solidFill>
                  <a:schemeClr val="bg1"/>
                </a:solidFill>
              </a:rPr>
              <a:t> - один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комерційних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жанрів</a:t>
            </a:r>
            <a:r>
              <a:rPr lang="ru-RU" dirty="0" smtClean="0">
                <a:solidFill>
                  <a:schemeClr val="bg1"/>
                </a:solidFill>
              </a:rPr>
              <a:t> театру.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обумовлено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видовищністю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розмаїттям</a:t>
            </a:r>
            <a:r>
              <a:rPr lang="ru-RU" dirty="0" smtClean="0">
                <a:solidFill>
                  <a:schemeClr val="bg1"/>
                </a:solidFill>
              </a:rPr>
              <a:t> тем для постановки, </a:t>
            </a:r>
            <a:r>
              <a:rPr lang="ru-RU" dirty="0" err="1" smtClean="0">
                <a:solidFill>
                  <a:schemeClr val="bg1"/>
                </a:solidFill>
              </a:rPr>
              <a:t>необмеженістю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виборі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вираження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акторів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формою мюзикл </a:t>
            </a:r>
            <a:r>
              <a:rPr lang="ru-RU" dirty="0" err="1" smtClean="0">
                <a:solidFill>
                  <a:schemeClr val="bg1"/>
                </a:solidFill>
              </a:rPr>
              <a:t>найчастіше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представляє</a:t>
            </a:r>
            <a:r>
              <a:rPr lang="ru-RU" dirty="0" smtClean="0">
                <a:solidFill>
                  <a:schemeClr val="bg1"/>
                </a:solidFill>
              </a:rPr>
              <a:t> собою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двухактовий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спектакль.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818" name="Picture 2" descr="http://1.bp.blogspot.com/-sxI3zHZ1Uuw/UQU6dUOWCUI/AAAAAAAABWI/pSTA8ungH8A/s1600/z_b649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410" y="2818180"/>
            <a:ext cx="4013892" cy="266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www.triumphart.ru/content/files/1Br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65" y="2818180"/>
            <a:ext cx="3970330" cy="264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solidFill>
                  <a:srgbClr val="55A535"/>
                </a:solidFill>
              </a:rPr>
              <a:t>Що таке музика?</a:t>
            </a:r>
            <a:endParaRPr lang="en-US" dirty="0">
              <a:solidFill>
                <a:srgbClr val="55A53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Перш за все, нам потрібно визначити значення слова </a:t>
            </a:r>
            <a:r>
              <a:rPr lang="uk-UA" dirty="0" err="1" smtClean="0"/>
              <a:t>“музика”</a:t>
            </a:r>
            <a:r>
              <a:rPr lang="uk-UA" dirty="0" smtClean="0"/>
              <a:t>:</a:t>
            </a:r>
          </a:p>
          <a:p>
            <a:r>
              <a:rPr lang="vi-VN" b="1" dirty="0" smtClean="0">
                <a:solidFill>
                  <a:srgbClr val="EA5400"/>
                </a:solidFill>
              </a:rPr>
              <a:t>Му́зика</a:t>
            </a:r>
            <a:r>
              <a:rPr lang="vi-VN" dirty="0" smtClean="0"/>
              <a:t> (від грец. </a:t>
            </a:r>
            <a:r>
              <a:rPr lang="el-GR" i="1" dirty="0" smtClean="0"/>
              <a:t>μουσική</a:t>
            </a:r>
            <a:r>
              <a:rPr lang="el-GR" dirty="0" smtClean="0"/>
              <a:t> — </a:t>
            </a:r>
            <a:r>
              <a:rPr lang="vi-VN" dirty="0" smtClean="0"/>
              <a:t>мистецтво муз) — мистецтво організації музичних звуків, передовсім у </a:t>
            </a:r>
            <a:r>
              <a:rPr lang="vi-VN" dirty="0" smtClean="0">
                <a:solidFill>
                  <a:srgbClr val="FFC000"/>
                </a:solidFill>
              </a:rPr>
              <a:t>часовій</a:t>
            </a:r>
            <a:r>
              <a:rPr lang="vi-VN" dirty="0" smtClean="0"/>
              <a:t> (ритм), </a:t>
            </a:r>
            <a:r>
              <a:rPr lang="vi-VN" dirty="0" smtClean="0">
                <a:solidFill>
                  <a:srgbClr val="FFC000"/>
                </a:solidFill>
              </a:rPr>
              <a:t>звуковисотній</a:t>
            </a:r>
            <a:r>
              <a:rPr lang="vi-VN" dirty="0" smtClean="0"/>
              <a:t> і </a:t>
            </a:r>
            <a:r>
              <a:rPr lang="vi-VN" dirty="0" smtClean="0">
                <a:solidFill>
                  <a:srgbClr val="FFC000"/>
                </a:solidFill>
              </a:rPr>
              <a:t>тембровій</a:t>
            </a:r>
            <a:r>
              <a:rPr lang="vi-VN" dirty="0" smtClean="0"/>
              <a:t> шкалі. Музичним може бути практично будь-який звук з певними акустичними характеристиками, які відповідають естетиці тої чи іншої епохи, та може бути відтвореним при виконанні музики. Джерелами такого звуку можуть бути: </a:t>
            </a:r>
            <a:r>
              <a:rPr lang="vi-VN" dirty="0" smtClean="0">
                <a:solidFill>
                  <a:srgbClr val="FFC000"/>
                </a:solidFill>
              </a:rPr>
              <a:t>людський голос</a:t>
            </a:r>
            <a:r>
              <a:rPr lang="vi-VN" dirty="0" smtClean="0"/>
              <a:t>, </a:t>
            </a:r>
            <a:r>
              <a:rPr lang="vi-VN" dirty="0" smtClean="0">
                <a:solidFill>
                  <a:srgbClr val="FFC000"/>
                </a:solidFill>
              </a:rPr>
              <a:t>музичні інструменти</a:t>
            </a:r>
            <a:r>
              <a:rPr lang="vi-VN" dirty="0" smtClean="0"/>
              <a:t>, </a:t>
            </a:r>
            <a:r>
              <a:rPr lang="vi-VN" dirty="0" smtClean="0">
                <a:solidFill>
                  <a:srgbClr val="FFC000"/>
                </a:solidFill>
              </a:rPr>
              <a:t>електричні генератори </a:t>
            </a:r>
            <a:r>
              <a:rPr lang="vi-VN" dirty="0" smtClean="0"/>
              <a:t>тощо.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dn3.img22.ria.ru/images/94260/44/94260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1810" y="222195"/>
            <a:ext cx="4042190" cy="2290575"/>
          </a:xfrm>
          <a:prstGeom prst="rect">
            <a:avLst/>
          </a:prstGeom>
          <a:noFill/>
        </p:spPr>
      </p:pic>
      <p:pic>
        <p:nvPicPr>
          <p:cNvPr id="33796" name="Picture 4" descr="http://pix.vashdosug.ru/pix/feature540/performance_groups/1/9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40760"/>
            <a:ext cx="4572000" cy="2159000"/>
          </a:xfrm>
          <a:prstGeom prst="rect">
            <a:avLst/>
          </a:prstGeom>
          <a:noFill/>
        </p:spPr>
      </p:pic>
      <p:pic>
        <p:nvPicPr>
          <p:cNvPr id="33798" name="Picture 6" descr="http://i.vsemklassom.ru/u/pic/4d/f7b8770c917a5a548b7d2dd16bb484/-/%D0%A0%D1%83%D1%81%D0%B0%D0%BB%D0%BE%D1%87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555" y="3276295"/>
            <a:ext cx="4157083" cy="2300476"/>
          </a:xfrm>
          <a:prstGeom prst="rect">
            <a:avLst/>
          </a:prstGeom>
          <a:noFill/>
        </p:spPr>
      </p:pic>
      <p:pic>
        <p:nvPicPr>
          <p:cNvPr id="33800" name="Picture 8" descr="http://cdn4.img22.ria.ru/images/35526/61/355266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556" y="374900"/>
            <a:ext cx="4850628" cy="2748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55" y="985720"/>
            <a:ext cx="80933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Threepenny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Opera</a:t>
            </a:r>
            <a:r>
              <a:rPr lang="uk-UA" b="1" dirty="0" smtClean="0">
                <a:solidFill>
                  <a:schemeClr val="bg1"/>
                </a:solidFill>
              </a:rPr>
              <a:t> (1933)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My Fair Lady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>(1956)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Sound of The Music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>(1959)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Oliver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r>
              <a:rPr lang="uk-UA" b="1" dirty="0" smtClean="0">
                <a:solidFill>
                  <a:schemeClr val="bg1"/>
                </a:solidFill>
              </a:rPr>
              <a:t> (1960)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Fiddler on the Roof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>(1964)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Hair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 1968)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Jesus Christ </a:t>
            </a:r>
            <a:r>
              <a:rPr lang="en-US" b="1" dirty="0" smtClean="0">
                <a:solidFill>
                  <a:schemeClr val="bg1"/>
                </a:solidFill>
              </a:rPr>
              <a:t>Superstar</a:t>
            </a:r>
            <a:r>
              <a:rPr lang="ru-RU" dirty="0" smtClean="0">
                <a:solidFill>
                  <a:schemeClr val="bg1"/>
                </a:solidFill>
              </a:rPr>
              <a:t> ( 1970)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Chicago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 1975)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Les </a:t>
            </a:r>
            <a:r>
              <a:rPr lang="en-US" b="1" dirty="0" err="1" smtClean="0">
                <a:solidFill>
                  <a:schemeClr val="bg1"/>
                </a:solidFill>
              </a:rPr>
              <a:t>Miserables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 1980)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Cats</a:t>
            </a:r>
            <a:r>
              <a:rPr lang="en-US" dirty="0" smtClean="0">
                <a:solidFill>
                  <a:schemeClr val="bg1"/>
                </a:solidFill>
              </a:rPr>
              <a:t> /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 1981)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42</a:t>
            </a:r>
            <a:r>
              <a:rPr lang="en-US" b="1" dirty="0" err="1" smtClean="0">
                <a:solidFill>
                  <a:schemeClr val="bg1"/>
                </a:solidFill>
              </a:rPr>
              <a:t>nd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Street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 1981)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Phantom of the </a:t>
            </a:r>
            <a:r>
              <a:rPr lang="en-US" b="1" dirty="0" smtClean="0">
                <a:solidFill>
                  <a:schemeClr val="bg1"/>
                </a:solidFill>
              </a:rPr>
              <a:t>Opera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 1986)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Jekyll &amp; </a:t>
            </a:r>
            <a:r>
              <a:rPr lang="en-US" b="1" dirty="0" smtClean="0">
                <a:solidFill>
                  <a:schemeClr val="bg1"/>
                </a:solidFill>
              </a:rPr>
              <a:t>Hyde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 1989)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Producers</a:t>
            </a:r>
            <a:r>
              <a:rPr lang="ru-RU" dirty="0" smtClean="0">
                <a:solidFill>
                  <a:schemeClr val="bg1"/>
                </a:solidFill>
              </a:rPr>
              <a:t> (на </a:t>
            </a:r>
            <a:r>
              <a:rPr lang="ru-RU" dirty="0" err="1" smtClean="0">
                <a:solidFill>
                  <a:schemeClr val="bg1"/>
                </a:solidFill>
              </a:rPr>
              <a:t>основі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фільму</a:t>
            </a:r>
            <a:r>
              <a:rPr lang="ru-RU" dirty="0" smtClean="0">
                <a:solidFill>
                  <a:schemeClr val="bg1"/>
                </a:solidFill>
              </a:rPr>
              <a:t> Мела Брукса </a:t>
            </a:r>
            <a:r>
              <a:rPr lang="ru-RU" dirty="0" smtClean="0">
                <a:solidFill>
                  <a:schemeClr val="bg1"/>
                </a:solidFill>
              </a:rPr>
              <a:t>«Весна </a:t>
            </a: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Гітлера</a:t>
            </a:r>
            <a:r>
              <a:rPr lang="ru-RU" dirty="0" smtClean="0">
                <a:solidFill>
                  <a:schemeClr val="bg1"/>
                </a:solidFill>
              </a:rPr>
              <a:t>»)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How to succeed in business Without Really Trying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55" y="222195"/>
            <a:ext cx="88421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Найвідоміші</a:t>
            </a:r>
            <a:r>
              <a:rPr lang="ru-RU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бродвейські</a:t>
            </a:r>
            <a:r>
              <a:rPr lang="ru-RU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мюзикли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60" y="222195"/>
            <a:ext cx="8597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/>
                <a:solidFill>
                  <a:srgbClr val="FF0066"/>
                </a:solidFill>
                <a:effectLst/>
              </a:rPr>
              <a:t>Найвідоміші</a:t>
            </a:r>
            <a:r>
              <a:rPr lang="ru-RU" sz="4400" b="1" cap="none" spc="0" dirty="0" smtClean="0">
                <a:ln/>
                <a:solidFill>
                  <a:srgbClr val="FF0066"/>
                </a:solidFill>
                <a:effectLst/>
              </a:rPr>
              <a:t> </a:t>
            </a:r>
            <a:r>
              <a:rPr lang="ru-RU" sz="4400" b="1" cap="none" spc="0" dirty="0" err="1" smtClean="0">
                <a:ln/>
                <a:solidFill>
                  <a:srgbClr val="FF0066"/>
                </a:solidFill>
                <a:effectLst/>
              </a:rPr>
              <a:t>французькі</a:t>
            </a:r>
            <a:r>
              <a:rPr lang="ru-RU" sz="4400" b="1" cap="none" spc="0" dirty="0" smtClean="0">
                <a:ln/>
                <a:solidFill>
                  <a:srgbClr val="FF0066"/>
                </a:solidFill>
                <a:effectLst/>
              </a:rPr>
              <a:t> </a:t>
            </a:r>
            <a:r>
              <a:rPr lang="ru-RU" sz="4400" b="1" cap="none" spc="0" dirty="0" err="1" smtClean="0">
                <a:ln/>
                <a:solidFill>
                  <a:srgbClr val="FF0066"/>
                </a:solidFill>
                <a:effectLst/>
              </a:rPr>
              <a:t>мюзикли</a:t>
            </a:r>
            <a:endParaRPr lang="ru-RU" sz="4400" b="1" cap="none" spc="0" dirty="0">
              <a:ln/>
              <a:solidFill>
                <a:srgbClr val="FF0066"/>
              </a:solidFill>
              <a:effectLst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833015"/>
            <a:ext cx="884774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Starmania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(1979)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Misrables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(1980)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legende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Jimmy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 (1990)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Romantiques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(1991)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D'en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Haut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(1991)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vie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bleu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(1996)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Nоtre-Dame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Paris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(1998)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Vinci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2000)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Romeo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Juliette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(2000)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Mille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Une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Vies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D'Ali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Baba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(12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2001)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Dix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Commandements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 (2001)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Petit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Prince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(2002)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Tristan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Yseult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(2002)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Emilie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Jolie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/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Емілі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Жолі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": (2002)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Autant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Emporte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Vent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(2002)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Juan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/ "Дон Жуан (3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2003)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Roi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Soleil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(2005)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Dracula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Entre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l'amour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mort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(2005)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Graal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(2005)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Cloptre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dernire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reine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d'Egypte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(2009)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Mozart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L'Opera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Rock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 (2009)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965" y="374900"/>
            <a:ext cx="8038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Найвідоміші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російські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мюзикли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965" y="985720"/>
            <a:ext cx="3304431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Орфей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Еврідіка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Принц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жебрак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Зірка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смерть </a:t>
            </a:r>
            <a:r>
              <a:rPr lang="ru-RU" dirty="0" err="1" smtClean="0">
                <a:solidFill>
                  <a:schemeClr val="bg1"/>
                </a:solidFill>
              </a:rPr>
              <a:t>Хоакіна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Мур'єти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 Пенелопа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Юнона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Авось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Склянка </a:t>
            </a:r>
            <a:r>
              <a:rPr lang="ru-RU" dirty="0" smtClean="0">
                <a:solidFill>
                  <a:schemeClr val="bg1"/>
                </a:solidFill>
              </a:rPr>
              <a:t>води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Захід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(Молдаванка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Метро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 Норд-Ост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chemeClr val="bg1"/>
                </a:solidFill>
              </a:rPr>
              <a:t>12 </a:t>
            </a:r>
            <a:r>
              <a:rPr lang="ru-RU" u="sng" dirty="0" err="1" smtClean="0">
                <a:solidFill>
                  <a:schemeClr val="bg1"/>
                </a:solidFill>
              </a:rPr>
              <a:t>Стільців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Ніч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відкритих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дверей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Мауглі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Бережи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мене, </a:t>
            </a:r>
            <a:r>
              <a:rPr lang="ru-RU" dirty="0" err="1" smtClean="0">
                <a:solidFill>
                  <a:schemeClr val="bg1"/>
                </a:solidFill>
              </a:rPr>
              <a:t>кохана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Монте-Крісто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Www.</a:t>
            </a:r>
            <a:r>
              <a:rPr lang="ru-RU" dirty="0" err="1" smtClean="0">
                <a:solidFill>
                  <a:schemeClr val="bg1"/>
                </a:solidFill>
              </a:rPr>
              <a:t>сіліконовая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net</a:t>
            </a:r>
            <a:endParaRPr lang="uk-UA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Бременские</a:t>
            </a:r>
            <a:r>
              <a:rPr lang="ru-RU" dirty="0" smtClean="0">
                <a:solidFill>
                  <a:schemeClr val="bg1"/>
                </a:solidFill>
              </a:rPr>
              <a:t> музыканты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Мастер </a:t>
            </a:r>
            <a:r>
              <a:rPr lang="ru-RU" dirty="0" smtClean="0">
                <a:solidFill>
                  <a:schemeClr val="bg1"/>
                </a:solidFill>
              </a:rPr>
              <a:t>и Маргарита 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Доктор </a:t>
            </a:r>
            <a:r>
              <a:rPr lang="ru-RU" dirty="0" smtClean="0">
                <a:solidFill>
                  <a:schemeClr val="bg1"/>
                </a:solidFill>
              </a:rPr>
              <a:t>Живаго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Мёртвые </a:t>
            </a:r>
            <a:r>
              <a:rPr lang="ru-RU" dirty="0" smtClean="0">
                <a:solidFill>
                  <a:schemeClr val="bg1"/>
                </a:solidFill>
              </a:rPr>
              <a:t>души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6835" y="374900"/>
            <a:ext cx="3747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024A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Поп-музика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024A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55" y="129113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>
                <a:solidFill>
                  <a:srgbClr val="EA5400"/>
                </a:solidFill>
              </a:rPr>
              <a:t>Поп-му́зика</a:t>
            </a:r>
            <a:r>
              <a:rPr lang="vi-VN" dirty="0" smtClean="0">
                <a:solidFill>
                  <a:schemeClr val="bg1"/>
                </a:solidFill>
              </a:rPr>
              <a:t> (англ. </a:t>
            </a:r>
            <a:r>
              <a:rPr lang="en-US" i="1" dirty="0" smtClean="0">
                <a:solidFill>
                  <a:schemeClr val="bg1"/>
                </a:solidFill>
              </a:rPr>
              <a:t>pop music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vi-VN" dirty="0" smtClean="0">
                <a:solidFill>
                  <a:schemeClr val="bg1"/>
                </a:solidFill>
              </a:rPr>
              <a:t>скорочення від </a:t>
            </a:r>
            <a:r>
              <a:rPr lang="en-US" i="1" dirty="0" smtClean="0">
                <a:solidFill>
                  <a:schemeClr val="bg1"/>
                </a:solidFill>
              </a:rPr>
              <a:t>popular music</a:t>
            </a:r>
            <a:r>
              <a:rPr lang="en-US" dirty="0" smtClean="0">
                <a:solidFill>
                  <a:schemeClr val="bg1"/>
                </a:solidFill>
              </a:rPr>
              <a:t> — </a:t>
            </a:r>
            <a:r>
              <a:rPr lang="vi-VN" dirty="0" smtClean="0">
                <a:solidFill>
                  <a:schemeClr val="bg1"/>
                </a:solidFill>
              </a:rPr>
              <a:t>популярна, загальнодоступна музика) — поняття, що охоплює різноманітні стилі, жанри та напрями масового музикування. Феномен поп-музики сформувався передусім в англомовних країнах Заходу як явище молодіжної культури.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8tracks.imgix.net/i/000/773/411/pop-art-gary-grayson-3992.jpg?fm=jpg&amp;q=65&amp;w=1024&amp;h=1024&amp;fit=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410" y="1291130"/>
            <a:ext cx="4113885" cy="4113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3015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Інструментальні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ресурси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поп-музики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обмежені</a:t>
            </a:r>
            <a:r>
              <a:rPr lang="ru-RU" dirty="0" smtClean="0">
                <a:solidFill>
                  <a:schemeClr val="bg1"/>
                </a:solidFill>
              </a:rPr>
              <a:t>, як правило, </a:t>
            </a:r>
            <a:r>
              <a:rPr lang="ru-RU" dirty="0" err="1" smtClean="0">
                <a:solidFill>
                  <a:schemeClr val="bg1"/>
                </a:solidFill>
              </a:rPr>
              <a:t>електрогітарами</a:t>
            </a:r>
            <a:r>
              <a:rPr lang="ru-RU" dirty="0" smtClean="0">
                <a:solidFill>
                  <a:schemeClr val="bg1"/>
                </a:solidFill>
              </a:rPr>
              <a:t> та </a:t>
            </a:r>
            <a:r>
              <a:rPr lang="ru-RU" dirty="0" err="1" smtClean="0">
                <a:solidFill>
                  <a:schemeClr val="bg1"/>
                </a:solidFill>
              </a:rPr>
              <a:t>ударними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інструментами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епізодичним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застосуванням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саксофонів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зокрема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екзотичних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інструментів</a:t>
            </a:r>
            <a:r>
              <a:rPr lang="ru-RU" dirty="0" smtClean="0">
                <a:solidFill>
                  <a:schemeClr val="bg1"/>
                </a:solidFill>
              </a:rPr>
              <a:t>. Для </a:t>
            </a:r>
            <a:r>
              <a:rPr lang="ru-RU" dirty="0" err="1" smtClean="0">
                <a:solidFill>
                  <a:schemeClr val="bg1"/>
                </a:solidFill>
              </a:rPr>
              <a:t>сучасної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поп-музики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відіграє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електронна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апаратура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Мелодії</a:t>
            </a:r>
            <a:r>
              <a:rPr lang="ru-RU" dirty="0" smtClean="0">
                <a:solidFill>
                  <a:schemeClr val="bg1"/>
                </a:solidFill>
              </a:rPr>
              <a:t>, як правило, </a:t>
            </a:r>
            <a:r>
              <a:rPr lang="ru-RU" dirty="0" err="1" smtClean="0">
                <a:solidFill>
                  <a:schemeClr val="bg1"/>
                </a:solidFill>
              </a:rPr>
              <a:t>нескладні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ритмічні</a:t>
            </a:r>
            <a:r>
              <a:rPr lang="ru-RU" dirty="0" smtClean="0">
                <a:solidFill>
                  <a:schemeClr val="bg1"/>
                </a:solidFill>
              </a:rPr>
              <a:t>, легко </a:t>
            </a:r>
            <a:r>
              <a:rPr lang="ru-RU" dirty="0" err="1" smtClean="0">
                <a:solidFill>
                  <a:schemeClr val="bg1"/>
                </a:solidFill>
              </a:rPr>
              <a:t>запам'ятовуються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Вокальний</a:t>
            </a:r>
            <a:r>
              <a:rPr lang="ru-RU" dirty="0" smtClean="0">
                <a:solidFill>
                  <a:schemeClr val="bg1"/>
                </a:solidFill>
              </a:rPr>
              <a:t> стиль </a:t>
            </a:r>
            <a:r>
              <a:rPr lang="ru-RU" dirty="0" err="1" smtClean="0">
                <a:solidFill>
                  <a:schemeClr val="bg1"/>
                </a:solidFill>
              </a:rPr>
              <a:t>поп-музики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характеризується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мелодійною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емоційною</a:t>
            </a:r>
            <a:r>
              <a:rPr lang="ru-RU" dirty="0" smtClean="0">
                <a:solidFill>
                  <a:schemeClr val="bg1"/>
                </a:solidFill>
              </a:rPr>
              <a:t> манерою </a:t>
            </a:r>
            <a:r>
              <a:rPr lang="ru-RU" dirty="0" err="1" smtClean="0">
                <a:solidFill>
                  <a:schemeClr val="bg1"/>
                </a:solidFill>
              </a:rPr>
              <a:t>виконання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застосуванням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відкритого</a:t>
            </a:r>
            <a:r>
              <a:rPr lang="ru-RU" dirty="0" smtClean="0">
                <a:solidFill>
                  <a:schemeClr val="bg1"/>
                </a:solidFill>
              </a:rPr>
              <a:t>» звука, </a:t>
            </a:r>
            <a:r>
              <a:rPr lang="ru-RU" dirty="0" err="1" smtClean="0">
                <a:solidFill>
                  <a:schemeClr val="bg1"/>
                </a:solidFill>
              </a:rPr>
              <a:t>наближенням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мовлення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співом</a:t>
            </a:r>
            <a:r>
              <a:rPr lang="ru-RU" dirty="0" smtClean="0">
                <a:solidFill>
                  <a:schemeClr val="bg1"/>
                </a:solidFill>
              </a:rPr>
              <a:t>, демонстративно «</a:t>
            </a:r>
            <a:r>
              <a:rPr lang="ru-RU" dirty="0" err="1" smtClean="0">
                <a:solidFill>
                  <a:schemeClr val="bg1"/>
                </a:solidFill>
              </a:rPr>
              <a:t>непоставленими</a:t>
            </a:r>
            <a:r>
              <a:rPr lang="ru-RU" dirty="0" smtClean="0">
                <a:solidFill>
                  <a:schemeClr val="bg1"/>
                </a:solidFill>
              </a:rPr>
              <a:t>» голосами, неприродною </a:t>
            </a:r>
            <a:r>
              <a:rPr lang="ru-RU" dirty="0" err="1" smtClean="0">
                <a:solidFill>
                  <a:schemeClr val="bg1"/>
                </a:solidFill>
              </a:rPr>
              <a:t>теситурою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широким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екстатичних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вигуків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стогонів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завивань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Сучасні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форми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поп-музики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поширені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усьому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складність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оцінювання</a:t>
            </a:r>
            <a:r>
              <a:rPr lang="ru-RU" dirty="0" smtClean="0">
                <a:solidFill>
                  <a:schemeClr val="bg1"/>
                </a:solidFill>
              </a:rPr>
              <a:t> як культурного </a:t>
            </a:r>
            <a:r>
              <a:rPr lang="ru-RU" dirty="0" err="1" smtClean="0">
                <a:solidFill>
                  <a:schemeClr val="bg1"/>
                </a:solidFill>
              </a:rPr>
              <a:t>явища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зумовлена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неоднозначністю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естетичної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оцінки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соціальної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ролі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55" y="0"/>
            <a:ext cx="8654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Характеристика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поп-музики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7890" name="Picture 2" descr="http://s019.radikal.ru/i602/1208/28/a2c134194e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4411"/>
            <a:ext cx="4877410" cy="3123589"/>
          </a:xfrm>
          <a:prstGeom prst="rect">
            <a:avLst/>
          </a:prstGeom>
          <a:noFill/>
        </p:spPr>
      </p:pic>
      <p:pic>
        <p:nvPicPr>
          <p:cNvPr id="37892" name="Picture 4" descr="http://cdn.zmescience.com/wp-content/uploads/2012/07/pop-mus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705" y="3581705"/>
            <a:ext cx="4419295" cy="356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2195"/>
            <a:ext cx="8695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Справжнім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проривом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поп-музиці</a:t>
            </a:r>
            <a:r>
              <a:rPr lang="ru-RU" dirty="0" smtClean="0">
                <a:solidFill>
                  <a:schemeClr val="bg1"/>
                </a:solidFill>
              </a:rPr>
              <a:t> стала </a:t>
            </a:r>
            <a:r>
              <a:rPr lang="ru-RU" dirty="0" err="1" smtClean="0">
                <a:solidFill>
                  <a:schemeClr val="bg1"/>
                </a:solidFill>
              </a:rPr>
              <a:t>поява</a:t>
            </a:r>
            <a:r>
              <a:rPr lang="ru-RU" dirty="0" smtClean="0">
                <a:solidFill>
                  <a:schemeClr val="bg1"/>
                </a:solidFill>
              </a:rPr>
              <a:t> в 1970-і стилю «диско» (</a:t>
            </a:r>
            <a:r>
              <a:rPr lang="ru-RU" dirty="0" err="1" smtClean="0">
                <a:solidFill>
                  <a:schemeClr val="bg1"/>
                </a:solidFill>
              </a:rPr>
              <a:t>євродиско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таких </a:t>
            </a:r>
            <a:r>
              <a:rPr lang="ru-RU" dirty="0" err="1" smtClean="0">
                <a:solidFill>
                  <a:schemeClr val="bg1"/>
                </a:solidFill>
              </a:rPr>
              <a:t>груп</a:t>
            </a:r>
            <a:r>
              <a:rPr lang="ru-RU" dirty="0" smtClean="0">
                <a:solidFill>
                  <a:schemeClr val="bg1"/>
                </a:solidFill>
              </a:rPr>
              <a:t>, як </a:t>
            </a:r>
            <a:r>
              <a:rPr lang="en-US" dirty="0" smtClean="0">
                <a:solidFill>
                  <a:schemeClr val="bg1"/>
                </a:solidFill>
              </a:rPr>
              <a:t>ABBA, Boney M, </a:t>
            </a:r>
            <a:r>
              <a:rPr lang="en-US" dirty="0" err="1" smtClean="0">
                <a:solidFill>
                  <a:schemeClr val="bg1"/>
                </a:solidFill>
              </a:rPr>
              <a:t>Dschinghis</a:t>
            </a:r>
            <a:r>
              <a:rPr lang="en-US" dirty="0" smtClean="0">
                <a:solidFill>
                  <a:schemeClr val="bg1"/>
                </a:solidFill>
              </a:rPr>
              <a:t> Khan, Bee Gees. </a:t>
            </a:r>
            <a:r>
              <a:rPr lang="ru-RU" dirty="0" err="1" smtClean="0">
                <a:solidFill>
                  <a:schemeClr val="bg1"/>
                </a:solidFill>
              </a:rPr>
              <a:t>Поп-музика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відтепер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витісняє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рок-н-рол</a:t>
            </a:r>
            <a:r>
              <a:rPr lang="ru-RU" dirty="0" smtClean="0">
                <a:solidFill>
                  <a:schemeClr val="bg1"/>
                </a:solidFill>
              </a:rPr>
              <a:t> в </a:t>
            </a:r>
            <a:r>
              <a:rPr lang="ru-RU" dirty="0" err="1" smtClean="0">
                <a:solidFill>
                  <a:schemeClr val="bg1"/>
                </a:solidFill>
              </a:rPr>
              <a:t>якості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танцювальної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 на дискотеках,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часу </a:t>
            </a:r>
            <a:r>
              <a:rPr lang="ru-RU" dirty="0" err="1" smtClean="0">
                <a:solidFill>
                  <a:schemeClr val="bg1"/>
                </a:solidFill>
              </a:rPr>
              <a:t>танцювальна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музика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dance music)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одним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напрямків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поп-музиці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Завдяки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появі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телебачення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зокрема</a:t>
            </a:r>
            <a:r>
              <a:rPr lang="ru-RU" dirty="0" smtClean="0">
                <a:solidFill>
                  <a:schemeClr val="bg1"/>
                </a:solidFill>
              </a:rPr>
              <a:t>, телеканалу </a:t>
            </a:r>
            <a:r>
              <a:rPr lang="en-US" dirty="0" smtClean="0">
                <a:solidFill>
                  <a:schemeClr val="bg1"/>
                </a:solidFill>
              </a:rPr>
              <a:t>MTV), </a:t>
            </a:r>
            <a:r>
              <a:rPr lang="ru-RU" dirty="0" smtClean="0">
                <a:solidFill>
                  <a:schemeClr val="bg1"/>
                </a:solidFill>
              </a:rPr>
              <a:t>в 1980-і </a:t>
            </a:r>
            <a:r>
              <a:rPr lang="ru-RU" dirty="0" err="1" smtClean="0">
                <a:solidFill>
                  <a:schemeClr val="bg1"/>
                </a:solidFill>
              </a:rPr>
              <a:t>формується</a:t>
            </a:r>
            <a:r>
              <a:rPr lang="ru-RU" dirty="0" smtClean="0">
                <a:solidFill>
                  <a:schemeClr val="bg1"/>
                </a:solidFill>
              </a:rPr>
              <a:t> культура </a:t>
            </a:r>
            <a:r>
              <a:rPr lang="ru-RU" dirty="0" err="1" smtClean="0">
                <a:solidFill>
                  <a:schemeClr val="bg1"/>
                </a:solidFill>
              </a:rPr>
              <a:t>відеокліпів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час у США </a:t>
            </a:r>
            <a:r>
              <a:rPr lang="ru-RU" dirty="0" err="1" smtClean="0">
                <a:solidFill>
                  <a:schemeClr val="bg1"/>
                </a:solidFill>
              </a:rPr>
              <a:t>з'являються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зірки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як Майкл </a:t>
            </a:r>
            <a:r>
              <a:rPr lang="ru-RU" dirty="0" smtClean="0">
                <a:solidFill>
                  <a:schemeClr val="bg1"/>
                </a:solidFill>
              </a:rPr>
              <a:t>Джексон, Мадонна, </a:t>
            </a:r>
            <a:r>
              <a:rPr lang="ru-RU" dirty="0" err="1" smtClean="0">
                <a:solidFill>
                  <a:schemeClr val="bg1"/>
                </a:solidFill>
              </a:rPr>
              <a:t>Прінс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err="1" smtClean="0">
                <a:solidFill>
                  <a:schemeClr val="bg1"/>
                </a:solidFill>
              </a:rPr>
              <a:t>Вітні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Х'юстон</a:t>
            </a:r>
            <a:r>
              <a:rPr lang="ru-RU" dirty="0" smtClean="0">
                <a:solidFill>
                  <a:schemeClr val="bg1"/>
                </a:solidFill>
              </a:rPr>
              <a:t>. На </a:t>
            </a:r>
            <a:r>
              <a:rPr lang="ru-RU" dirty="0" err="1" smtClean="0">
                <a:solidFill>
                  <a:schemeClr val="bg1"/>
                </a:solidFill>
              </a:rPr>
              <a:t>поп-музику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впливають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хіп-хоп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err="1" smtClean="0">
                <a:solidFill>
                  <a:schemeClr val="bg1"/>
                </a:solidFill>
              </a:rPr>
              <a:t>соул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ритм-енд-блюз</a:t>
            </a:r>
            <a:r>
              <a:rPr lang="ru-RU" dirty="0" smtClean="0">
                <a:solidFill>
                  <a:schemeClr val="bg1"/>
                </a:solidFill>
              </a:rPr>
              <a:t>. У 1990-ті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2000-ні до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додається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танцювальна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електронна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поп-зірки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намагаються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привернути</a:t>
            </a:r>
            <a:r>
              <a:rPr lang="ru-RU" dirty="0" smtClean="0">
                <a:solidFill>
                  <a:schemeClr val="bg1"/>
                </a:solidFill>
              </a:rPr>
              <a:t> до себе </a:t>
            </a:r>
            <a:r>
              <a:rPr lang="ru-RU" dirty="0" err="1" smtClean="0">
                <a:solidFill>
                  <a:schemeClr val="bg1"/>
                </a:solidFill>
              </a:rPr>
              <a:t>увагу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епатажну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поведінку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скандали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3885" y="948690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600" b="1" dirty="0" smtClean="0">
                <a:solidFill>
                  <a:schemeClr val="bg1"/>
                </a:solidFill>
              </a:rPr>
              <a:t>Майкл Джо́зеф Дже́ксон</a:t>
            </a:r>
            <a:r>
              <a:rPr lang="vi-VN" sz="1600" dirty="0" smtClean="0">
                <a:solidFill>
                  <a:schemeClr val="bg1"/>
                </a:solidFill>
              </a:rPr>
              <a:t> (англ. </a:t>
            </a:r>
            <a:r>
              <a:rPr lang="en-US" sz="1600" i="1" dirty="0" smtClean="0">
                <a:solidFill>
                  <a:schemeClr val="bg1"/>
                </a:solidFill>
              </a:rPr>
              <a:t>Michael Joseph Jackson</a:t>
            </a:r>
            <a:r>
              <a:rPr lang="en-US" sz="1600" dirty="0" smtClean="0">
                <a:solidFill>
                  <a:schemeClr val="bg1"/>
                </a:solidFill>
              </a:rPr>
              <a:t>, *29 </a:t>
            </a:r>
            <a:r>
              <a:rPr lang="vi-VN" sz="1600" dirty="0" smtClean="0">
                <a:solidFill>
                  <a:schemeClr val="bg1"/>
                </a:solidFill>
              </a:rPr>
              <a:t>серпня 1958 —†25 червня </a:t>
            </a:r>
            <a:r>
              <a:rPr lang="vi-VN" sz="1600" dirty="0" smtClean="0">
                <a:solidFill>
                  <a:schemeClr val="bg1"/>
                </a:solidFill>
              </a:rPr>
              <a:t>2009)</a:t>
            </a:r>
            <a:r>
              <a:rPr lang="vi-VN" sz="1600" dirty="0" smtClean="0">
                <a:solidFill>
                  <a:schemeClr val="bg1"/>
                </a:solidFill>
              </a:rPr>
              <a:t> — американський співак, танцюрист, автор пісень, котрий досяг міжнародної популярності у віці 12 років як соліст дитячого гурту «П'ятірка Джексонів», а згодом став одним із комерційно найуспішніших сольних артистів в історії. Володар численних премій та нагород; уважається </a:t>
            </a:r>
            <a:r>
              <a:rPr lang="vi-VN" sz="1600" dirty="0" smtClean="0">
                <a:solidFill>
                  <a:srgbClr val="EA5400"/>
                </a:solidFill>
              </a:rPr>
              <a:t>«королем поп-музики</a:t>
            </a:r>
            <a:r>
              <a:rPr lang="vi-VN" sz="1600" dirty="0" smtClean="0">
                <a:solidFill>
                  <a:srgbClr val="EA5400"/>
                </a:solidFill>
              </a:rPr>
              <a:t>».</a:t>
            </a:r>
            <a:endParaRPr lang="uk-UA" sz="1600" dirty="0" smtClean="0">
              <a:solidFill>
                <a:srgbClr val="EA54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Ходило </a:t>
            </a:r>
            <a:r>
              <a:rPr lang="ru-RU" sz="1600" dirty="0" err="1" smtClean="0">
                <a:solidFill>
                  <a:schemeClr val="bg1"/>
                </a:solidFill>
              </a:rPr>
              <a:t>багато</a:t>
            </a:r>
            <a:r>
              <a:rPr lang="ru-RU" sz="1600" dirty="0" smtClean="0">
                <a:solidFill>
                  <a:schemeClr val="bg1"/>
                </a:solidFill>
              </a:rPr>
              <a:t> чуток про </a:t>
            </a:r>
            <a:r>
              <a:rPr lang="ru-RU" sz="1600" dirty="0" err="1" smtClean="0">
                <a:solidFill>
                  <a:schemeClr val="bg1"/>
                </a:solidFill>
              </a:rPr>
              <a:t>пластичні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операції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буцімто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саме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завдяки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цьому</a:t>
            </a:r>
            <a:r>
              <a:rPr lang="ru-RU" sz="1600" dirty="0" smtClean="0">
                <a:solidFill>
                  <a:schemeClr val="bg1"/>
                </a:solidFill>
              </a:rPr>
              <a:t> Майкл </a:t>
            </a:r>
            <a:r>
              <a:rPr lang="ru-RU" sz="1600" dirty="0" err="1" smtClean="0">
                <a:solidFill>
                  <a:schemeClr val="bg1"/>
                </a:solidFill>
              </a:rPr>
              <a:t>поміняв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колір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шкіри</a:t>
            </a:r>
            <a:r>
              <a:rPr lang="ru-RU" sz="1600" dirty="0" smtClean="0">
                <a:solidFill>
                  <a:schemeClr val="bg1"/>
                </a:solidFill>
              </a:rPr>
              <a:t>. Але </a:t>
            </a:r>
            <a:r>
              <a:rPr lang="ru-RU" sz="1600" dirty="0" err="1" smtClean="0">
                <a:solidFill>
                  <a:schemeClr val="bg1"/>
                </a:solidFill>
              </a:rPr>
              <a:t>насправді</a:t>
            </a:r>
            <a:r>
              <a:rPr lang="ru-RU" sz="1600" dirty="0" smtClean="0">
                <a:solidFill>
                  <a:schemeClr val="bg1"/>
                </a:solidFill>
              </a:rPr>
              <a:t> Майкл </a:t>
            </a:r>
            <a:r>
              <a:rPr lang="ru-RU" sz="1600" dirty="0" err="1" smtClean="0">
                <a:solidFill>
                  <a:schemeClr val="bg1"/>
                </a:solidFill>
              </a:rPr>
              <a:t>хворів</a:t>
            </a:r>
            <a:r>
              <a:rPr lang="ru-RU" sz="1600" dirty="0" smtClean="0">
                <a:solidFill>
                  <a:schemeClr val="bg1"/>
                </a:solidFill>
              </a:rPr>
              <a:t> на </a:t>
            </a:r>
            <a:r>
              <a:rPr lang="ru-RU" sz="1600" dirty="0" err="1" smtClean="0">
                <a:solidFill>
                  <a:schemeClr val="bg1"/>
                </a:solidFill>
              </a:rPr>
              <a:t>вітиліго</a:t>
            </a:r>
            <a:r>
              <a:rPr lang="ru-RU" sz="1600" dirty="0" smtClean="0">
                <a:solidFill>
                  <a:schemeClr val="bg1"/>
                </a:solidFill>
              </a:rPr>
              <a:t>, через </a:t>
            </a:r>
            <a:r>
              <a:rPr lang="ru-RU" sz="1600" dirty="0" err="1" smtClean="0">
                <a:solidFill>
                  <a:schemeClr val="bg1"/>
                </a:solidFill>
              </a:rPr>
              <a:t>цю</a:t>
            </a:r>
            <a:r>
              <a:rPr lang="ru-RU" sz="1600" dirty="0" smtClean="0">
                <a:solidFill>
                  <a:schemeClr val="bg1"/>
                </a:solidFill>
              </a:rPr>
              <a:t> хворобу </a:t>
            </a:r>
            <a:r>
              <a:rPr lang="ru-RU" sz="1600" dirty="0" err="1" smtClean="0">
                <a:solidFill>
                  <a:schemeClr val="bg1"/>
                </a:solidFill>
              </a:rPr>
              <a:t>колір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його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шкіри</a:t>
            </a:r>
            <a:r>
              <a:rPr lang="ru-RU" sz="1600" dirty="0" smtClean="0">
                <a:solidFill>
                  <a:schemeClr val="bg1"/>
                </a:solidFill>
              </a:rPr>
              <a:t> ставав </a:t>
            </a:r>
            <a:r>
              <a:rPr lang="ru-RU" sz="1600" dirty="0" err="1" smtClean="0">
                <a:solidFill>
                  <a:schemeClr val="bg1"/>
                </a:solidFill>
              </a:rPr>
              <a:t>світлішим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Після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прогресування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хвороби</a:t>
            </a:r>
            <a:r>
              <a:rPr lang="ru-RU" sz="1600" dirty="0" smtClean="0">
                <a:solidFill>
                  <a:schemeClr val="bg1"/>
                </a:solidFill>
              </a:rPr>
              <a:t> Майкл почав </a:t>
            </a:r>
            <a:r>
              <a:rPr lang="ru-RU" sz="1600" dirty="0" err="1" smtClean="0">
                <a:solidFill>
                  <a:schemeClr val="bg1"/>
                </a:solidFill>
              </a:rPr>
              <a:t>завжди</a:t>
            </a:r>
            <a:r>
              <a:rPr lang="ru-RU" sz="1600" dirty="0" smtClean="0">
                <a:solidFill>
                  <a:schemeClr val="bg1"/>
                </a:solidFill>
              </a:rPr>
              <a:t> ходить </a:t>
            </a:r>
            <a:r>
              <a:rPr lang="ru-RU" sz="1600" dirty="0" err="1" smtClean="0">
                <a:solidFill>
                  <a:schemeClr val="bg1"/>
                </a:solidFill>
              </a:rPr>
              <a:t>під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парасолькою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в максимально </a:t>
            </a:r>
            <a:r>
              <a:rPr lang="ru-RU" sz="1600" dirty="0" err="1" smtClean="0">
                <a:solidFill>
                  <a:schemeClr val="bg1"/>
                </a:solidFill>
              </a:rPr>
              <a:t>закритому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одязі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щоб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сонячні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промені</a:t>
            </a:r>
            <a:r>
              <a:rPr lang="ru-RU" sz="1600" dirty="0" smtClean="0">
                <a:solidFill>
                  <a:schemeClr val="bg1"/>
                </a:solidFill>
              </a:rPr>
              <a:t> не </a:t>
            </a:r>
            <a:r>
              <a:rPr lang="ru-RU" sz="1600" dirty="0" err="1" smtClean="0">
                <a:solidFill>
                  <a:schemeClr val="bg1"/>
                </a:solidFill>
              </a:rPr>
              <a:t>потрапляли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уражену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шкіру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www.michaeljacksonstar.info/wp-content/uploads/2010/08/1279523082_michael_jacks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195"/>
            <a:ext cx="3400425" cy="4533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66590" y="0"/>
            <a:ext cx="473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i="1" dirty="0" smtClean="0"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Michael</a:t>
            </a:r>
            <a:r>
              <a:rPr lang="en-US" sz="5400" i="1" dirty="0" smtClean="0">
                <a:solidFill>
                  <a:srgbClr val="FF0066"/>
                </a:solidFill>
              </a:rPr>
              <a:t> </a:t>
            </a:r>
            <a:r>
              <a:rPr lang="en-US" sz="5400" i="1" dirty="0" smtClean="0"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Jackson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64" name="Picture 4" descr="http://www.peoples.ru/art/music/pop/jackson/jackson_101208_193550_74787_12.jp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195" y="2818180"/>
            <a:ext cx="2762250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55" y="374900"/>
            <a:ext cx="442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Майкл Джексон ввів у поп-культуру безліч нових рухів. Саме за це його назвали </a:t>
            </a:r>
            <a:r>
              <a:rPr lang="uk-UA" dirty="0" err="1" smtClean="0">
                <a:solidFill>
                  <a:srgbClr val="EA5400"/>
                </a:solidFill>
              </a:rPr>
              <a:t>“королем</a:t>
            </a:r>
            <a:r>
              <a:rPr lang="uk-UA" dirty="0" smtClean="0">
                <a:solidFill>
                  <a:srgbClr val="EA5400"/>
                </a:solidFill>
              </a:rPr>
              <a:t> </a:t>
            </a:r>
            <a:r>
              <a:rPr lang="uk-UA" dirty="0" err="1" smtClean="0">
                <a:solidFill>
                  <a:srgbClr val="EA5400"/>
                </a:solidFill>
              </a:rPr>
              <a:t>поп-культури”</a:t>
            </a:r>
            <a:r>
              <a:rPr lang="uk-UA" dirty="0" smtClean="0">
                <a:solidFill>
                  <a:srgbClr val="EA5400"/>
                </a:solidFill>
              </a:rPr>
              <a:t>.</a:t>
            </a:r>
            <a:endParaRPr lang="ru-RU" dirty="0">
              <a:solidFill>
                <a:srgbClr val="EA5400"/>
              </a:solidFill>
            </a:endParaRPr>
          </a:p>
        </p:txBody>
      </p:sp>
      <p:pic>
        <p:nvPicPr>
          <p:cNvPr id="43010" name="Picture 2" descr="http://www.vestadance.ru/images/jack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490" y="2512770"/>
            <a:ext cx="2266950" cy="3048001"/>
          </a:xfrm>
          <a:prstGeom prst="rect">
            <a:avLst/>
          </a:prstGeom>
          <a:noFill/>
        </p:spPr>
      </p:pic>
      <p:pic>
        <p:nvPicPr>
          <p:cNvPr id="43014" name="Picture 6" descr="http://www.21.by/pub/news/2010/06/1276633983025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4655"/>
            <a:ext cx="4034810" cy="4803345"/>
          </a:xfrm>
          <a:prstGeom prst="rect">
            <a:avLst/>
          </a:prstGeom>
          <a:noFill/>
        </p:spPr>
      </p:pic>
      <p:pic>
        <p:nvPicPr>
          <p:cNvPr id="43016" name="Picture 8" descr="http://www.factroom.ru/wp-content/uploads/2012/11/mjack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81" y="4039820"/>
            <a:ext cx="5182820" cy="2818180"/>
          </a:xfrm>
          <a:prstGeom prst="rect">
            <a:avLst/>
          </a:prstGeom>
          <a:noFill/>
        </p:spPr>
      </p:pic>
      <p:pic>
        <p:nvPicPr>
          <p:cNvPr id="43018" name="Picture 10" descr="http://img1.liveinternet.ru/images/attach/b/4/104/156/104156017_3815929_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3226" y="0"/>
            <a:ext cx="3490774" cy="4039820"/>
          </a:xfrm>
          <a:prstGeom prst="rect">
            <a:avLst/>
          </a:prstGeom>
          <a:noFill/>
        </p:spPr>
      </p:pic>
      <p:sp>
        <p:nvSpPr>
          <p:cNvPr id="43020" name="AutoShape 12" descr="data:image/jpeg;base64,/9j/4AAQSkZJRgABAQAAAQABAAD/2wCEAAkGBhQSERUUEhQVFBQUFRcUFBQXFBQXFxUVFBQXFBQVFBcXHCYeFxkkHBcUHy8gJCcpLCwsFR4xNTAqNSYrLCkBCQoKDAwMDQwMDSkYFBgpKSkpKSkpKSkpKSkpKSkpKSkpKSkpKSkpKSkpKSkpKSkpKSkpKSkpKSkpKSkpKSkpKf/AABEIALwBDAMBIgACEQEDEQH/xAAbAAACAwEBAQAAAAAAAAAAAAACAwABBAUGB//EADsQAAICAQIDBgIIBQQCAwAAAAECABEDBCESMUEFBhMiUWFxgQcyQpGhscHwIzNSctEUYoLxouE0Q5L/xAAVAQEBAAAAAAAAAAAAAAAAAAAAAf/EABQRAQAAAAAAAAAAAAAAAAAAAAD/2gAMAwEAAhEDEQA/APh8kkkKkuSpYgSWBIBCAhVSwJdSwIFVLlhYQWAIEsCEBCAgCBCm/sfsTNqsoxafG2XId+Fa2A5kk0FHuSBPRZvo6OEEavV6bTZRVYWZ8rBepc4QwQ7il3J35VA8eojFEI4qJFg0eY5H3FzTpezcuQFsePI6r9YqjMF+JA2gZ1hqIRSjRFEcwdiPlCAgQCWRDUQiICQsJRDKS1WA1IGYRyJBypA5+SZ3E15Vmd1gZmEAxriLIgLMowiJVQBlGWRKhFSpcowLlyhLgXCAgwqgXUsCSXCpCEqoYWBQEsSwp9I5NKetDa6JAv7/AJ/dAUJu7E7IyarPjwYhb5WCr6C+bH2Ask+gk1Oky4RZA4fYAgdNzVE+avnPSdye/ODRZ21DYj4nhnGi49lPG1s2QuxIIAXZQP8AIfRe8r6TsPRnS4L8bKnFkcGsuWiFAZ+aKxvZapQ1UTc+Na7VPnL5SqgAi1QBVXiuqHQeXnzuudzs9r68avWM2sy5ADs2RFVqJ5Nwki0HoN6G05PZfbJ0uQtS5UPlfGwPDkUG/iDYBB5g/dAzaDEcrhFBFkDiO6rZ5uaHCOe/tPpWPh0uJUxt5U5sDXExq3O/U/cAB0h92+w9DqsjarSGmq8mBq/hsTe68wCfSwa26ic7vVjZC3GOBuhrYj8jAX3l7/eRUyYMOpB2vKpJFf0uKdT8CJ5vSph1TquD+DkY0MWXIOAnoMeY1/8Al6/uMxabWY3LJmvhbkw5q3Rhf5Tm6rT8DlQwcDky8iOh33Hwgeg7Q7Iy6fIcefG2NxvwsOnQg8mHuNpmKzZm7y5tVgw485D+BxLjcjzlG4Twu32gCu3XczPkwstcQIsWLBFj1F84CajMayoaQp6iVlXaEol5Fgc7KszOs2ZRMziEZXWJZZpaJYQEkQTDIgmABgwzBMIGVLlQIIQEGFAICXKEMCFUBCAkEJducC1XrUcurYEdKI22UUOYPX2mYv78+ZjEQktsCbsnmABzqtq/9QHDXvVBgeY2Fk8ybvpvXyEXqNR4nMAN63V2eK2vr/kc5Dwpve9KQAb3ZbNmhy5Ee/tBxZ7I6EdQNyPQjkfugEzZGABYsFrGBxcXqwVd+Wx2G111hsFChVJs7ODRseuw2r09x8Br/wBJibgCZCcpB8vhkUeIkWRdsQb2uuUsdlZFItCPld/5EDXg0pzleIcCClv1rY71zr12jO1sGmxYyMWPLn8QsiZsgKY1ZQvF4XAf4jDiHPbzLtOZ2jnNjcUfNSigNztw8h6xuLJlzIuFWDee0U0CpIJ8u3I1yB5+pqBi7N1uTBkGXC7Y3X6rKaPw9x6g7Vzn03sfvtg7Rx/6bXhUynyrkFKrE7Wp/wDrb25HpXKfL8GQA2Re9j4847SaFsjeUXfSB1+9ncjNoWtv4mEmlygbeyuPsN+B6Ezz6rPoHZXetsS+Dqh4mGgpXh4uFeRuzuvLy9OnpOH3n7uLgKZ8DeJpcp8pBvgbmcbH76J32IO4gau5GNRq9OHRHByqOHI3Clk+XjNHyg0SOtV1n1z6ae0UGkTH/CcufKCR4iFaIyY66fZP94nxXSIhI8RmCczwjzMCLpegJ9Ty578pg0Wp4mal4RZKiyaBPKzzraBrhrBhJCtGMxjrtFLGjlAx5lmPIs35RMbiEZHWJYTS8SwgIYRZjmijAWYJhmCYAmCRClGEQSxKhCAQhASgIYEKgl1IBLgNwjiIFC7sbAc/zN1Q9veCMLBgAavdG4q67gV7n8IAmtM4I+1fMAXs1cwR0+/l84GFsR+O1mulmhfzr74DIRz6fvnNeGl5gWrXZ3vqfcjy/wDlF6hSALvzEnfrWw+Y394CVcg31E6Oo7bdwbJBIC+UKoIF3fCBR+qNvf1nMhAwNBdnY0CT6AE0BPUdj9g5Meg1GsITgOLw0JNuDmyjFaDofK256XUX3B7qHV5rJA4AGVGG2U3sm+xuiKOx5T6N9I2rTJol0mBTjx43cFCEHEyseGgvIBuLb39oHx3SaMuSK6Xt7T0nZbeAoKBXdtlHp6mcTsnWeGTZrYqT1F869+c6A7axo4IViPYiwK3IhXb1WpbU3iZsATEA2ROJsTMerDl4gHsf8zgNnDcWPTDJ4WSlOMschZrsNVbHYVzIrmYXebvFizKqYkU7W2Qpwv8A2jc+9n32nB02oZGDKaI3sGj8L/SEd0pSLjZSr4+JTYo8JIKgg7ggl/kR6TDos7E5ASSA9gE7WbBP4T0Or7QGqx4W4VXJwBeIAqHI2YEkUTxcVeboPXbzXZ5/iZAa5m9j6/8AcDfUISVLhTkMZFqI6oGXLMmQTblWZcggZHEQ4mlxEZIRncRbTXp9DkykDFjfITsAisxJ+CgxOt0j4nbHlRsbqaZHUqyn0IO4gZiIJhmCYAGCYdQWhEEIQRDEAhCEoQhCrl1JLgUBCqSpKgDkYgD03/8AIb/lEs5O536fdyjc52+cTAsCbOzNF4j7/VG5/QTGJ1dPmCYyF3LVv70bgfQ+5moXCuDIRxKcx4h0KhlU/cCYvvn2scmoycICpxcIAAGy7Cp6b6OcPF2X/wDGGZg+QBivEVHlYgeh3v5zJ3pwLr2V0xLhIXiyMPKOHnxP+7gfOdRo8TilQl+bMrEfHiHL5zBlxKBSj58yfWzPT9onGFKYQfDUbsdvEI6kel8hOO2noN7KB82on9YV5qoStRH7EvItEj0JEWTCOv2PrArLfJQeoB5ljRG977TT2PoG1Gq1HhWfrOOKrI8QVxHYA7j5zBpMWLwyXZlYk8NCxVGidwa4hvz5iuU1d1MmNdQ7ZWdVVC4CC2yMCpGLiBBSxfm6V15ENebEVJDAqQaIIog9QRBBnpm1uDX5Rhw4GVyeFMvExbgFhfEHmBNcPQcjvW0x9ud08+lAbIFKsWAKOrVw0DYG45jcioVy0jlMzo8dj32G59oCspmTIZ2snYmWgzL4akhQ2TyAk7gDi3ut/wAZkzZ8WnIusptSW24eEHzKtWQxHU0faoRs7r9w9V2g9YkK4wafMwpF6/8AI10HqOXOfTtBi7K7MLJhxHU50FPkKh/N1HG3kT3CiY+w/pCw6nSjSLjyg8DK/gsuO7Ym0J3ANgmx15TxXbPdnVgt4Xi5MNkL9Umh/WMZIv5wj6QdXqdVozl02sx4gbGRPCYLhINEA4PNW43bmJ4DU/Q9myh87a/TtZ3d1zqC3KrZfyBm3uR30zaTF/pm8VRxkKAmLyl99i4BU3zLFhR5bRf0g9+eHFm0yZMrZsjlc3FlGRUSlBVSFAUGjso+1vyED5ZrNOcbshKkoxUlTxKeE1anqPeZzGGBUKAwTDMFhCIIQgiEIUYhCCIyBBCkWSBYliVKyPQgJzNZ+EAS6kEC6m/s7DxUDsL5+hmETqdjnnfK/wBmB9p+h3tQ4Q+B/wCW4Dq32Qfqk36EcP3TD9IGq8PI2DCOFAQGI9FACr70Kucbux2m+nBKEFR/MxGyFv7S1uoP7ueh1S4tYo8JyGHRldgPg/Ca+DQPAZUP2mNDcjne816DFiGJ3z2A90OtD0/fSdHWd0iHoanGX/oVgx9yaFLXvGnsTHg3zMc2WrVCSyr6FgNj6199Qr5h2ggGVwt1xbcXOveZiJ1u8QPjsSd235cPtVDYcpzWT9/rCDxr1PIet18NuXWTSJxZCBdkbAC/S/wuN04PDtR9iAfzkw6lvH4lHmqqq78oWqPPbofxgen7Lz48OZUOQHEcijI+NvsiixBG459CRsRZnrO+mp7NQ1gL5uEhqXK3hqLUEPdGz6g+nrPmYxkkkUN6qztd7ebfaquOzoLxhae1BYbjfiPlPW6A99/uD2+m7Z0ig+HgBCgtlZ6AJLcONQtlvDXdz0aulcUi992XGcacGC+IFcaKK6rwuNyKBIPCx825PTyGXXlwQ3VgSx4RYUeXiIF8QBriG+5B9qwaN3bjbavPyK2AL2qqOy8vWBo7R7xl2N8RU/1G7FUOLmGYDk2xmHS9lvmY0D9UkDc3XDsCoo0DZJoUCSZ0U7JBxceTynzWhBDUpC3Z6kl79wNtxBz9pAOTjUczRN9WBvh/4pz38sBOk0L6cjKzBCHI8JhktquwQhHLa1YrfynMTOyHyMyX/SxX8jNOrzs7cTmzQHIAADYAAChMzCBoyd4NSRR1Gahy/i5P8znZHJJJJJJsknck8ySesYwi2EBRgGNYRZgBBaGYDQKhiAIQgGIYgrDEApciiSoEBisjkHnUcBJkxgwMty4ZQQ0wgnn6ct/384AIlkCwPc9J09DqMeMgUcllSQOo2JX1B5jb0ESuiXxAocH1B6betizt7fOa+xcCFx1ayyt04RtdVzs8/b7g9R2HpmVEy8XCSxVms8ONz0Yb+Q8j8j0nX1TIu2XTBW9Q54D7r0Mz9hDgyPjcE43U2o619bhHVh9avaei7PzZMBXEMqnG2+Fsg48OVTy4WG6H2/6hWLQYBixDKVUM5PgYbsCueVh9o3QF7Dc9Jne2DEm+pN2STzsz03amgyP5n0w4qrjXIWWvYDf8pxyOBaY73sg2N+/UDaB8o7dUjKQff1mBjt++nSek754PPx0PcDYD2nmi1f5hGrQ8j8YKgjUem3w+z0haHr8ZR/nr8P0MDsZM7kAWBRu6onbh3rrQAvmB1gaLHwtxNuaIrpRHrew+R2v1lVIB7wragxrdAkm/ZbIrlZNbk9CNvS5b6livCKUf7Rvvw3vzH1F+6ZqkIgXkW7JNk8yeZ+cysJpcTO5gIYRTLGsYsmEKKxbVHsYl4CmMWYZMW0ATFsYZMBoRQhCCIQhRiGIAhiAdyxKBhLAsQhBhQKfHfxi1zH4ffzr749YrOtGxArFp3J2HtvQ57dfjOp3Ye9ZjB34rx8/9pUD8BOZizkfIeWqsEirvnyv74fZus8LNjyDfw3R69eBg1fhUD7AvdfPmQMmJ7WqdaBBHIjfmIzQ5Sl4tUqhWO5ZT4TN/UwG+B/Vl2vcjrPXYO92NtKM2mZRhFlmJBKKu54wp8hA9dx6Tw2T6bNNk8uXSuy7jjLKWI6EixA9NplyaYkI7vjNHwsinIAp5FcmO2KnowDD1AjdV2hpman07rk6Amlb+1kUkE/7gs81pfpY7PxrSpqAOibUt8+G7AHqOR9JMf0v6JPq4s+/NCoKH/h4ir9wgTvVp+zsmMo65sDgEANiybEjnYBDdOs+NkECvkflPovef6UvEPDp8GNVrcvgxgg+1M1z57qM5dmY0Cxs8ICi/YDYQNOhbyV7/AKf+x16ROT+cv79ZNC+5Hz+6Xn/nJ8vzMDpSxKkEKfjMOolDHqYAsJmyLNpWZMogZXiWMbkiWhC2MEtIxlXAW0W0Y0W0ADBaWYLQiAQxBEMCFWBDEEQxAsQ1g1CEC4UGFAsQnFwYQgZ2wEAnmBV/pAE243INjaMUY2+uhHPzYzR+Ya1I+FQMC5CLokWKNEix6GuY9ooGatZiRT5CxB/qUAj05E3+Ey3AJWnb7uZMQZuIk5CCEWvL63frttynBuTigel7xLh4bxne1ABUKTY8xqhdbb7Xc88DK4ifXbl7D0hIl/IXAZp2phGar+any/OJA/CO1KFnQgE/CzW+8Dp3KEqEIBgxqNE3GIYU65lzTRcRlgZMgiGj8kSwhCGgsIbiAYCTBMtoJMCoBhQTAIQxBEIQCEMQBGAQJCElSwIEl1JUKoEEICQLD4YFCVGVKKwMGqbeImrUpvM5hFAS+GWBLqBJp0TEE8NXX57EWT1sD5zMu5hKd4VqzJ5gBXrYYMN9xuOvTnFZ9U+NvI7LQHIkb7y9Pzla7JTA0PmAeXxhHRwvYBJskAkn1MZcFOXID2HT2hQqxGiAohiAdxeWOEXmEKyZIhhNLxDwhDiLIj2EU0DOwgGPKxRWAoyjDMWRAYIQgiFAMCGBAWMEAgYYiwIQgHLqSpYEAlhiCBGAQKqQCFUnDAyalNpkAnTz4/K3tR/ED9Zg4YCzJUMrKraAKiGqyCFAPTjeL7Q+z84/TiK7SX6vz/SEdTANh8BGVF6f6q/AflHAQqcMYogiMDQq0lZBDEpxAxOIllmlhEvCM7RREe0SxgJaLaMaLMBbRbRjRZgEIYMCFAMRixYhiAy4QggQlgEIaygsNRAuGsgEMQIIUoiFUADjsEf7W/BS36TnETu9mYw2XGDyY0fgQQfznFC7D4QFsYBjeGAVgUsIy1WHwwG6ZYrtMbL8Zq04ie1V8q/H9IGzS/VX4D8o8CBoV8i/2iaCsKACGstVjAsCKZTiMIlMIGPIJnebMizO6/v5wjK4iHE0sIplgZWEWY9hEtAU0BoZg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2" name="AutoShape 14" descr="data:image/jpeg;base64,/9j/4AAQSkZJRgABAQAAAQABAAD/2wCEAAkGBxQTEhQUExQUFBUXFhQVFxQUFxcYGBgcFxQXFxcXFxcYHCggGBwlHBQXITEiJSkrLi4uFx8zODMsNygtLiwBCgoKDg0OGhAQGiwkHCQsLCwsLCwsLCwsLCwsLCwsLCwsLCwsLCwsLCwsLCwsLCwsLCwsLCwsLCwsLCwsLCwsLP/AABEIAQkAvwMBIgACEQEDEQH/xAAcAAABBQEBAQAAAAAAAAAAAAAEAgMFBgcBAAj/xABAEAACAQIEAwUGBAQEBQUAAAABAgADEQQSITEFQVEGImFxgQcTkaGx8DJCUsEjYtHhFHKS8TNDorLCFRYXgoP/xAAaAQADAQEBAQAAAAAAAAAAAAABAgMEAAUG/8QAJREAAgIBBAIDAQEBAQAAAAAAAAECEQMEEiExIkETUWEyI4EU/9oADAMBAAIRAxEAPwDHKbR68FUx5J61AYUGjgqRqml4sJGVgHg8WKkaCR4UtIyQBQaOCtGxTtPZI3IGPrVjytBQI8sZISQ+WERUxCoLsbD5+g5zqsiq7MTdbZVABzG+xudPgYx2vwytTo4hSM75hWpUqRSjQawKIGJtnI1IHmLC0hl1Cg69lFibjfoBqcfN+4Mo/UbFv7eksnZHj+VilQ56b3DK2oN+sz+SXBMStOojvYqrKSh/NZgSD4Wk8Wplu8ugZMMXEtvbPg9bBqtemhOGqmyVG1yn9LDfyJ0NjKrheJ1mYAKHv+UKPqNvObZjO1+CqYF6Zon3FZXtQci4uwKuMrEU1uSQNCCoIAG2aYHC2QmjTZKX4Wq7sx01Y7215C1/Ixsccs3zwiUZpRquRqqoViL3sSL/AN+c5mjY3nZpr0Eczi0HNSKJjDecAyQt20ic4nAJ56USSsdUIZxGmeLel4xtqUnQyaIlRH6Y1jxpCOLSlFEVyOobRwG8UKcVTWxhoFikSOqkV7u8UF2jJC2cFPqY4KUSqR6m1oaA2MPTjlNYuprFhY1CthvEMMFXDVFF1NFzbce8WoyNe/gA3QZpX+O8Zq+6GE94TRDmqy2teow1J5ka6Dabt7LuFU3wINRKdTM9X8ShrC+Qi565b28Zmvty7P08PiadWkqolRbFVAADLtYDTaeJkf8Aqz0I5E8SiZnaP4WhmPgN/wCkYEmOHYDMpvcXGgHluY6kk7YFBz4icqY0FgpbKBpoCQo6AA6nf+su/Z2hQGUDFUwje7JpVqdQAgEEhKgGxNwR4Sg4TA5nym4Kk32sByN5YuDYOxNUDupoxtmABG9r72Numom3Bmc5NGXPhajZ7F4bK5Gv4mt42Yi94yFj9RybDWwvYE3tck/vGnWbH+Eo9cjYSDvCssZKRGh0xVMaTtrxyks6KcB1g1MbmeqrpCfdxmtFUaGsiqYMKpJEU0haJpKJCs5aItcx/JHOH0Mzw1yLdI9SoGPrhjLNhOFrb4Q9OErCkQeUpZwpE9/hyJcsbwlVEhatAbTqOWSyKWleLNG0M93OMsNB3G0+zrhxo4OiCTcq1Qjl/FIceBsoHWxJlE9v1v8AD07rcmqtm6WV7jwvm+Ql79nBc4Cjmudaguxv3RUcKATyFhYdLSne2HBVsR7igq6NV/FplWwsC9/y66m8+fkm89HoQaUbMVwHDQylnJG2UDn4yewHDygsOev+8YwVBlqsjZWKuykqdDZiCVFrBeY20MsrVVVdrEbmTyuSdHsaXFDbuKqmGIruLaEX18rzT+B9lKaYfCHEWahjO41RGKPRquzNRIN7MraIQdMwXQ3MoNWtmYm2g268/wCsKxHG65wrYcVGFO61FXTushzIVO62IBsOkvCbS4dGTUYN64J7tF2AxWGY5EavS3FSmt7DoyC5B8rjxlVKa2PLfw/pLs3trqinTy4dC9u+zEhSQLEqBqNb6QH/AOQ8Lisg4jhUbMWD1qIKVKXeGUg3u62O191Ohm+GeaXlyeTsl9FTanGXpTQ+M+z+9L/E4CsMTRIzAaF7fyldH8rAjxlFr0SCQQQRoQQQR4EHaaIZIzXiBOhOHpaR9RE0FjxEpVAGGWC1xDagglYRWMgSmghFMaRtVhVIR6EchAEVg3s144yzuHp6xkgN8E3Rx5A3jzcWZYCtOcrU+U6uydIIrcaZ9DE0ql+f3zgBwpjtOiRzgDS9B5pc5yogtfXS8aLkQLjbu2GrFATlVS2W+i51BY25ai/nDKSimwKNtG3+yzEGpwyg/JveFQdwA7C3xDelpFe1SoKGHFYvUVFqqKioA3vFcMjIQxFg1xexvpprLN2H4clDAYanTFlFJG3vcuM7m/UsxPrIf2u8M9/wvEAbqvvRt/yzntr/AJZ865f6bv09BLjafNlHizLUeoABnZnKjQAsxNh4ayz9mOH1OIiuFNnphWVb6G99D52Iv1t1lHE0X2J4tqeLq5SLGkM1/wDOLH0J+BMvJJ8l4TklSfAAnDq1NiroykbhgQR8d/OTPA+AnEMUO2R2Y/yqu3mTYevhL527opV91UCWfvoSDpoActvUkHz6wjslwbLhKlRTerXpugzbLfMi2ty/N6mZr8qNzko4dz7Z88U6xKBbDfMDz2sRfodNPCeLRToR3SLEaEdCNCPlPKs2nmk92M7ZYjh1XNSJemT36DHuN4j9LfzD1mm9o8Rg+LYVsVhtMVSpio6bMUUkOrDZ8oJIO+3WYiVk32K4qaGKUm+VwUbUjf8ACfLMBpzBIjwrdfsllhatEvQXSeZIdjcB7itVon8jso8r90/C0YqLPS7VmRMFdYLWWH1BAcRtAykWDoIbQSDhIVQBtKURbdnKiRWHTWOWncMNYaA5EglPSeZNY6t5515xRQY0zpHjQa05Tc3hGc7bxGyqQNUp2i+EsoNUVDam9DEpUP8AKaLm+niqn0E5iL+UawRJYpr/ABAaItvesPdi3QjPe/hOyK4NM5Lk+geC4b3WHo09TkpU0137qAa38p3iuHFSk6MAVYWIOxB0I+comD7WVmGZKhKh2srqgOUGwV7C4IsQdb35yE7S9qcUxdkqvTtsqNYDYdNfM9Z882k6PYhosklfFGJcUwRo1qtE/wDLqPTv1yMVv8pd/Y3hz/incjuZDTJ5XbUf9plP4xUZ69R3N2ZizHqTqTpNX9nOAFPhiVbDM9Y1CT0Vyqj/AKSfWapK1RGqLtxHBGrTNO4DG2VjsGFwCegylh6ya4XRFKklG1jTVVv1Cj8XraBObpnuDtcaa6ffwhtCqxGX8yi4O9wRJOFqxnN9Hz57RuHijxHEAABXYVlt0qan/rDytTTvbbw0irRxAXulTTY2tZgcyg+eZ7eRmYXl4u0TGydzEAkajQ8j48o4RvEgRkc+jYu1+Hz+6xS7VQA3mVFRT8GYf/USttTlj4biPfcJoDdqdNdOf8J/dk/6ZBMDPRxfzyeXF9r9BWEAxaSUqCAYwWjMrFgWHqXh9EiQlJiNoZTqNLUIyZp4a+t47SwusXgHOUQ2nAI2IUcp5ljoE5UTWKCwUA3jpvFhI4FitD2CYgaQXC4V6tREp1BRfOpWobaEG430uSABfTWFYoQXLOcbjQVKmB8Mx9TBY2pQxJZVLG5e+jMAQ9zrlbT4g8pN8bxahHYkWIJ5bGDcVoLiqYSsSWRSKVb86dFJ/PTv+U6i+hGxpOPwlamFp1XGW9wAxbwuByHnaeTl0jUrZ7Gm11QcWN4sllRrWuahv1GYAfQzYOwFe/D6SaXQn4Mcw+sxhqpbKOSjKPK5PxuT8ZrnYa4TJ+qkh+Wv1Eqobk/wzzlRo9EAp1BsDby03+9YRgqN9L99dByusDwdMtSHW30t9/GSeDpk2bY2sZjb7KPkq3tS4e1fh1bL3mXK+2v8NgzDx0vPnmfWGMoBhuOYPQjxnzX244OMLjKtIaLcOo6Btcvob/KVxNUKyAczjGeqnScXWWOLJ2Z4vURqNH8rNk13y1nGcDwJUfCWJzKTwPEZcRQZtQtSn8A4l8x1EpUdP0sV+BsPjv6zdgdxMOZVMCc+UjscZJP4yOxgjtggRaU4TSTaIp7QqkNpZEmTXD00ENURjAjSGWEVk2JUR56XnOKkdJgChlae08Ujot0nSItjEViktBwsOxawUraOFHgPTr6bn4TPuKYz3lRmvudPBRoo+Eu3H8SKeGc379U+5UfykZqr28FCp/8Ar4TPmFzMepl6Nenj7Oo2omxdkcUFqUellT0Zbf0MybBYcM1jcDqJofYSkzEht6ZC+YGoYeBuPnFxR8W2NlfKNrweHy3B8fv76yQFMAQCg5KjXWw+k6+NUDvso/mO3r0nmyg7LKQ5iNja0y32sdnTXpf4lF79Id7qy8/hvL/XYgEnE0FHmP8AeUvtl23TDEU2QVldSVdQCl+WjMDz3hxxfoZsw4xCtC+JYlalRmVQmY7KLD0A2g1vCaQIdoPYg9CD8JoFHiBxCCq1szZr2GnddkA/0qsqXAuCDEK+WvRSsuq0Kt1NVQpLGm9subQ90yb7LVg2HtzWo4PkVRh+81aaXNGbUJPkPqSPxkk6sh+IPNMkSgxujRhlKlPUFharKmdsMwjWAhivA8OkLVYBRxHi88SqxwJ5zgHgYoxwUooU4jOsBrUbwevSVFLMbKouSeUlWpyrdvK7LTRBbKxudOY2F+W8Le1WPDylRUeO8SNepm1Cjuop/KvpzJ1P9pHBY7aLXDEozDZbX9ekwSuTs9NVFJBHBSCzC2tgR9+stPBO1QwJGekXBJIsRcaWOh0I9ecp3CauWslzYHun1/vaSHG8VRap+JnCoAoB7oa4zAnpudL8vG1Y5EsNEZRvJ+GmJ7U8AdatLGVG/Sfdog05KtTUedzAeL+1qjkIwuBRHzCzVlRltzzKut+ljMoepfYAeAjZmGSLKKRMcV7RYjEMzVKrd43KrZFHSyrYC15Gk+N/jGljoWFIc8RaLXrPCKQyiQDiPY3BsRtblbnLR2P0pP4t/wCIlWZZbey1P+CSebG3oAPqDL4P65I5/wCSVqNeRPEB5fZks1KR+NpCaZdGaL5HaCwtEjdBIWE0lCLHaSwqmkaoCPoNYGKLRdI+ixoLHUG06+ADoEVFKu0Vli2cxsAWlT9oFIilSa3dzkX03y6afexlsy67Sue0KmDhqZuoZKpsNiQ66gG2utja/Q2MTJ0UxPzRQMPhS5sASBuRyhFdMq1FOgsPnYiWjs/wpKmFVgMj94Z13NjpcHQjzHwlb7VUSlRUJBsgYldiWJ+GgGnK8RJQhZrU989pBP4RMUwnkEws1HQs8yxQi1W84AlUjoWeWOWjJHCFWKCzyrFWj0ATblvL9w/Ce7pIvQC56k6sfiTInsZw9ajVXJGemmZA1rHe/LcaSylZqwxSVmTNkuW0EqGReMaS9alIbHiwP3zjSFjVklh4YsEoCGLLGVjtGE0zGKUKVYGdYo/vHUWJC9Y9SOsByH6aTrLOZotTECNhfD7+/rGcRhUqKVdVZejAEfAws6xoiFC8gVLBpTXIihV3sNtZQ+1/Capq1KwF0yr5gAAHT0+c0SsdIBWS4IIuD+8DimqZbHNxlZjxnDLNx/s77u9RP+HcAj9N9vOQD0CN5jnjaPQjNS6GVEeCzyLCFWIosazmGwzOTlUt1sISnDKnNGHof6R/guLNGpf8p0YeHWaCqggW1E0Y8UWjPkyyizPk4aej/wCkwzhvAzUqKmRhfMczghQFRnNzbTRbeZEuhp2klw7BUnRzWdqaB6Ssyi/dbPmFxqL5VF+QJjZFGMGxceSUpJAPZ/szSxCVK1T3yU6IBPuVF2FjmCvfRl0OnKeqUbEgHMAbA9RfQ+trzUOB4vBgf4fDlAFuAg/NfUlSfx7m515yjcb4WaFQodt1PVeR/bzEzabLcmn/AMH1dt3RX61OQPFgAD6fWWOuPOQPFaZItabJGaAVRhiCA0DDaTSzJNBdJRC0WD0GhSmK2CharFARTCJWdZx0xamIB8J0CCzhStEkRSxSiCwUC1hpA25yRrjSCOn2Y1jR6K12wq2ohLaM4N/8qk/vKYRYftL72tpXw177VV081YSjlZKfZrw9A4UR1RFZYoSdFjgE0PsPSqYigwUZ2o2uoPeKG9iBzsQR1lHw+AquwVKVRmOwCnX+3jNv9mfZVsDTZ6hvWqhc4GyKLkKDzNybnmfAXM55fjTrsEob0V0YVmp+9VGNPXvgEjQ2N+liLa9JxGJRqSgu1Qpanp3sjFzry0BHqZcMdxVcDiarBSyV1SpkT9atkqN4d0pfqV8TIjtDgqTqcRROhYB6drZSw0I87fOFZZTjzHh9MzrbCX6iC4bhh3LMabXUipc91tLNb66y8cSxCY3DgqLVQWCrqLug/iIrbMCBcEb28JSqQh7Y4DD0aasQ1OpVbYixL50Nxv0i58O1qUCsMvyWpsha4kPj9j985be1GHtWLgWSqq1l6d8XYf6s3ylS4mND6fWXUt0EyO2nRymIZREFpiH0BNBBhdIQmkLxGHWEU0gbAzuoiSNY6ymdtOFEAR1duU6o8ItV0On3tA+xhsGKIimWLWKzgepT0gxWSTJB2TwnWFMr/aegThang9M/O37zP3mn9oHAwtcHmlh53uPpMwtEmjVgfDOLaOoguB1tG7RYNoFRVm3dhVCuiH8yW9bX5+F/lLtWZVsCyj/Mw/eZfh8RVNJGwthWIQ072/FcC3e011GvWUHFY2q1Z2qli5cmoGtqwY5gy7Xvy8JDNg3zuxMM2ky7dueJq+NFNKn4EWmWU3F2JdgLafmX7EcwtVhTdWDXYpqbWYKD87yl4HI1ZdSAW/E2gGvO1zL7i6QFrNmFvxAEA68r/ek1QSjFRIZWtwKqxFSOrEVG8YzJobr4higQklVJZb6lbixCnkpsDbqAZAcXOh9JMVz4yB4udN5JpLhFk2+WG4dZIYYQXCrtoJIUUlrIMLoQhRGE0j6t6xRRREUqRIjinxhs5C6YjppxI6/f3/SKJ09IvIThWICxQecM4U8xtzg7R2rpGVM5IZEH2wcrhjbYkKfXaZ5NN7R0s+Gqr/Lm9VIb+szKJI14OjhihOAQnCKCwB2YFfjsfjaBIszRuyVS2Hw7aXAB88rm30lR47XFXE4ipaxatUaw5Xcy19nUthaIP6QfiSZVu0GGFPEVBcENZ79Mw1HmDeGSp2Z8b8miNo18rBhupBmgYbFGpTV+o+/pM/w+HLsqDdiB5ePw1miIoVQo2UADyAj42+gZ6PJrGa0dDeMZqsI0uiCBa8r3GDp6yerGQHGtvWTmy8SawyyRpyMw7QxHlaM77D0bSOIYPTeOB4aBY6W84tanjB81+k4Ggo5BwqRQcQLPFh9J1HMIDTpeMCpEtUnUAJuToIy2mmsXh6mvpEY6rqIPZyGaoDAg7EWI8NpmvGMCaFQodeYPUcjNF95Kj24XvUm8CPneCa4NGCXlRWg0WGMazRYMka2adwutmo0yOaL9NfpIjj3BHqOHQg30IOlgOf1jvZOrfDrc/hZl/cf90mA33aVatcmHc4y4IrgfBhRuzHNUOmmyg7gX3PjJN2nHeMu14UqObcnbPF/ONuZy8TUaFnIZrGQHGm09RJ2oJA8aXT1ElMpDskaFfxhlPESEoGG0HtNFEmiZp1o4taRPvYQrwAoPFedOIHWR7NpELU11nHKJJHECKavpI4R1jpODQWK08cSJHFpxKm0LQtEzhcVrrFY2qDa0h88WtSLQKCTUkP2opZ6N+aEH0Oh+sPLxNZQylTswIPqLGc+h4unZnwMciq1IqbHqQfMGx+/GekKNydos/ZDEWDr5N+x+oljzym9nnIqKeRLKfVdPpLWryy6MmVeQ6xjb6TjPEs153Yghohm8p6cqTrCN1HkBxltPUSaqtIDjTaScuikOwqlSMLpUT0jqYpLXtDqeKS3KWsk7BUoHpHlRrbSVpYyll5XikxVK20FnEOKTHlEimRJZcYo5C0Q9ZCSdBecmEjmuIu5h2amYVhXoj8ULaA2QNvWeCmTlb3JOm0Rane4E6wWRIUx1QZLVPdk6aRK0kvzgcjrIsidtJY4dDHEwaRdwDP8AjeFtUbTcBvXY/S/pI0JL7xzCBVzqB3Vqk38Vyj/uMo9NfGKascrQXw17EHmGU39f7y2tpKnhDYy/4PCq9NG6qp+WvzvGvgnk7I3XpGmJk8mCUf3jdbB3nbiVkHYxLkyZ/wDTb23jR4XBKXIUyCqiQHG9vWXXEcOMq/aDAkCSlJdFYE5hOA3ElqHZkFdL3lh4ZsPvrJejJPPIFFTp9lTzhlDsmSOYlup7ekOw34RJS1M6KfGiknsePG8fo9igRfXyl1MfpRJamdBWJFKp9iktz8jH6HYpLa3BlwnRJ/8AqyDfFEr2F7JYdQQUzE8z+0Yq9kaV+6D5Ey0CdiLUZLuxvij0Vil2VS+qgDrHx2XpcxLAZ4Tnnm/Z3wxIEdmaYFhaOf8AtynJoz0HzT+w/FH6KH7QOAKuArMl7qAT5XAb5H5TEF859TYr8DeRmb+0r/g0v8//AImacGVvhnbUujKKQ6TbPZ1wzPgk96jKbtbMLXU94MPDvfKUrsv+JfMfWbNgvwL5CNqpuKpAUU3yBngNH9M6OB0v0yTnpj+SX2Nsj9EU3AaP6ZxuCUrfhElYlp2+X2Bwj9EBV4eKNmRASD/vKP2ypIwZmp6kjQctfCaZi9j99ZnnbDb1nOTdBjS9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4" name="AutoShape 16" descr="data:image/jpeg;base64,/9j/4AAQSkZJRgABAQAAAQABAAD/2wCEAAkGBxQTEhQUExQUFBUXFhQVFxQUFxcYGBgcFxQXFxcXFxcYHCggGBwlHBQXITEiJSkrLi4uFx8zODMsNygtLiwBCgoKDg0OGhAQGiwkHCQsLCwsLCwsLCwsLCwsLCwsLCwsLCwsLCwsLCwsLCwsLCwsLCwsLCwsLCwsLCwsLCwsLP/AABEIAQkAvwMBIgACEQEDEQH/xAAcAAABBQEBAQAAAAAAAAAAAAAEAgMFBgcBAAj/xABAEAACAQIEAwUGBAQEBQUAAAABAgADEQQSITEFQVEGImFxgQcTkaGx8DJCUsEjYtHhFHKS8TNDorLCFRYXgoP/xAAaAQADAQEBAQAAAAAAAAAAAAABAgMEAAUG/8QAJREAAgIBBAIDAQEBAQAAAAAAAAECEQMEEiExIkETUWEyI4EU/9oADAMBAAIRAxEAPwDHKbR68FUx5J61AYUGjgqRqml4sJGVgHg8WKkaCR4UtIyQBQaOCtGxTtPZI3IGPrVjytBQI8sZISQ+WERUxCoLsbD5+g5zqsiq7MTdbZVABzG+xudPgYx2vwytTo4hSM75hWpUqRSjQawKIGJtnI1IHmLC0hl1Cg69lFibjfoBqcfN+4Mo/UbFv7eksnZHj+VilQ56b3DK2oN+sz+SXBMStOojvYqrKSh/NZgSD4Wk8Wplu8ugZMMXEtvbPg9bBqtemhOGqmyVG1yn9LDfyJ0NjKrheJ1mYAKHv+UKPqNvObZjO1+CqYF6Zon3FZXtQci4uwKuMrEU1uSQNCCoIAG2aYHC2QmjTZKX4Wq7sx01Y7215C1/Ixsccs3zwiUZpRquRqqoViL3sSL/AN+c5mjY3nZpr0Eczi0HNSKJjDecAyQt20ic4nAJ56USSsdUIZxGmeLel4xtqUnQyaIlRH6Y1jxpCOLSlFEVyOobRwG8UKcVTWxhoFikSOqkV7u8UF2jJC2cFPqY4KUSqR6m1oaA2MPTjlNYuprFhY1CthvEMMFXDVFF1NFzbce8WoyNe/gA3QZpX+O8Zq+6GE94TRDmqy2teow1J5ka6Dabt7LuFU3wINRKdTM9X8ShrC+Qi565b28Zmvty7P08PiadWkqolRbFVAADLtYDTaeJkf8Aqz0I5E8SiZnaP4WhmPgN/wCkYEmOHYDMpvcXGgHluY6kk7YFBz4icqY0FgpbKBpoCQo6AA6nf+su/Z2hQGUDFUwje7JpVqdQAgEEhKgGxNwR4Sg4TA5nym4Kk32sByN5YuDYOxNUDupoxtmABG9r72Numom3Bmc5NGXPhajZ7F4bK5Gv4mt42Yi94yFj9RybDWwvYE3tck/vGnWbH+Eo9cjYSDvCssZKRGh0xVMaTtrxyks6KcB1g1MbmeqrpCfdxmtFUaGsiqYMKpJEU0haJpKJCs5aItcx/JHOH0Mzw1yLdI9SoGPrhjLNhOFrb4Q9OErCkQeUpZwpE9/hyJcsbwlVEhatAbTqOWSyKWleLNG0M93OMsNB3G0+zrhxo4OiCTcq1Qjl/FIceBsoHWxJlE9v1v8AD07rcmqtm6WV7jwvm+Ql79nBc4Cjmudaguxv3RUcKATyFhYdLSne2HBVsR7igq6NV/FplWwsC9/y66m8+fkm89HoQaUbMVwHDQylnJG2UDn4yewHDygsOev+8YwVBlqsjZWKuykqdDZiCVFrBeY20MsrVVVdrEbmTyuSdHsaXFDbuKqmGIruLaEX18rzT+B9lKaYfCHEWahjO41RGKPRquzNRIN7MraIQdMwXQ3MoNWtmYm2g268/wCsKxHG65wrYcVGFO61FXTushzIVO62IBsOkvCbS4dGTUYN64J7tF2AxWGY5EavS3FSmt7DoyC5B8rjxlVKa2PLfw/pLs3trqinTy4dC9u+zEhSQLEqBqNb6QH/AOQ8Lisg4jhUbMWD1qIKVKXeGUg3u62O191Ohm+GeaXlyeTsl9FTanGXpTQ+M+z+9L/E4CsMTRIzAaF7fyldH8rAjxlFr0SCQQQRoQQQR4EHaaIZIzXiBOhOHpaR9RE0FjxEpVAGGWC1xDagglYRWMgSmghFMaRtVhVIR6EchAEVg3s144yzuHp6xkgN8E3Rx5A3jzcWZYCtOcrU+U6uydIIrcaZ9DE0ql+f3zgBwpjtOiRzgDS9B5pc5yogtfXS8aLkQLjbu2GrFATlVS2W+i51BY25ai/nDKSimwKNtG3+yzEGpwyg/JveFQdwA7C3xDelpFe1SoKGHFYvUVFqqKioA3vFcMjIQxFg1xexvpprLN2H4clDAYanTFlFJG3vcuM7m/UsxPrIf2u8M9/wvEAbqvvRt/yzntr/AJZ865f6bv09BLjafNlHizLUeoABnZnKjQAsxNh4ayz9mOH1OIiuFNnphWVb6G99D52Iv1t1lHE0X2J4tqeLq5SLGkM1/wDOLH0J+BMvJJ8l4TklSfAAnDq1NiroykbhgQR8d/OTPA+AnEMUO2R2Y/yqu3mTYevhL527opV91UCWfvoSDpoActvUkHz6wjslwbLhKlRTerXpugzbLfMi2ty/N6mZr8qNzko4dz7Z88U6xKBbDfMDz2sRfodNPCeLRToR3SLEaEdCNCPlPKs2nmk92M7ZYjh1XNSJemT36DHuN4j9LfzD1mm9o8Rg+LYVsVhtMVSpio6bMUUkOrDZ8oJIO+3WYiVk32K4qaGKUm+VwUbUjf8ACfLMBpzBIjwrdfsllhatEvQXSeZIdjcB7itVon8jso8r90/C0YqLPS7VmRMFdYLWWH1BAcRtAykWDoIbQSDhIVQBtKURbdnKiRWHTWOWncMNYaA5EglPSeZNY6t5515xRQY0zpHjQa05Tc3hGc7bxGyqQNUp2i+EsoNUVDam9DEpUP8AKaLm+niqn0E5iL+UawRJYpr/ABAaItvesPdi3QjPe/hOyK4NM5Lk+geC4b3WHo09TkpU0137qAa38p3iuHFSk6MAVYWIOxB0I+comD7WVmGZKhKh2srqgOUGwV7C4IsQdb35yE7S9qcUxdkqvTtsqNYDYdNfM9Z882k6PYhosklfFGJcUwRo1qtE/wDLqPTv1yMVv8pd/Y3hz/incjuZDTJ5XbUf9plP4xUZ69R3N2ZizHqTqTpNX9nOAFPhiVbDM9Y1CT0Vyqj/AKSfWapK1RGqLtxHBGrTNO4DG2VjsGFwCegylh6ya4XRFKklG1jTVVv1Cj8XraBObpnuDtcaa6ffwhtCqxGX8yi4O9wRJOFqxnN9Hz57RuHijxHEAABXYVlt0qan/rDytTTvbbw0irRxAXulTTY2tZgcyg+eZ7eRmYXl4u0TGydzEAkajQ8j48o4RvEgRkc+jYu1+Hz+6xS7VQA3mVFRT8GYf/USttTlj4biPfcJoDdqdNdOf8J/dk/6ZBMDPRxfzyeXF9r9BWEAxaSUqCAYwWjMrFgWHqXh9EiQlJiNoZTqNLUIyZp4a+t47SwusXgHOUQ2nAI2IUcp5ljoE5UTWKCwUA3jpvFhI4FitD2CYgaQXC4V6tREp1BRfOpWobaEG430uSABfTWFYoQXLOcbjQVKmB8Mx9TBY2pQxJZVLG5e+jMAQ9zrlbT4g8pN8bxahHYkWIJ5bGDcVoLiqYSsSWRSKVb86dFJ/PTv+U6i+hGxpOPwlamFp1XGW9wAxbwuByHnaeTl0jUrZ7Gm11QcWN4sllRrWuahv1GYAfQzYOwFe/D6SaXQn4Mcw+sxhqpbKOSjKPK5PxuT8ZrnYa4TJ+qkh+Wv1Eqobk/wzzlRo9EAp1BsDby03+9YRgqN9L99dByusDwdMtSHW30t9/GSeDpk2bY2sZjb7KPkq3tS4e1fh1bL3mXK+2v8NgzDx0vPnmfWGMoBhuOYPQjxnzX244OMLjKtIaLcOo6Btcvob/KVxNUKyAczjGeqnScXWWOLJ2Z4vURqNH8rNk13y1nGcDwJUfCWJzKTwPEZcRQZtQtSn8A4l8x1EpUdP0sV+BsPjv6zdgdxMOZVMCc+UjscZJP4yOxgjtggRaU4TSTaIp7QqkNpZEmTXD00ENURjAjSGWEVk2JUR56XnOKkdJgChlae08Ujot0nSItjEViktBwsOxawUraOFHgPTr6bn4TPuKYz3lRmvudPBRoo+Eu3H8SKeGc379U+5UfykZqr28FCp/8Ar4TPmFzMepl6Nenj7Oo2omxdkcUFqUellT0Zbf0MybBYcM1jcDqJofYSkzEht6ZC+YGoYeBuPnFxR8W2NlfKNrweHy3B8fv76yQFMAQCg5KjXWw+k6+NUDvso/mO3r0nmyg7LKQ5iNja0y32sdnTXpf4lF79Id7qy8/hvL/XYgEnE0FHmP8AeUvtl23TDEU2QVldSVdQCl+WjMDz3hxxfoZsw4xCtC+JYlalRmVQmY7KLD0A2g1vCaQIdoPYg9CD8JoFHiBxCCq1szZr2GnddkA/0qsqXAuCDEK+WvRSsuq0Kt1NVQpLGm9subQ90yb7LVg2HtzWo4PkVRh+81aaXNGbUJPkPqSPxkk6sh+IPNMkSgxujRhlKlPUFharKmdsMwjWAhivA8OkLVYBRxHi88SqxwJ5zgHgYoxwUooU4jOsBrUbwevSVFLMbKouSeUlWpyrdvK7LTRBbKxudOY2F+W8Le1WPDylRUeO8SNepm1Cjuop/KvpzJ1P9pHBY7aLXDEozDZbX9ekwSuTs9NVFJBHBSCzC2tgR9+stPBO1QwJGekXBJIsRcaWOh0I9ecp3CauWslzYHun1/vaSHG8VRap+JnCoAoB7oa4zAnpudL8vG1Y5EsNEZRvJ+GmJ7U8AdatLGVG/Sfdog05KtTUedzAeL+1qjkIwuBRHzCzVlRltzzKut+ljMoepfYAeAjZmGSLKKRMcV7RYjEMzVKrd43KrZFHSyrYC15Gk+N/jGljoWFIc8RaLXrPCKQyiQDiPY3BsRtblbnLR2P0pP4t/wCIlWZZbey1P+CSebG3oAPqDL4P65I5/wCSVqNeRPEB5fZks1KR+NpCaZdGaL5HaCwtEjdBIWE0lCLHaSwqmkaoCPoNYGKLRdI+ixoLHUG06+ADoEVFKu0Vli2cxsAWlT9oFIilSa3dzkX03y6afexlsy67Sue0KmDhqZuoZKpsNiQ66gG2utja/Q2MTJ0UxPzRQMPhS5sASBuRyhFdMq1FOgsPnYiWjs/wpKmFVgMj94Z13NjpcHQjzHwlb7VUSlRUJBsgYldiWJ+GgGnK8RJQhZrU989pBP4RMUwnkEws1HQs8yxQi1W84AlUjoWeWOWjJHCFWKCzyrFWj0ATblvL9w/Ce7pIvQC56k6sfiTInsZw9ajVXJGemmZA1rHe/LcaSylZqwxSVmTNkuW0EqGReMaS9alIbHiwP3zjSFjVklh4YsEoCGLLGVjtGE0zGKUKVYGdYo/vHUWJC9Y9SOsByH6aTrLOZotTECNhfD7+/rGcRhUqKVdVZejAEfAws6xoiFC8gVLBpTXIihV3sNtZQ+1/Capq1KwF0yr5gAAHT0+c0SsdIBWS4IIuD+8DimqZbHNxlZjxnDLNx/s77u9RP+HcAj9N9vOQD0CN5jnjaPQjNS6GVEeCzyLCFWIosazmGwzOTlUt1sISnDKnNGHof6R/guLNGpf8p0YeHWaCqggW1E0Y8UWjPkyyizPk4aej/wCkwzhvAzUqKmRhfMczghQFRnNzbTRbeZEuhp2klw7BUnRzWdqaB6Ssyi/dbPmFxqL5VF+QJjZFGMGxceSUpJAPZ/szSxCVK1T3yU6IBPuVF2FjmCvfRl0OnKeqUbEgHMAbA9RfQ+trzUOB4vBgf4fDlAFuAg/NfUlSfx7m515yjcb4WaFQodt1PVeR/bzEzabLcmn/AMH1dt3RX61OQPFgAD6fWWOuPOQPFaZItabJGaAVRhiCA0DDaTSzJNBdJRC0WD0GhSmK2CharFARTCJWdZx0xamIB8J0CCzhStEkRSxSiCwUC1hpA25yRrjSCOn2Y1jR6K12wq2ohLaM4N/8qk/vKYRYftL72tpXw177VV081YSjlZKfZrw9A4UR1RFZYoSdFjgE0PsPSqYigwUZ2o2uoPeKG9iBzsQR1lHw+AquwVKVRmOwCnX+3jNv9mfZVsDTZ6hvWqhc4GyKLkKDzNybnmfAXM55fjTrsEob0V0YVmp+9VGNPXvgEjQ2N+liLa9JxGJRqSgu1Qpanp3sjFzry0BHqZcMdxVcDiarBSyV1SpkT9atkqN4d0pfqV8TIjtDgqTqcRROhYB6drZSw0I87fOFZZTjzHh9MzrbCX6iC4bhh3LMabXUipc91tLNb66y8cSxCY3DgqLVQWCrqLug/iIrbMCBcEb28JSqQh7Y4DD0aasQ1OpVbYixL50Nxv0i58O1qUCsMvyWpsha4kPj9j985be1GHtWLgWSqq1l6d8XYf6s3ylS4mND6fWXUt0EyO2nRymIZREFpiH0BNBBhdIQmkLxGHWEU0gbAzuoiSNY6ymdtOFEAR1duU6o8ItV0On3tA+xhsGKIimWLWKzgepT0gxWSTJB2TwnWFMr/aegThang9M/O37zP3mn9oHAwtcHmlh53uPpMwtEmjVgfDOLaOoguB1tG7RYNoFRVm3dhVCuiH8yW9bX5+F/lLtWZVsCyj/Mw/eZfh8RVNJGwthWIQ072/FcC3e011GvWUHFY2q1Z2qli5cmoGtqwY5gy7Xvy8JDNg3zuxMM2ky7dueJq+NFNKn4EWmWU3F2JdgLafmX7EcwtVhTdWDXYpqbWYKD87yl4HI1ZdSAW/E2gGvO1zL7i6QFrNmFvxAEA68r/ek1QSjFRIZWtwKqxFSOrEVG8YzJobr4higQklVJZb6lbixCnkpsDbqAZAcXOh9JMVz4yB4udN5JpLhFk2+WG4dZIYYQXCrtoJIUUlrIMLoQhRGE0j6t6xRRREUqRIjinxhs5C6YjppxI6/f3/SKJ09IvIThWICxQecM4U8xtzg7R2rpGVM5IZEH2wcrhjbYkKfXaZ5NN7R0s+Gqr/Lm9VIb+szKJI14OjhihOAQnCKCwB2YFfjsfjaBIszRuyVS2Hw7aXAB88rm30lR47XFXE4ipaxatUaw5Xcy19nUthaIP6QfiSZVu0GGFPEVBcENZ79Mw1HmDeGSp2Z8b8miNo18rBhupBmgYbFGpTV+o+/pM/w+HLsqDdiB5ePw1miIoVQo2UADyAj42+gZ6PJrGa0dDeMZqsI0uiCBa8r3GDp6yerGQHGtvWTmy8SawyyRpyMw7QxHlaM77D0bSOIYPTeOB4aBY6W84tanjB81+k4Ggo5BwqRQcQLPFh9J1HMIDTpeMCpEtUnUAJuToIy2mmsXh6mvpEY6rqIPZyGaoDAg7EWI8NpmvGMCaFQodeYPUcjNF95Kj24XvUm8CPneCa4NGCXlRWg0WGMazRYMka2adwutmo0yOaL9NfpIjj3BHqOHQg30IOlgOf1jvZOrfDrc/hZl/cf90mA33aVatcmHc4y4IrgfBhRuzHNUOmmyg7gX3PjJN2nHeMu14UqObcnbPF/ONuZy8TUaFnIZrGQHGm09RJ2oJA8aXT1ElMpDskaFfxhlPESEoGG0HtNFEmiZp1o4taRPvYQrwAoPFedOIHWR7NpELU11nHKJJHECKavpI4R1jpODQWK08cSJHFpxKm0LQtEzhcVrrFY2qDa0h88WtSLQKCTUkP2opZ6N+aEH0Oh+sPLxNZQylTswIPqLGc+h4unZnwMciq1IqbHqQfMGx+/GekKNydos/ZDEWDr5N+x+oljzym9nnIqKeRLKfVdPpLWryy6MmVeQ6xjb6TjPEs153Yghohm8p6cqTrCN1HkBxltPUSaqtIDjTaScuikOwqlSMLpUT0jqYpLXtDqeKS3KWsk7BUoHpHlRrbSVpYyll5XikxVK20FnEOKTHlEimRJZcYo5C0Q9ZCSdBecmEjmuIu5h2amYVhXoj8ULaA2QNvWeCmTlb3JOm0Rane4E6wWRIUx1QZLVPdk6aRK0kvzgcjrIsidtJY4dDHEwaRdwDP8AjeFtUbTcBvXY/S/pI0JL7xzCBVzqB3Vqk38Vyj/uMo9NfGKascrQXw17EHmGU39f7y2tpKnhDYy/4PCq9NG6qp+WvzvGvgnk7I3XpGmJk8mCUf3jdbB3nbiVkHYxLkyZ/wDTb23jR4XBKXIUyCqiQHG9vWXXEcOMq/aDAkCSlJdFYE5hOA3ElqHZkFdL3lh4ZsPvrJejJPPIFFTp9lTzhlDsmSOYlup7ekOw34RJS1M6KfGiknsePG8fo9igRfXyl1MfpRJamdBWJFKp9iktz8jH6HYpLa3BlwnRJ/8AqyDfFEr2F7JYdQQUzE8z+0Yq9kaV+6D5Ey0CdiLUZLuxvij0Vil2VS+qgDrHx2XpcxLAZ4Tnnm/Z3wxIEdmaYFhaOf8AtynJoz0HzT+w/FH6KH7QOAKuArMl7qAT5XAb5H5TEF859TYr8DeRmb+0r/g0v8//AImacGVvhnbUujKKQ6TbPZ1wzPgk96jKbtbMLXU94MPDvfKUrsv+JfMfWbNgvwL5CNqpuKpAUU3yBngNH9M6OB0v0yTnpj+SX2Nsj9EU3AaP6ZxuCUrfhElYlp2+X2Bwj9EBV4eKNmRASD/vKP2ypIwZmp6kjQctfCaZi9j99ZnnbDb1nOTdBjS9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26" name="Picture 18" descr="http://zasovetom.org/wp-content/uploads/2010/05/majkl-181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5770" y="985720"/>
            <a:ext cx="17240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55" y="113842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Мадо́нна</a:t>
            </a:r>
            <a:r>
              <a:rPr lang="vi-VN" dirty="0" smtClean="0">
                <a:solidFill>
                  <a:schemeClr val="bg1"/>
                </a:solidFill>
              </a:rPr>
              <a:t> (</a:t>
            </a:r>
            <a:r>
              <a:rPr lang="vi-VN" i="1" dirty="0" smtClean="0">
                <a:solidFill>
                  <a:schemeClr val="bg1"/>
                </a:solidFill>
              </a:rPr>
              <a:t>повне ім'я:</a:t>
            </a:r>
            <a:r>
              <a:rPr lang="vi-VN" dirty="0" smtClean="0">
                <a:solidFill>
                  <a:schemeClr val="bg1"/>
                </a:solidFill>
              </a:rPr>
              <a:t> </a:t>
            </a:r>
            <a:r>
              <a:rPr lang="vi-VN" b="1" dirty="0" smtClean="0">
                <a:solidFill>
                  <a:schemeClr val="bg1"/>
                </a:solidFill>
              </a:rPr>
              <a:t>Мадонна Луїза Вероніка </a:t>
            </a:r>
            <a:r>
              <a:rPr lang="vi-VN" b="1" dirty="0" smtClean="0">
                <a:solidFill>
                  <a:schemeClr val="bg1"/>
                </a:solidFill>
              </a:rPr>
              <a:t>Чикконе</a:t>
            </a:r>
            <a:r>
              <a:rPr lang="vi-VN" dirty="0" smtClean="0">
                <a:solidFill>
                  <a:schemeClr val="bg1"/>
                </a:solidFill>
              </a:rPr>
              <a:t>;</a:t>
            </a:r>
            <a:r>
              <a:rPr lang="vi-VN" dirty="0" smtClean="0">
                <a:solidFill>
                  <a:schemeClr val="bg1"/>
                </a:solidFill>
              </a:rPr>
              <a:t> англ. </a:t>
            </a:r>
            <a:r>
              <a:rPr lang="en-US" i="1" dirty="0" smtClean="0">
                <a:solidFill>
                  <a:schemeClr val="bg1"/>
                </a:solidFill>
              </a:rPr>
              <a:t>Madonna Louise Veronica </a:t>
            </a:r>
            <a:r>
              <a:rPr lang="en-US" i="1" dirty="0" err="1" smtClean="0">
                <a:solidFill>
                  <a:schemeClr val="bg1"/>
                </a:solidFill>
              </a:rPr>
              <a:t>Ciccone</a:t>
            </a:r>
            <a:r>
              <a:rPr lang="en-US" dirty="0" smtClean="0">
                <a:solidFill>
                  <a:schemeClr val="bg1"/>
                </a:solidFill>
              </a:rPr>
              <a:t>; * 16 </a:t>
            </a:r>
            <a:r>
              <a:rPr lang="vi-VN" dirty="0" smtClean="0">
                <a:solidFill>
                  <a:schemeClr val="bg1"/>
                </a:solidFill>
              </a:rPr>
              <a:t>серпня1958, Бей-Сіті, Мічиґан, США) — американська співачка, танцівниця, кіноактриса, продюсер, режисер, </a:t>
            </a:r>
            <a:r>
              <a:rPr lang="vi-VN" dirty="0" smtClean="0">
                <a:solidFill>
                  <a:schemeClr val="bg1"/>
                </a:solidFill>
              </a:rPr>
              <a:t>активіст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добродійних </a:t>
            </a:r>
            <a:r>
              <a:rPr lang="vi-VN" dirty="0" smtClean="0">
                <a:solidFill>
                  <a:schemeClr val="bg1"/>
                </a:solidFill>
              </a:rPr>
              <a:t>та правозахисних організацій. Найуспішніша артистка в історії музики, світові продажі її альбомів перевищили 300 мільйонів екземплярів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r>
              <a:rPr lang="vi-VN" dirty="0" smtClean="0">
                <a:solidFill>
                  <a:schemeClr val="bg1"/>
                </a:solidFill>
              </a:rPr>
              <a:t> Користується настільки широкою популярністю, що її називають «Королевою поп-музики</a:t>
            </a:r>
            <a:r>
              <a:rPr lang="vi-VN" dirty="0" smtClean="0">
                <a:solidFill>
                  <a:schemeClr val="bg1"/>
                </a:solidFill>
              </a:rPr>
              <a:t>».Багаторазова </a:t>
            </a:r>
            <a:r>
              <a:rPr lang="vi-VN" dirty="0" smtClean="0">
                <a:solidFill>
                  <a:schemeClr val="bg1"/>
                </a:solidFill>
              </a:rPr>
              <a:t>рекордсменка Книги рекордів </a:t>
            </a:r>
            <a:r>
              <a:rPr lang="vi-VN" dirty="0" smtClean="0">
                <a:solidFill>
                  <a:schemeClr val="bg1"/>
                </a:solidFill>
              </a:rPr>
              <a:t>Гінесса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://www.multikino.com/img/news/n_5398/madonna_ajnj_foto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640" y="1291130"/>
            <a:ext cx="3350360" cy="4009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34130" y="222195"/>
            <a:ext cx="3448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Madonna</a:t>
            </a:r>
            <a:endParaRPr lang="ru-RU" sz="54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60" y="1749245"/>
            <a:ext cx="8398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середини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XX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об'єктом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спеціального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інтересу</a:t>
            </a:r>
            <a:r>
              <a:rPr lang="ru-RU" dirty="0" smtClean="0">
                <a:solidFill>
                  <a:schemeClr val="bg1"/>
                </a:solidFill>
              </a:rPr>
              <a:t> стала </a:t>
            </a:r>
            <a:r>
              <a:rPr lang="ru-RU" dirty="0" err="1" smtClean="0">
                <a:solidFill>
                  <a:schemeClr val="bg1"/>
                </a:solidFill>
              </a:rPr>
              <a:t>можливість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зцілювати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людину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фізіологічному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психічному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рівні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Свідчення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цілющі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властивості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літературі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численні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найчастіше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приписуються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музиці</a:t>
            </a:r>
            <a:r>
              <a:rPr lang="ru-RU" dirty="0" smtClean="0">
                <a:solidFill>
                  <a:schemeClr val="bg1"/>
                </a:solidFill>
              </a:rPr>
              <a:t> В.А. </a:t>
            </a:r>
            <a:r>
              <a:rPr lang="ru-RU" dirty="0" smtClean="0">
                <a:solidFill>
                  <a:schemeClr val="bg1"/>
                </a:solidFill>
              </a:rPr>
              <a:t>Моцарта, </a:t>
            </a:r>
            <a:r>
              <a:rPr lang="ru-RU" dirty="0" err="1" smtClean="0">
                <a:solidFill>
                  <a:schemeClr val="bg1"/>
                </a:solidFill>
              </a:rPr>
              <a:t>проте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окремих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працях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йдеться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лікування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екзотичними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явищами</a:t>
            </a:r>
            <a:r>
              <a:rPr lang="ru-RU" dirty="0" smtClean="0">
                <a:solidFill>
                  <a:schemeClr val="bg1"/>
                </a:solidFill>
              </a:rPr>
              <a:t>, як 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дзвоном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дзвонів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 4′33″ Дж. </a:t>
            </a:r>
            <a:r>
              <a:rPr lang="ru-RU" dirty="0" err="1" smtClean="0">
                <a:solidFill>
                  <a:schemeClr val="bg1"/>
                </a:solidFill>
              </a:rPr>
              <a:t>Кейджа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Стверджується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здатна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впливати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рецептори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шкіри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активізувати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функції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нервової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зменшувати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больовий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поріг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регулювати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гормонів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знижує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стрес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впливати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серцевий</a:t>
            </a:r>
            <a:r>
              <a:rPr lang="ru-RU" dirty="0" smtClean="0">
                <a:solidFill>
                  <a:schemeClr val="bg1"/>
                </a:solidFill>
              </a:rPr>
              <a:t> ритм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пульс, </a:t>
            </a:r>
            <a:r>
              <a:rPr lang="ru-RU" dirty="0" err="1" smtClean="0">
                <a:solidFill>
                  <a:schemeClr val="bg1"/>
                </a:solidFill>
              </a:rPr>
              <a:t>підвищувати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знижувати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кров'яний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тиск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знижувати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м'язову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напругу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покращувати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координацію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рухів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Інтегративна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дисципліна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вивчає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цілющий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здоров'я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сама практика </a:t>
            </a:r>
            <a:r>
              <a:rPr lang="ru-RU" dirty="0" err="1" smtClean="0">
                <a:solidFill>
                  <a:schemeClr val="bg1"/>
                </a:solidFill>
              </a:rPr>
              <a:t>отримала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назву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музикотерапії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0605" y="527605"/>
            <a:ext cx="5969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Музична</a:t>
            </a:r>
            <a:r>
              <a:rPr lang="ru-RU" sz="5400" b="1" cap="all" spc="0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err="1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терапія</a:t>
            </a:r>
            <a:endParaRPr lang="ru-RU" sz="5400" b="1" cap="all" spc="0" dirty="0">
              <a:ln w="0"/>
              <a:solidFill>
                <a:srgbClr val="00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195" y="680310"/>
            <a:ext cx="54928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Ві́тні Елі́забет Г'ю́стон</a:t>
            </a:r>
            <a:r>
              <a:rPr lang="vi-VN" dirty="0" smtClean="0">
                <a:solidFill>
                  <a:schemeClr val="bg1"/>
                </a:solidFill>
              </a:rPr>
              <a:t> </a:t>
            </a:r>
            <a:r>
              <a:rPr lang="vi-VN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9 </a:t>
            </a:r>
            <a:r>
              <a:rPr lang="vi-VN" dirty="0" smtClean="0">
                <a:solidFill>
                  <a:schemeClr val="bg1"/>
                </a:solidFill>
              </a:rPr>
              <a:t>серпня 1963, Нью-Арк, США — †11 лютого 2012,Беверлі-Гіллз, США) — американська поп-співачка, що співала також у стилях </a:t>
            </a:r>
            <a:r>
              <a:rPr lang="en-US" dirty="0" smtClean="0">
                <a:solidFill>
                  <a:schemeClr val="bg1"/>
                </a:solidFill>
              </a:rPr>
              <a:t>R&amp;B </a:t>
            </a:r>
            <a:r>
              <a:rPr lang="vi-VN" dirty="0" smtClean="0">
                <a:solidFill>
                  <a:schemeClr val="bg1"/>
                </a:solidFill>
              </a:rPr>
              <a:t>та ґоспел. Одна з найуспішніших співачок світу і ймовірно, разом із Майклом Джексоном, — серед чорношкірих музикантів: кількість проданих нею записів оцінюють у 170 мільйонів примірників.</a:t>
            </a:r>
          </a:p>
          <a:p>
            <a:r>
              <a:rPr lang="vi-VN" dirty="0" smtClean="0">
                <a:solidFill>
                  <a:schemeClr val="bg1"/>
                </a:solidFill>
              </a:rPr>
              <a:t>Розпочала творчу кар'єру 1985 року, видавши епонімний альбом. Зігравши одну з головних ролей та виконавши музичні партії у фільмі «Охоронець», (англ. </a:t>
            </a:r>
            <a:r>
              <a:rPr lang="vi-VN" i="1" dirty="0" smtClean="0">
                <a:solidFill>
                  <a:schemeClr val="bg1"/>
                </a:solidFill>
              </a:rPr>
              <a:t>«</a:t>
            </a:r>
            <a:r>
              <a:rPr lang="en-US" i="1" dirty="0" smtClean="0">
                <a:solidFill>
                  <a:schemeClr val="bg1"/>
                </a:solidFill>
              </a:rPr>
              <a:t>The Bodyguard»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vi-VN" dirty="0" smtClean="0">
                <a:solidFill>
                  <a:schemeClr val="bg1"/>
                </a:solidFill>
              </a:rPr>
              <a:t>широкою популярністю користувалась у 1992. Її балада </a:t>
            </a:r>
            <a:r>
              <a:rPr lang="vi-VN" i="1" dirty="0" smtClean="0">
                <a:solidFill>
                  <a:schemeClr val="bg1"/>
                </a:solidFill>
              </a:rPr>
              <a:t>«</a:t>
            </a:r>
            <a:r>
              <a:rPr lang="en-US" i="1" dirty="0" smtClean="0">
                <a:solidFill>
                  <a:schemeClr val="bg1"/>
                </a:solidFill>
              </a:rPr>
              <a:t>I Will Always Love You</a:t>
            </a:r>
            <a:r>
              <a:rPr lang="en-US" i="1" dirty="0" smtClean="0">
                <a:solidFill>
                  <a:schemeClr val="bg1"/>
                </a:solidFill>
              </a:rPr>
              <a:t>»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vi-VN" dirty="0" smtClean="0">
                <a:solidFill>
                  <a:schemeClr val="bg1"/>
                </a:solidFill>
              </a:rPr>
              <a:t>виконана в кінофільмі, стала світовим хітом.</a:t>
            </a:r>
          </a:p>
          <a:p>
            <a:r>
              <a:rPr lang="vi-VN" dirty="0" smtClean="0">
                <a:solidFill>
                  <a:schemeClr val="bg1"/>
                </a:solidFill>
              </a:rPr>
              <a:t>Згідно з «Книгою рекордів Гіннесса», Г'юстон є найбільш нагородженою артисткою за всі </a:t>
            </a:r>
            <a:r>
              <a:rPr lang="vi-VN" dirty="0" smtClean="0">
                <a:solidFill>
                  <a:schemeClr val="bg1"/>
                </a:solidFill>
              </a:rPr>
              <a:t>часи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375" y="0"/>
            <a:ext cx="5359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Whitney </a:t>
            </a:r>
            <a:r>
              <a:rPr lang="en-US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Houston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5060" name="Picture 4" descr="http://media-cache-ak0.pinimg.com/236x/32/02/7f/32027f2274c3c1231ae0617b46430f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75" y="1138425"/>
            <a:ext cx="3179857" cy="4123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7410" y="1291130"/>
            <a:ext cx="4266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Брі́тні Джин Спірс (англ. </a:t>
            </a:r>
            <a:r>
              <a:rPr lang="en-US" dirty="0" smtClean="0">
                <a:solidFill>
                  <a:schemeClr val="bg1"/>
                </a:solidFill>
              </a:rPr>
              <a:t>Britney Jean Spears </a:t>
            </a:r>
            <a:r>
              <a:rPr lang="vi-VN" dirty="0" smtClean="0">
                <a:solidFill>
                  <a:schemeClr val="bg1"/>
                </a:solidFill>
              </a:rPr>
              <a:t>МФА: </a:t>
            </a:r>
            <a:r>
              <a:rPr lang="vi-VN" dirty="0" smtClean="0">
                <a:solidFill>
                  <a:schemeClr val="bg1"/>
                </a:solidFill>
              </a:rPr>
              <a:t>Брітні </a:t>
            </a:r>
            <a:r>
              <a:rPr lang="vi-VN" dirty="0" smtClean="0">
                <a:solidFill>
                  <a:schemeClr val="bg1"/>
                </a:solidFill>
              </a:rPr>
              <a:t>Джин Спірс; * 2 грудня 1981, Кенвуд, Луїзіана) — американська співачка, володар Греммі, танцівниця, автор пісень, актриса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дебютний</a:t>
            </a:r>
            <a:r>
              <a:rPr lang="ru-RU" dirty="0" smtClean="0">
                <a:solidFill>
                  <a:schemeClr val="bg1"/>
                </a:solidFill>
              </a:rPr>
              <a:t> альбом «…</a:t>
            </a:r>
            <a:r>
              <a:rPr lang="en-US" dirty="0" smtClean="0">
                <a:solidFill>
                  <a:schemeClr val="bg1"/>
                </a:solidFill>
              </a:rPr>
              <a:t>Baby One More Time» </a:t>
            </a:r>
            <a:r>
              <a:rPr lang="ru-RU" dirty="0" err="1" smtClean="0">
                <a:solidFill>
                  <a:schemeClr val="bg1"/>
                </a:solidFill>
              </a:rPr>
              <a:t>зробив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всесвітньо</a:t>
            </a:r>
            <a:r>
              <a:rPr lang="ru-RU" dirty="0" smtClean="0">
                <a:solidFill>
                  <a:schemeClr val="bg1"/>
                </a:solidFill>
              </a:rPr>
              <a:t> популярною, а </a:t>
            </a:r>
            <a:r>
              <a:rPr lang="ru-RU" dirty="0" err="1" smtClean="0">
                <a:solidFill>
                  <a:schemeClr val="bg1"/>
                </a:solidFill>
              </a:rPr>
              <a:t>однойменний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сингл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очолив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чарт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Billboard </a:t>
            </a:r>
            <a:r>
              <a:rPr lang="en-US" dirty="0" smtClean="0">
                <a:solidFill>
                  <a:schemeClr val="bg1"/>
                </a:solidFill>
              </a:rPr>
              <a:t>Hot 100. </a:t>
            </a:r>
            <a:r>
              <a:rPr lang="ru-RU" dirty="0" smtClean="0">
                <a:solidFill>
                  <a:schemeClr val="bg1"/>
                </a:solidFill>
              </a:rPr>
              <a:t>Друга пластинка </a:t>
            </a:r>
            <a:r>
              <a:rPr lang="ru-RU" dirty="0" err="1" smtClean="0">
                <a:solidFill>
                  <a:schemeClr val="bg1"/>
                </a:solidFill>
              </a:rPr>
              <a:t>Спірс</a:t>
            </a:r>
            <a:r>
              <a:rPr lang="ru-RU" dirty="0" smtClean="0">
                <a:solidFill>
                  <a:schemeClr val="bg1"/>
                </a:solidFill>
              </a:rPr>
              <a:t> «</a:t>
            </a:r>
            <a:r>
              <a:rPr lang="en-US" dirty="0" smtClean="0">
                <a:solidFill>
                  <a:schemeClr val="bg1"/>
                </a:solidFill>
              </a:rPr>
              <a:t>Oops!… I Did It </a:t>
            </a:r>
            <a:r>
              <a:rPr lang="en-US" dirty="0" smtClean="0">
                <a:solidFill>
                  <a:schemeClr val="bg1"/>
                </a:solidFill>
              </a:rPr>
              <a:t>Again»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вийшла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весною 2000 </a:t>
            </a:r>
            <a:r>
              <a:rPr lang="ru-RU" dirty="0" smtClean="0">
                <a:solidFill>
                  <a:schemeClr val="bg1"/>
                </a:solidFill>
              </a:rPr>
              <a:t>року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закріпила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статус </a:t>
            </a:r>
            <a:r>
              <a:rPr lang="ru-RU" dirty="0" err="1" smtClean="0">
                <a:solidFill>
                  <a:schemeClr val="bg1"/>
                </a:solidFill>
              </a:rPr>
              <a:t>поп-зірки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 smtClean="0">
                <a:solidFill>
                  <a:schemeClr val="bg1"/>
                </a:solidFill>
              </a:rPr>
              <a:t>сингл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en-US" dirty="0" smtClean="0">
                <a:solidFill>
                  <a:schemeClr val="bg1"/>
                </a:solidFill>
              </a:rPr>
              <a:t>Toxic» </a:t>
            </a:r>
            <a:r>
              <a:rPr lang="ru-RU" dirty="0" err="1" smtClean="0">
                <a:solidFill>
                  <a:schemeClr val="bg1"/>
                </a:solidFill>
              </a:rPr>
              <a:t>Спірс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отримала</a:t>
            </a:r>
            <a:r>
              <a:rPr lang="ru-RU" dirty="0" smtClean="0">
                <a:solidFill>
                  <a:schemeClr val="bg1"/>
                </a:solidFill>
              </a:rPr>
              <a:t> свою першу </a:t>
            </a:r>
            <a:r>
              <a:rPr lang="ru-RU" dirty="0" err="1" smtClean="0">
                <a:solidFill>
                  <a:schemeClr val="bg1"/>
                </a:solidFill>
              </a:rPr>
              <a:t>статуетку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Греммі</a:t>
            </a:r>
            <a:r>
              <a:rPr lang="ru-RU" dirty="0" smtClean="0"/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6084" name="Picture 4" descr="http://bhworks.files.wordpress.com/2010/07/britney-vogue-bhworks-wallpaper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4655"/>
            <a:ext cx="4733855" cy="29586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7914" y="374900"/>
            <a:ext cx="433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Britney </a:t>
            </a:r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Spears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720" y="0"/>
            <a:ext cx="420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Рок-музика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260" y="113842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D95E01"/>
                </a:solidFill>
              </a:rPr>
              <a:t>Рок-музика</a:t>
            </a:r>
            <a:r>
              <a:rPr lang="ru-RU" dirty="0" smtClean="0">
                <a:solidFill>
                  <a:schemeClr val="bg1"/>
                </a:solidFill>
              </a:rPr>
              <a:t> (англ. </a:t>
            </a:r>
            <a:r>
              <a:rPr lang="en-US" i="1" dirty="0" smtClean="0">
                <a:solidFill>
                  <a:schemeClr val="bg1"/>
                </a:solidFill>
              </a:rPr>
              <a:t>Rock</a:t>
            </a:r>
            <a:r>
              <a:rPr lang="en-US" dirty="0" smtClean="0">
                <a:solidFill>
                  <a:schemeClr val="bg1"/>
                </a:solidFill>
              </a:rPr>
              <a:t>) — </a:t>
            </a:r>
            <a:r>
              <a:rPr lang="ru-RU" dirty="0" err="1" smtClean="0">
                <a:solidFill>
                  <a:schemeClr val="bg1"/>
                </a:solidFill>
              </a:rPr>
              <a:t>узагальнена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назва</a:t>
            </a:r>
            <a:r>
              <a:rPr lang="ru-RU" dirty="0" smtClean="0">
                <a:solidFill>
                  <a:schemeClr val="bg1"/>
                </a:solidFill>
              </a:rPr>
              <a:t> низки </a:t>
            </a:r>
            <a:r>
              <a:rPr lang="ru-RU" dirty="0" err="1" smtClean="0">
                <a:solidFill>
                  <a:schemeClr val="bg1"/>
                </a:solidFill>
              </a:rPr>
              <a:t>напрямків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другої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XX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походять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рок-н-ролу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ритм-енд-блюзу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Термін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Rock </a:t>
            </a:r>
            <a:r>
              <a:rPr lang="ru-RU" dirty="0" smtClean="0">
                <a:solidFill>
                  <a:schemeClr val="bg1"/>
                </a:solidFill>
              </a:rPr>
              <a:t>очевидно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скороченням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Rock'n'roll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дослівно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перекладається</a:t>
            </a:r>
            <a:r>
              <a:rPr lang="ru-RU" dirty="0" smtClean="0">
                <a:solidFill>
                  <a:schemeClr val="bg1"/>
                </a:solidFill>
              </a:rPr>
              <a:t> як «</a:t>
            </a:r>
            <a:r>
              <a:rPr lang="ru-RU" dirty="0" err="1" smtClean="0">
                <a:solidFill>
                  <a:schemeClr val="bg1"/>
                </a:solidFill>
              </a:rPr>
              <a:t>хитати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ся</a:t>
            </a:r>
            <a:r>
              <a:rPr lang="ru-RU" dirty="0" smtClean="0">
                <a:solidFill>
                  <a:schemeClr val="bg1"/>
                </a:solidFill>
              </a:rPr>
              <a:t>); трясти(</a:t>
            </a:r>
            <a:r>
              <a:rPr lang="ru-RU" dirty="0" err="1" smtClean="0">
                <a:solidFill>
                  <a:schemeClr val="bg1"/>
                </a:solidFill>
              </a:rPr>
              <a:t>ся</a:t>
            </a:r>
            <a:r>
              <a:rPr lang="ru-RU" dirty="0" smtClean="0">
                <a:solidFill>
                  <a:schemeClr val="bg1"/>
                </a:solidFill>
              </a:rPr>
              <a:t>)».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«роком» </a:t>
            </a:r>
            <a:r>
              <a:rPr lang="ru-RU" dirty="0" err="1" smtClean="0">
                <a:solidFill>
                  <a:schemeClr val="bg1"/>
                </a:solidFill>
              </a:rPr>
              <a:t>називають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своєрідний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спосіб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шанувальників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рок-музики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переріс</a:t>
            </a:r>
            <a:r>
              <a:rPr lang="ru-RU" dirty="0" smtClean="0">
                <a:solidFill>
                  <a:schemeClr val="bg1"/>
                </a:solidFill>
              </a:rPr>
              <a:t> у субкультуру.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295" y="31235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Рок-музика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напрямків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танцювального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рок-н-ролу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металу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Зміст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варіюється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легкого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невимушеного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похмурого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глибокого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філософського</a:t>
            </a:r>
            <a:r>
              <a:rPr lang="ru-RU" dirty="0" smtClean="0">
                <a:solidFill>
                  <a:schemeClr val="bg1"/>
                </a:solidFill>
              </a:rPr>
              <a:t>. Часто </a:t>
            </a:r>
            <a:r>
              <a:rPr lang="ru-RU" dirty="0" err="1" smtClean="0">
                <a:solidFill>
                  <a:schemeClr val="bg1"/>
                </a:solidFill>
              </a:rPr>
              <a:t>рок-музика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протиставляється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поп-музиці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т.зв</a:t>
            </a:r>
            <a:r>
              <a:rPr lang="ru-RU" dirty="0" smtClean="0">
                <a:solidFill>
                  <a:schemeClr val="bg1"/>
                </a:solidFill>
              </a:rPr>
              <a:t>. «</a:t>
            </a:r>
            <a:r>
              <a:rPr lang="ru-RU" dirty="0" err="1" smtClean="0">
                <a:solidFill>
                  <a:schemeClr val="bg1"/>
                </a:solidFill>
              </a:rPr>
              <a:t>попсі</a:t>
            </a:r>
            <a:r>
              <a:rPr lang="ru-RU" dirty="0" smtClean="0">
                <a:solidFill>
                  <a:schemeClr val="bg1"/>
                </a:solidFill>
              </a:rPr>
              <a:t>»),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чіткої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поняттями</a:t>
            </a:r>
            <a:r>
              <a:rPr lang="ru-RU" dirty="0" smtClean="0">
                <a:solidFill>
                  <a:schemeClr val="bg1"/>
                </a:solidFill>
              </a:rPr>
              <a:t> «рок»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«поп» не </a:t>
            </a:r>
            <a:r>
              <a:rPr lang="ru-RU" dirty="0" err="1" smtClean="0">
                <a:solidFill>
                  <a:schemeClr val="bg1"/>
                </a:solidFill>
              </a:rPr>
              <a:t>існує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немало </a:t>
            </a:r>
            <a:r>
              <a:rPr lang="ru-RU" dirty="0" err="1" smtClean="0">
                <a:solidFill>
                  <a:schemeClr val="bg1"/>
                </a:solidFill>
              </a:rPr>
              <a:t>музичних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явищ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балансують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грані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ними.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7106" name="Picture 2" descr="http://cleofas.com.br/wp-content/uploads/2011/04/2h5lh5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2525"/>
            <a:ext cx="4262053" cy="2665475"/>
          </a:xfrm>
          <a:prstGeom prst="rect">
            <a:avLst/>
          </a:prstGeom>
          <a:noFill/>
        </p:spPr>
      </p:pic>
      <p:pic>
        <p:nvPicPr>
          <p:cNvPr id="47108" name="Picture 4" descr="http://www.revistafreim.com/wp-content/uploads/2014/02/p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525" y="925879"/>
            <a:ext cx="3808475" cy="218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9295" y="374900"/>
            <a:ext cx="47247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Beatles</a:t>
            </a:r>
            <a:r>
              <a:rPr lang="en-US" dirty="0" smtClean="0">
                <a:solidFill>
                  <a:schemeClr val="bg1"/>
                </a:solidFill>
              </a:rPr>
              <a:t> («</a:t>
            </a:r>
            <a:r>
              <a:rPr lang="ru-RU" dirty="0" err="1" smtClean="0">
                <a:solidFill>
                  <a:schemeClr val="bg1"/>
                </a:solidFill>
              </a:rPr>
              <a:t>Бітлз</a:t>
            </a:r>
            <a:r>
              <a:rPr lang="ru-RU" dirty="0" smtClean="0">
                <a:solidFill>
                  <a:schemeClr val="bg1"/>
                </a:solidFill>
              </a:rPr>
              <a:t>») — </a:t>
            </a:r>
            <a:r>
              <a:rPr lang="ru-RU" dirty="0" err="1" smtClean="0">
                <a:solidFill>
                  <a:schemeClr val="bg1"/>
                </a:solidFill>
              </a:rPr>
              <a:t>британський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біт-рок-гурт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створений</a:t>
            </a:r>
            <a:r>
              <a:rPr lang="ru-RU" dirty="0" smtClean="0">
                <a:solidFill>
                  <a:schemeClr val="bg1"/>
                </a:solidFill>
              </a:rPr>
              <a:t> 1960 року в </a:t>
            </a:r>
            <a:r>
              <a:rPr lang="ru-RU" dirty="0" err="1" smtClean="0">
                <a:solidFill>
                  <a:schemeClr val="bg1"/>
                </a:solidFill>
              </a:rPr>
              <a:t>Ліверпулі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err="1" smtClean="0">
                <a:solidFill>
                  <a:schemeClr val="bg1"/>
                </a:solidFill>
              </a:rPr>
              <a:t>Англія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знаменитий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популярний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музичний</a:t>
            </a:r>
            <a:r>
              <a:rPr lang="ru-RU" dirty="0" smtClean="0">
                <a:solidFill>
                  <a:schemeClr val="bg1"/>
                </a:solidFill>
              </a:rPr>
              <a:t> гурт за всю </a:t>
            </a:r>
            <a:r>
              <a:rPr lang="ru-RU" dirty="0" err="1" smtClean="0">
                <a:solidFill>
                  <a:schemeClr val="bg1"/>
                </a:solidFill>
              </a:rPr>
              <a:t>історію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людства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один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найуспішніших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комерційної</a:t>
            </a:r>
            <a:r>
              <a:rPr lang="ru-RU" dirty="0" smtClean="0">
                <a:solidFill>
                  <a:schemeClr val="bg1"/>
                </a:solidFill>
              </a:rPr>
              <a:t> точки </a:t>
            </a:r>
            <a:r>
              <a:rPr lang="ru-RU" dirty="0" err="1" smtClean="0">
                <a:solidFill>
                  <a:schemeClr val="bg1"/>
                </a:solidFill>
              </a:rPr>
              <a:t>зору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гуртів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популярної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проданих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платівок</a:t>
            </a:r>
            <a:r>
              <a:rPr lang="ru-RU" dirty="0" smtClean="0">
                <a:solidFill>
                  <a:schemeClr val="bg1"/>
                </a:solidFill>
              </a:rPr>
              <a:t> гурту </a:t>
            </a:r>
            <a:r>
              <a:rPr lang="ru-RU" dirty="0" err="1" smtClean="0">
                <a:solidFill>
                  <a:schemeClr val="bg1"/>
                </a:solidFill>
              </a:rPr>
              <a:t>перевищує</a:t>
            </a:r>
            <a:r>
              <a:rPr lang="ru-RU" dirty="0" smtClean="0">
                <a:solidFill>
                  <a:schemeClr val="bg1"/>
                </a:solidFill>
              </a:rPr>
              <a:t> один </a:t>
            </a:r>
            <a:r>
              <a:rPr lang="ru-RU" dirty="0" err="1" smtClean="0">
                <a:solidFill>
                  <a:schemeClr val="bg1"/>
                </a:solidFill>
              </a:rPr>
              <a:t>мільярд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примірників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рекордом </a:t>
            </a:r>
            <a:r>
              <a:rPr lang="ru-RU" dirty="0" err="1" smtClean="0">
                <a:solidFill>
                  <a:schemeClr val="bg1"/>
                </a:solidFill>
              </a:rPr>
              <a:t>світової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індустрії</a:t>
            </a:r>
            <a:r>
              <a:rPr lang="ru-RU" dirty="0" smtClean="0">
                <a:solidFill>
                  <a:schemeClr val="bg1"/>
                </a:solidFill>
              </a:rPr>
              <a:t>. 15 </a:t>
            </a:r>
            <a:r>
              <a:rPr lang="ru-RU" dirty="0" err="1" smtClean="0">
                <a:solidFill>
                  <a:schemeClr val="bg1"/>
                </a:solidFill>
              </a:rPr>
              <a:t>альбомів</a:t>
            </a:r>
            <a:r>
              <a:rPr lang="ru-RU" dirty="0" smtClean="0">
                <a:solidFill>
                  <a:schemeClr val="bg1"/>
                </a:solidFill>
              </a:rPr>
              <a:t> «</a:t>
            </a:r>
            <a:r>
              <a:rPr lang="ru-RU" dirty="0" err="1" smtClean="0">
                <a:solidFill>
                  <a:schemeClr val="bg1"/>
                </a:solidFill>
              </a:rPr>
              <a:t>Бітлз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очолювало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хіт-парад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Великобританії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будь-якого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виконавця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 err="1" smtClean="0">
                <a:solidFill>
                  <a:schemeClr val="bg1"/>
                </a:solidFill>
              </a:rPr>
              <a:t>першого</a:t>
            </a:r>
            <a:r>
              <a:rPr lang="ru-RU" dirty="0" smtClean="0">
                <a:solidFill>
                  <a:schemeClr val="bg1"/>
                </a:solidFill>
              </a:rPr>
              <a:t> складу ансамблю входили: Джон </a:t>
            </a:r>
            <a:r>
              <a:rPr lang="ru-RU" dirty="0" smtClean="0">
                <a:solidFill>
                  <a:schemeClr val="bg1"/>
                </a:solidFill>
              </a:rPr>
              <a:t>Леннон,</a:t>
            </a:r>
            <a:r>
              <a:rPr lang="ru-RU" dirty="0" smtClean="0">
                <a:solidFill>
                  <a:schemeClr val="bg1"/>
                </a:solidFill>
              </a:rPr>
              <a:t> Пол </a:t>
            </a:r>
            <a:r>
              <a:rPr lang="ru-RU" dirty="0" err="1" smtClean="0">
                <a:solidFill>
                  <a:schemeClr val="bg1"/>
                </a:solidFill>
              </a:rPr>
              <a:t>Маккартні</a:t>
            </a:r>
            <a:r>
              <a:rPr lang="ru-RU" dirty="0" smtClean="0">
                <a:solidFill>
                  <a:schemeClr val="bg1"/>
                </a:solidFill>
              </a:rPr>
              <a:t>, Джордж </a:t>
            </a:r>
            <a:r>
              <a:rPr lang="ru-RU" dirty="0" err="1" smtClean="0">
                <a:solidFill>
                  <a:schemeClr val="bg1"/>
                </a:solidFill>
              </a:rPr>
              <a:t>Харрісон,Стюарт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Саткліфф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Бест.</a:t>
            </a:r>
            <a:r>
              <a:rPr lang="ru-RU" dirty="0" smtClean="0">
                <a:solidFill>
                  <a:schemeClr val="bg1"/>
                </a:solidFill>
              </a:rPr>
              <a:t> 1961 року </a:t>
            </a:r>
            <a:r>
              <a:rPr lang="ru-RU" dirty="0" err="1" smtClean="0">
                <a:solidFill>
                  <a:schemeClr val="bg1"/>
                </a:solidFill>
              </a:rPr>
              <a:t>Саткліфф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залишив</a:t>
            </a:r>
            <a:r>
              <a:rPr lang="ru-RU" dirty="0" smtClean="0">
                <a:solidFill>
                  <a:schemeClr val="bg1"/>
                </a:solidFill>
              </a:rPr>
              <a:t> гурт,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бас-гітариста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зайняв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Маккартні</a:t>
            </a:r>
            <a:r>
              <a:rPr lang="ru-RU" dirty="0" smtClean="0">
                <a:solidFill>
                  <a:schemeClr val="bg1"/>
                </a:solidFill>
              </a:rPr>
              <a:t>. 1962 Беста </a:t>
            </a:r>
            <a:r>
              <a:rPr lang="ru-RU" dirty="0" err="1" smtClean="0">
                <a:solidFill>
                  <a:schemeClr val="bg1"/>
                </a:solidFill>
              </a:rPr>
              <a:t>замінив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Рінго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8130" name="Picture 2" descr="http://www.thebeatlesonline.co.uk/media/AbstractArticleBigData/imageFull/.fioUH3BU/WarehouseArticle-122385/The-Beatles-The-Beatles-2014-Calen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5" y="1138425"/>
            <a:ext cx="3970330" cy="397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07080" y="69490"/>
            <a:ext cx="3509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Beatles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8690"/>
            <a:ext cx="51828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«Queen»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 — </a:t>
            </a:r>
            <a:r>
              <a:rPr lang="ru-RU" dirty="0" err="1" smtClean="0">
                <a:solidFill>
                  <a:schemeClr val="bg1"/>
                </a:solidFill>
              </a:rPr>
              <a:t>британський</a:t>
            </a:r>
            <a:r>
              <a:rPr lang="ru-RU" dirty="0" smtClean="0">
                <a:solidFill>
                  <a:schemeClr val="bg1"/>
                </a:solidFill>
              </a:rPr>
              <a:t> рок-гурт, </a:t>
            </a:r>
            <a:r>
              <a:rPr lang="ru-RU" dirty="0" err="1" smtClean="0">
                <a:solidFill>
                  <a:schemeClr val="bg1"/>
                </a:solidFill>
              </a:rPr>
              <a:t>створений</a:t>
            </a:r>
            <a:r>
              <a:rPr lang="ru-RU" dirty="0" smtClean="0">
                <a:solidFill>
                  <a:schemeClr val="bg1"/>
                </a:solidFill>
              </a:rPr>
              <a:t> у 1971 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в </a:t>
            </a:r>
            <a:r>
              <a:rPr lang="ru-RU" dirty="0" err="1" smtClean="0">
                <a:solidFill>
                  <a:schemeClr val="bg1"/>
                </a:solidFill>
              </a:rPr>
              <a:t>Лондоні</a:t>
            </a:r>
            <a:r>
              <a:rPr lang="ru-RU" dirty="0" smtClean="0">
                <a:solidFill>
                  <a:schemeClr val="bg1"/>
                </a:solidFill>
              </a:rPr>
              <a:t>. З дня </a:t>
            </a:r>
            <a:r>
              <a:rPr lang="ru-RU" dirty="0" err="1" smtClean="0">
                <a:solidFill>
                  <a:schemeClr val="bg1"/>
                </a:solidFill>
              </a:rPr>
              <a:t>заснування</a:t>
            </a:r>
            <a:r>
              <a:rPr lang="ru-RU" dirty="0" smtClean="0">
                <a:solidFill>
                  <a:schemeClr val="bg1"/>
                </a:solidFill>
              </a:rPr>
              <a:t> у 1971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смерті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Фредді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Мерк'юрі</a:t>
            </a:r>
            <a:r>
              <a:rPr lang="ru-RU" dirty="0" smtClean="0">
                <a:solidFill>
                  <a:schemeClr val="bg1"/>
                </a:solidFill>
              </a:rPr>
              <a:t> у 1991, склад гурту </a:t>
            </a:r>
            <a:r>
              <a:rPr lang="ru-RU" dirty="0" err="1" smtClean="0">
                <a:solidFill>
                  <a:schemeClr val="bg1"/>
                </a:solidFill>
              </a:rPr>
              <a:t>залишався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незмінним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Фредді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Мерк'юрі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справжнє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ім'я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Фарух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Булсара</a:t>
            </a:r>
            <a:r>
              <a:rPr lang="ru-RU" dirty="0" smtClean="0">
                <a:solidFill>
                  <a:schemeClr val="bg1"/>
                </a:solidFill>
              </a:rPr>
              <a:t>), Брайан </a:t>
            </a:r>
            <a:r>
              <a:rPr lang="ru-RU" dirty="0" err="1" smtClean="0">
                <a:solidFill>
                  <a:schemeClr val="bg1"/>
                </a:solidFill>
              </a:rPr>
              <a:t>Мей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 Роджер </a:t>
            </a:r>
            <a:r>
              <a:rPr lang="ru-RU" dirty="0" smtClean="0">
                <a:solidFill>
                  <a:schemeClr val="bg1"/>
                </a:solidFill>
              </a:rPr>
              <a:t>Тейлор, Джон </a:t>
            </a:r>
            <a:r>
              <a:rPr lang="ru-RU" dirty="0" err="1" smtClean="0">
                <a:solidFill>
                  <a:schemeClr val="bg1"/>
                </a:solidFill>
              </a:rPr>
              <a:t>Дікон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Queen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британський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рок-колектив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добився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мега-популярності</a:t>
            </a:r>
            <a:r>
              <a:rPr lang="ru-RU" dirty="0" smtClean="0">
                <a:solidFill>
                  <a:schemeClr val="bg1"/>
                </a:solidFill>
              </a:rPr>
              <a:t> в 70-90-х роках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зараз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мільйони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прихильників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всьому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Найвідоміші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Queen: “We Are the Champions”, “We Will Rock You”, “Bohemian Rhapsody”, “The Show Must Go On”. </a:t>
            </a:r>
            <a:r>
              <a:rPr lang="ru-RU" dirty="0" smtClean="0">
                <a:solidFill>
                  <a:schemeClr val="bg1"/>
                </a:solidFill>
              </a:rPr>
              <a:t>Широко </a:t>
            </a:r>
            <a:r>
              <a:rPr lang="ru-RU" dirty="0" err="1" smtClean="0">
                <a:solidFill>
                  <a:schemeClr val="bg1"/>
                </a:solidFill>
              </a:rPr>
              <a:t>відомі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відеокліпи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Queen, </a:t>
            </a:r>
            <a:r>
              <a:rPr lang="ru-RU" dirty="0" err="1" smtClean="0">
                <a:solidFill>
                  <a:schemeClr val="bg1"/>
                </a:solidFill>
              </a:rPr>
              <a:t>причому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кліп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композицію</a:t>
            </a:r>
            <a:r>
              <a:rPr lang="ru-RU" dirty="0" smtClean="0">
                <a:solidFill>
                  <a:schemeClr val="bg1"/>
                </a:solidFill>
              </a:rPr>
              <a:t> “</a:t>
            </a:r>
            <a:r>
              <a:rPr lang="en-US" dirty="0" smtClean="0">
                <a:solidFill>
                  <a:schemeClr val="bg1"/>
                </a:solidFill>
              </a:rPr>
              <a:t>Bohemian Rhapsody” </a:t>
            </a:r>
            <a:r>
              <a:rPr lang="ru-RU" dirty="0" err="1" smtClean="0">
                <a:solidFill>
                  <a:schemeClr val="bg1"/>
                </a:solidFill>
              </a:rPr>
              <a:t>прийнято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вважати</a:t>
            </a:r>
            <a:r>
              <a:rPr lang="ru-RU" dirty="0" smtClean="0">
                <a:solidFill>
                  <a:schemeClr val="bg1"/>
                </a:solidFill>
              </a:rPr>
              <a:t> першим </a:t>
            </a:r>
            <a:r>
              <a:rPr lang="ru-RU" dirty="0" err="1" smtClean="0">
                <a:solidFill>
                  <a:schemeClr val="bg1"/>
                </a:solidFill>
              </a:rPr>
              <a:t>відеокліпом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музиканти</a:t>
            </a:r>
            <a:r>
              <a:rPr lang="ru-RU" dirty="0" smtClean="0">
                <a:solidFill>
                  <a:schemeClr val="bg1"/>
                </a:solidFill>
              </a:rPr>
              <a:t> гурту </a:t>
            </a:r>
            <a:r>
              <a:rPr lang="en-US" dirty="0" smtClean="0">
                <a:solidFill>
                  <a:schemeClr val="bg1"/>
                </a:solidFill>
              </a:rPr>
              <a:t>Queen </a:t>
            </a:r>
            <a:r>
              <a:rPr lang="ru-RU" dirty="0" smtClean="0">
                <a:solidFill>
                  <a:schemeClr val="bg1"/>
                </a:solidFill>
              </a:rPr>
              <a:t>по праву </a:t>
            </a:r>
            <a:r>
              <a:rPr lang="ru-RU" dirty="0" err="1" smtClean="0">
                <a:solidFill>
                  <a:schemeClr val="bg1"/>
                </a:solidFill>
              </a:rPr>
              <a:t>вважаються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кращими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концертними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виконавцями</a:t>
            </a:r>
            <a:r>
              <a:rPr lang="ru-RU" dirty="0" smtClean="0">
                <a:solidFill>
                  <a:schemeClr val="bg1"/>
                </a:solidFill>
              </a:rPr>
              <a:t> за всю </a:t>
            </a:r>
            <a:r>
              <a:rPr lang="ru-RU" dirty="0" err="1" smtClean="0">
                <a:solidFill>
                  <a:schemeClr val="bg1"/>
                </a:solidFill>
              </a:rPr>
              <a:t>історію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рок-музики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7655" y="222195"/>
            <a:ext cx="2244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queen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9154" name="Picture 2" descr="http://relax.com.ua/wp-content/media/kiew/2013/07/qu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608" y="985720"/>
            <a:ext cx="4170392" cy="3064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9295" y="52760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Pink Floyd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 — </a:t>
            </a:r>
            <a:r>
              <a:rPr lang="ru-RU" dirty="0" err="1" smtClean="0">
                <a:solidFill>
                  <a:schemeClr val="bg1"/>
                </a:solidFill>
              </a:rPr>
              <a:t>британський</a:t>
            </a:r>
            <a:r>
              <a:rPr lang="ru-RU" dirty="0" smtClean="0">
                <a:solidFill>
                  <a:schemeClr val="bg1"/>
                </a:solidFill>
              </a:rPr>
              <a:t> рок-гурт, </a:t>
            </a:r>
            <a:r>
              <a:rPr lang="ru-RU" dirty="0" err="1" smtClean="0">
                <a:solidFill>
                  <a:schemeClr val="bg1"/>
                </a:solidFill>
              </a:rPr>
              <a:t>провідний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представник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жанрів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психоделічного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та </a:t>
            </a:r>
            <a:r>
              <a:rPr lang="ru-RU" dirty="0" err="1" smtClean="0">
                <a:solidFill>
                  <a:schemeClr val="bg1"/>
                </a:solidFill>
              </a:rPr>
              <a:t>прогресивного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року. Один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найуспішніших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гуртів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Великобританії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відомий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психоделічно-космічною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музикою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філософськими</a:t>
            </a:r>
            <a:r>
              <a:rPr lang="ru-RU" dirty="0" smtClean="0">
                <a:solidFill>
                  <a:schemeClr val="bg1"/>
                </a:solidFill>
              </a:rPr>
              <a:t> текстами, </a:t>
            </a:r>
            <a:r>
              <a:rPr lang="ru-RU" dirty="0" err="1" smtClean="0">
                <a:solidFill>
                  <a:schemeClr val="bg1"/>
                </a:solidFill>
              </a:rPr>
              <a:t>експериментами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звуком, </a:t>
            </a:r>
            <a:r>
              <a:rPr lang="ru-RU" dirty="0" err="1" smtClean="0">
                <a:solidFill>
                  <a:schemeClr val="bg1"/>
                </a:solidFill>
              </a:rPr>
              <a:t>цікавими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обкладинками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альбомів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оригінальними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концертами.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Гурт став одним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найпопулярніших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Лондонському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андеґраунді</a:t>
            </a:r>
            <a:r>
              <a:rPr lang="ru-RU" dirty="0" smtClean="0">
                <a:solidFill>
                  <a:schemeClr val="bg1"/>
                </a:solidFill>
              </a:rPr>
              <a:t> в </a:t>
            </a:r>
            <a:r>
              <a:rPr lang="ru-RU" dirty="0" err="1" smtClean="0">
                <a:solidFill>
                  <a:schemeClr val="bg1"/>
                </a:solidFill>
              </a:rPr>
              <a:t>кінці</a:t>
            </a:r>
            <a:r>
              <a:rPr lang="ru-RU" dirty="0" smtClean="0">
                <a:solidFill>
                  <a:schemeClr val="bg1"/>
                </a:solidFill>
              </a:rPr>
              <a:t> 1960-х. </a:t>
            </a:r>
            <a:r>
              <a:rPr lang="ru-RU" dirty="0" smtClean="0">
                <a:solidFill>
                  <a:schemeClr val="bg1"/>
                </a:solidFill>
              </a:rPr>
              <a:t>Гурт </a:t>
            </a:r>
            <a:r>
              <a:rPr lang="ru-RU" dirty="0" err="1" smtClean="0">
                <a:solidFill>
                  <a:schemeClr val="bg1"/>
                </a:solidFill>
              </a:rPr>
              <a:t>завжди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популярним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Англії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вони не </a:t>
            </a:r>
            <a:r>
              <a:rPr lang="ru-RU" dirty="0" err="1" smtClean="0">
                <a:solidFill>
                  <a:schemeClr val="bg1"/>
                </a:solidFill>
              </a:rPr>
              <a:t>досягли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справжнього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визнання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виходу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концептуальних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альбомів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The Dark Side of the Moon (1973), Wish You Were Here (1975),Animals (1977)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рок-опери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The Wall (1979).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670" y="374900"/>
            <a:ext cx="3196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Pink Floyd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0178" name="Picture 2" descr="http://www.billboard.com/files/styles/promo_650/public/stylus/1251869-pink-floyd-reunions-617-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4655"/>
            <a:ext cx="4034011" cy="2674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9113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Led Zeppelin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vi-VN" dirty="0" smtClean="0">
                <a:solidFill>
                  <a:schemeClr val="bg1"/>
                </a:solidFill>
              </a:rPr>
              <a:t>походить </a:t>
            </a:r>
            <a:r>
              <a:rPr lang="vi-VN" dirty="0" smtClean="0">
                <a:solidFill>
                  <a:schemeClr val="bg1"/>
                </a:solidFill>
              </a:rPr>
              <a:t>від англ. </a:t>
            </a:r>
            <a:r>
              <a:rPr lang="en-US" i="1" dirty="0" smtClean="0">
                <a:solidFill>
                  <a:schemeClr val="bg1"/>
                </a:solidFill>
              </a:rPr>
              <a:t>Lead Zeppelin</a:t>
            </a:r>
            <a:r>
              <a:rPr lang="en-US" dirty="0" smtClean="0">
                <a:solidFill>
                  <a:schemeClr val="bg1"/>
                </a:solidFill>
              </a:rPr>
              <a:t> — «</a:t>
            </a:r>
            <a:r>
              <a:rPr lang="vi-VN" dirty="0" smtClean="0">
                <a:solidFill>
                  <a:schemeClr val="bg1"/>
                </a:solidFill>
              </a:rPr>
              <a:t>свинцевий дирижабль») — британський рок-гурт, що вважається одним із засновників хард-року та </a:t>
            </a:r>
            <a:r>
              <a:rPr lang="vi-VN" dirty="0" smtClean="0">
                <a:solidFill>
                  <a:schemeClr val="bg1"/>
                </a:solidFill>
              </a:rPr>
              <a:t>хеві-металу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Led Zeppelin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першими у списку </a:t>
            </a:r>
            <a:r>
              <a:rPr lang="ru-RU" i="1" dirty="0" smtClean="0">
                <a:solidFill>
                  <a:schemeClr val="bg1"/>
                </a:solidFill>
              </a:rPr>
              <a:t>100 </a:t>
            </a:r>
            <a:r>
              <a:rPr lang="ru-RU" i="1" dirty="0" err="1" smtClean="0">
                <a:solidFill>
                  <a:schemeClr val="bg1"/>
                </a:solidFill>
              </a:rPr>
              <a:t>найвизначніших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хард-рокових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виконавців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VH1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Журнал </a:t>
            </a:r>
            <a:r>
              <a:rPr lang="en-US" i="1" dirty="0" smtClean="0">
                <a:solidFill>
                  <a:schemeClr val="bg1"/>
                </a:solidFill>
              </a:rPr>
              <a:t>Rolling Stone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описує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Led Zeppelin </a:t>
            </a:r>
            <a:r>
              <a:rPr lang="ru-RU" dirty="0" smtClean="0">
                <a:solidFill>
                  <a:schemeClr val="bg1"/>
                </a:solidFill>
              </a:rPr>
              <a:t>як «</a:t>
            </a:r>
            <a:r>
              <a:rPr lang="ru-RU" dirty="0" err="1" smtClean="0">
                <a:solidFill>
                  <a:schemeClr val="bg1"/>
                </a:solidFill>
              </a:rPr>
              <a:t>найважчий</a:t>
            </a:r>
            <a:r>
              <a:rPr lang="ru-RU" dirty="0" smtClean="0">
                <a:solidFill>
                  <a:schemeClr val="bg1"/>
                </a:solidFill>
              </a:rPr>
              <a:t> гурт </a:t>
            </a:r>
            <a:r>
              <a:rPr lang="ru-RU" dirty="0" err="1" smtClean="0">
                <a:solidFill>
                  <a:schemeClr val="bg1"/>
                </a:solidFill>
              </a:rPr>
              <a:t>усіх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часів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найвизначніший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гурт</a:t>
            </a:r>
            <a:r>
              <a:rPr lang="ru-RU" dirty="0" smtClean="0">
                <a:solidFill>
                  <a:schemeClr val="bg1"/>
                </a:solidFill>
              </a:rPr>
              <a:t> 70-их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3310" y="69490"/>
            <a:ext cx="408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Led Zeppelin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02" name="Picture 2" descr="http://www.musiclipse.com/wp-content/uploads/2014/04/led-zeppelin-blac-and-white-large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443835"/>
            <a:ext cx="4572000" cy="3183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68031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The </a:t>
            </a:r>
            <a:r>
              <a:rPr lang="en-US" i="1" dirty="0" smtClean="0">
                <a:solidFill>
                  <a:schemeClr val="bg1"/>
                </a:solidFill>
              </a:rPr>
              <a:t>Rolling </a:t>
            </a:r>
            <a:r>
              <a:rPr lang="en-US" i="1" dirty="0" smtClean="0">
                <a:solidFill>
                  <a:schemeClr val="bg1"/>
                </a:solidFill>
              </a:rPr>
              <a:t>Stones</a:t>
            </a:r>
            <a:r>
              <a:rPr lang="en-US" dirty="0" smtClean="0">
                <a:solidFill>
                  <a:schemeClr val="bg1"/>
                </a:solidFill>
              </a:rPr>
              <a:t> — </a:t>
            </a:r>
            <a:r>
              <a:rPr lang="vi-VN" dirty="0" smtClean="0">
                <a:solidFill>
                  <a:schemeClr val="bg1"/>
                </a:solidFill>
              </a:rPr>
              <a:t>англійський рок-гурт, створений в 1962 році в місті Лондон,Великобританія. Творчість гурту ґрунтується на блюзі й рок-н-ролі 1950-х. Здобувши успіх у Великобританії, </a:t>
            </a:r>
            <a:r>
              <a:rPr lang="vi-VN" i="1" dirty="0" smtClean="0">
                <a:solidFill>
                  <a:schemeClr val="bg1"/>
                </a:solidFill>
              </a:rPr>
              <a:t>«</a:t>
            </a:r>
            <a:r>
              <a:rPr lang="en-US" i="1" dirty="0" smtClean="0">
                <a:solidFill>
                  <a:schemeClr val="bg1"/>
                </a:solidFill>
              </a:rPr>
              <a:t>The Rolling Stones»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vi-VN" dirty="0" smtClean="0">
                <a:solidFill>
                  <a:schemeClr val="bg1"/>
                </a:solidFill>
              </a:rPr>
              <a:t>стали популярними у США під час «британського вторгнення» у 1960-х, і у всьому світі. Гурт випустив 22 студійних альбома (британські версії; у США видано 24 альбома), 8 концертних альбомів (9 у США) і численні </a:t>
            </a:r>
            <a:r>
              <a:rPr lang="vi-VN" dirty="0" smtClean="0">
                <a:solidFill>
                  <a:schemeClr val="bg1"/>
                </a:solidFill>
              </a:rPr>
              <a:t>збірники.</a:t>
            </a:r>
            <a:endParaRPr lang="vi-VN" dirty="0" smtClean="0">
              <a:solidFill>
                <a:schemeClr val="bg1"/>
              </a:solidFill>
            </a:endParaRPr>
          </a:p>
          <a:p>
            <a:r>
              <a:rPr lang="vi-VN" dirty="0" smtClean="0">
                <a:solidFill>
                  <a:schemeClr val="bg1"/>
                </a:solidFill>
              </a:rPr>
              <a:t>У 1989 гурт включено до Зали слави рок-н-ролу. Зайняв 4 місце в рейтингу найкращих музичних виконавців за версією журналу </a:t>
            </a:r>
            <a:r>
              <a:rPr lang="vi-VN" i="1" dirty="0" smtClean="0">
                <a:solidFill>
                  <a:schemeClr val="bg1"/>
                </a:solidFill>
              </a:rPr>
              <a:t>«</a:t>
            </a:r>
            <a:r>
              <a:rPr lang="en-US" i="1" dirty="0" smtClean="0">
                <a:solidFill>
                  <a:schemeClr val="bg1"/>
                </a:solidFill>
              </a:rPr>
              <a:t>Rolling Stone»</a:t>
            </a:r>
            <a:r>
              <a:rPr lang="en-US" dirty="0" smtClean="0">
                <a:solidFill>
                  <a:schemeClr val="bg1"/>
                </a:solidFill>
              </a:rPr>
              <a:t> 2004 </a:t>
            </a:r>
            <a:r>
              <a:rPr lang="vi-VN" dirty="0" smtClean="0">
                <a:solidFill>
                  <a:schemeClr val="bg1"/>
                </a:solidFill>
              </a:rPr>
              <a:t>року</a:t>
            </a:r>
            <a:r>
              <a:rPr lang="vi-VN" dirty="0" smtClean="0">
                <a:solidFill>
                  <a:schemeClr val="bg1"/>
                </a:solidFill>
              </a:rPr>
              <a:t> і друге місце у подібному рейтингу сайта </a:t>
            </a:r>
            <a:r>
              <a:rPr lang="en-US" dirty="0" smtClean="0">
                <a:solidFill>
                  <a:schemeClr val="bg1"/>
                </a:solidFill>
              </a:rPr>
              <a:t>Acclaimedmusic.net</a:t>
            </a:r>
            <a:r>
              <a:rPr lang="uk-UA" baseline="30000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42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 </a:t>
            </a:r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Rolling </a:t>
            </a:r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Stones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2226" name="Picture 2" descr="http://i4.mirror.co.uk/incoming/article757474.ece/alternates/s1023/Rolling%20St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5" y="1749245"/>
            <a:ext cx="4472349" cy="2977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219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Aerosmith</a:t>
            </a:r>
            <a:r>
              <a:rPr lang="en-US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американський</a:t>
            </a:r>
            <a:r>
              <a:rPr lang="ru-RU" dirty="0" smtClean="0">
                <a:solidFill>
                  <a:schemeClr val="bg1"/>
                </a:solidFill>
              </a:rPr>
              <a:t> хард-рок-гурт, </a:t>
            </a:r>
            <a:r>
              <a:rPr lang="ru-RU" dirty="0" err="1" smtClean="0">
                <a:solidFill>
                  <a:schemeClr val="bg1"/>
                </a:solidFill>
              </a:rPr>
              <a:t>утворений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кінці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шістдесятих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у </a:t>
            </a:r>
            <a:r>
              <a:rPr lang="ru-RU" dirty="0" err="1" smtClean="0">
                <a:solidFill>
                  <a:schemeClr val="bg1"/>
                </a:solidFill>
              </a:rPr>
              <a:t>місті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Санепі</a:t>
            </a:r>
            <a:r>
              <a:rPr lang="ru-RU" dirty="0" smtClean="0">
                <a:solidFill>
                  <a:schemeClr val="bg1"/>
                </a:solidFill>
              </a:rPr>
              <a:t> (</a:t>
            </a:r>
            <a:r>
              <a:rPr lang="en-US" i="1" dirty="0" smtClean="0">
                <a:solidFill>
                  <a:schemeClr val="bg1"/>
                </a:solidFill>
              </a:rPr>
              <a:t>Sunapee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назвою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en-US" i="1" dirty="0" smtClean="0">
                <a:solidFill>
                  <a:schemeClr val="bg1"/>
                </a:solidFill>
              </a:rPr>
              <a:t>Jam Band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Гурт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утворено</a:t>
            </a:r>
            <a:r>
              <a:rPr lang="ru-RU" dirty="0" smtClean="0">
                <a:solidFill>
                  <a:schemeClr val="bg1"/>
                </a:solidFill>
              </a:rPr>
              <a:t> в такому </a:t>
            </a:r>
            <a:r>
              <a:rPr lang="ru-RU" dirty="0" err="1" smtClean="0">
                <a:solidFill>
                  <a:schemeClr val="bg1"/>
                </a:solidFill>
              </a:rPr>
              <a:t>складі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Стівен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Тайлер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справжнє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ім'я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Стівен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Віктор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Толларіко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>, Джо </a:t>
            </a:r>
            <a:r>
              <a:rPr lang="ru-RU" dirty="0" err="1" smtClean="0">
                <a:solidFill>
                  <a:schemeClr val="bg1"/>
                </a:solidFill>
              </a:rPr>
              <a:t>Перрі</a:t>
            </a:r>
            <a:r>
              <a:rPr lang="ru-RU" dirty="0" smtClean="0">
                <a:solidFill>
                  <a:schemeClr val="bg1"/>
                </a:solidFill>
              </a:rPr>
              <a:t>, Джо </a:t>
            </a:r>
            <a:r>
              <a:rPr lang="ru-RU" dirty="0" err="1" smtClean="0">
                <a:solidFill>
                  <a:schemeClr val="bg1"/>
                </a:solidFill>
              </a:rPr>
              <a:t>Крамер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Том </a:t>
            </a:r>
            <a:r>
              <a:rPr lang="ru-RU" dirty="0" err="1" smtClean="0">
                <a:solidFill>
                  <a:schemeClr val="bg1"/>
                </a:solidFill>
              </a:rPr>
              <a:t>Хемілтон</a:t>
            </a:r>
            <a:r>
              <a:rPr lang="ru-RU" dirty="0" smtClean="0">
                <a:solidFill>
                  <a:schemeClr val="bg1"/>
                </a:solidFill>
              </a:rPr>
              <a:t>, Рей </a:t>
            </a:r>
            <a:r>
              <a:rPr lang="ru-RU" dirty="0" err="1" smtClean="0">
                <a:solidFill>
                  <a:schemeClr val="bg1"/>
                </a:solidFill>
              </a:rPr>
              <a:t>Табано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1969 року гурт </a:t>
            </a:r>
            <a:r>
              <a:rPr lang="ru-RU" dirty="0" err="1" smtClean="0">
                <a:solidFill>
                  <a:schemeClr val="bg1"/>
                </a:solidFill>
              </a:rPr>
              <a:t>перебрався</a:t>
            </a:r>
            <a:r>
              <a:rPr lang="ru-RU" dirty="0" smtClean="0">
                <a:solidFill>
                  <a:schemeClr val="bg1"/>
                </a:solidFill>
              </a:rPr>
              <a:t> до Бостона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змінив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назву</a:t>
            </a:r>
            <a:r>
              <a:rPr lang="ru-RU" dirty="0" smtClean="0">
                <a:solidFill>
                  <a:schemeClr val="bg1"/>
                </a:solidFill>
              </a:rPr>
              <a:t> на </a:t>
            </a:r>
            <a:r>
              <a:rPr lang="en-US" b="1" dirty="0" smtClean="0">
                <a:solidFill>
                  <a:schemeClr val="bg1"/>
                </a:solidFill>
              </a:rPr>
              <a:t>Aerosmith</a:t>
            </a:r>
            <a:r>
              <a:rPr lang="en-US" dirty="0" smtClean="0">
                <a:solidFill>
                  <a:schemeClr val="bg1"/>
                </a:solidFill>
              </a:rPr>
              <a:t>. 1970 </a:t>
            </a:r>
            <a:r>
              <a:rPr lang="ru-RU" dirty="0" smtClean="0">
                <a:solidFill>
                  <a:schemeClr val="bg1"/>
                </a:solidFill>
              </a:rPr>
              <a:t>року Рея </a:t>
            </a:r>
            <a:r>
              <a:rPr lang="ru-RU" dirty="0" err="1" smtClean="0">
                <a:solidFill>
                  <a:schemeClr val="bg1"/>
                </a:solidFill>
              </a:rPr>
              <a:t>Табано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замінив</a:t>
            </a:r>
            <a:r>
              <a:rPr lang="ru-RU" dirty="0" smtClean="0">
                <a:solidFill>
                  <a:schemeClr val="bg1"/>
                </a:solidFill>
              </a:rPr>
              <a:t> Бред </a:t>
            </a:r>
            <a:r>
              <a:rPr lang="ru-RU" dirty="0" err="1" smtClean="0">
                <a:solidFill>
                  <a:schemeClr val="bg1"/>
                </a:solidFill>
              </a:rPr>
              <a:t>Вітфорд</a:t>
            </a:r>
            <a:r>
              <a:rPr lang="ru-RU" dirty="0" smtClean="0">
                <a:solidFill>
                  <a:schemeClr val="bg1"/>
                </a:solidFill>
              </a:rPr>
              <a:t>. Гурт </a:t>
            </a:r>
            <a:r>
              <a:rPr lang="ru-RU" dirty="0" err="1" smtClean="0">
                <a:solidFill>
                  <a:schemeClr val="bg1"/>
                </a:solidFill>
              </a:rPr>
              <a:t>здобув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популярність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Бостоні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привело до </a:t>
            </a:r>
            <a:r>
              <a:rPr lang="ru-RU" dirty="0" err="1" smtClean="0">
                <a:solidFill>
                  <a:schemeClr val="bg1"/>
                </a:solidFill>
              </a:rPr>
              <a:t>укладання</a:t>
            </a:r>
            <a:r>
              <a:rPr lang="ru-RU" dirty="0" smtClean="0">
                <a:solidFill>
                  <a:schemeClr val="bg1"/>
                </a:solidFill>
              </a:rPr>
              <a:t> угоди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фірмою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en-US" dirty="0" smtClean="0">
                <a:solidFill>
                  <a:schemeClr val="bg1"/>
                </a:solidFill>
              </a:rPr>
              <a:t>Columbia/CBS», </a:t>
            </a: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 1973 року </a:t>
            </a:r>
            <a:r>
              <a:rPr lang="en-US" dirty="0" smtClean="0">
                <a:solidFill>
                  <a:schemeClr val="bg1"/>
                </a:solidFill>
              </a:rPr>
              <a:t>Aerosmith </a:t>
            </a:r>
            <a:r>
              <a:rPr lang="ru-RU" dirty="0" err="1" smtClean="0">
                <a:solidFill>
                  <a:schemeClr val="bg1"/>
                </a:solidFill>
              </a:rPr>
              <a:t>потрапили</a:t>
            </a:r>
            <a:r>
              <a:rPr lang="ru-RU" dirty="0" smtClean="0">
                <a:solidFill>
                  <a:schemeClr val="bg1"/>
                </a:solidFill>
              </a:rPr>
              <a:t> до </a:t>
            </a:r>
            <a:r>
              <a:rPr lang="ru-RU" dirty="0" err="1" smtClean="0">
                <a:solidFill>
                  <a:schemeClr val="bg1"/>
                </a:solidFill>
              </a:rPr>
              <a:t>чарту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дебютним</a:t>
            </a:r>
            <a:r>
              <a:rPr lang="ru-RU" dirty="0" smtClean="0">
                <a:solidFill>
                  <a:schemeClr val="bg1"/>
                </a:solidFill>
              </a:rPr>
              <a:t> альбомом. </a:t>
            </a:r>
            <a:r>
              <a:rPr lang="ru-RU" dirty="0" err="1" smtClean="0">
                <a:solidFill>
                  <a:schemeClr val="bg1"/>
                </a:solidFill>
              </a:rPr>
              <a:t>Щоправда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промоційний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сингл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платівки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en-US" dirty="0" smtClean="0">
                <a:solidFill>
                  <a:schemeClr val="bg1"/>
                </a:solidFill>
              </a:rPr>
              <a:t>Dream On» </a:t>
            </a:r>
            <a:r>
              <a:rPr lang="ru-RU" dirty="0" err="1" smtClean="0">
                <a:solidFill>
                  <a:schemeClr val="bg1"/>
                </a:solidFill>
              </a:rPr>
              <a:t>опинився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лише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п'ятдесят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дев'ятому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місці</a:t>
            </a:r>
            <a:r>
              <a:rPr lang="ru-RU" dirty="0" smtClean="0">
                <a:solidFill>
                  <a:schemeClr val="bg1"/>
                </a:solidFill>
              </a:rPr>
              <a:t> журналу «</a:t>
            </a:r>
            <a:r>
              <a:rPr lang="en-US" dirty="0" smtClean="0">
                <a:solidFill>
                  <a:schemeClr val="bg1"/>
                </a:solidFill>
              </a:rPr>
              <a:t>Billboard», </a:t>
            </a:r>
            <a:r>
              <a:rPr lang="ru-RU" dirty="0" err="1" smtClean="0">
                <a:solidFill>
                  <a:schemeClr val="bg1"/>
                </a:solidFill>
              </a:rPr>
              <a:t>проте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переписаний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знову</a:t>
            </a:r>
            <a:r>
              <a:rPr lang="ru-RU" dirty="0" smtClean="0">
                <a:solidFill>
                  <a:schemeClr val="bg1"/>
                </a:solidFill>
              </a:rPr>
              <a:t> 1976 року,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злетів</a:t>
            </a:r>
            <a:r>
              <a:rPr lang="ru-RU" dirty="0" smtClean="0">
                <a:solidFill>
                  <a:schemeClr val="bg1"/>
                </a:solidFill>
              </a:rPr>
              <a:t> аж до </a:t>
            </a:r>
            <a:r>
              <a:rPr lang="ru-RU" dirty="0" err="1" smtClean="0">
                <a:solidFill>
                  <a:schemeClr val="bg1"/>
                </a:solidFill>
              </a:rPr>
              <a:t>першої</a:t>
            </a:r>
            <a:r>
              <a:rPr lang="ru-RU" dirty="0" smtClean="0">
                <a:solidFill>
                  <a:schemeClr val="bg1"/>
                </a:solidFill>
              </a:rPr>
              <a:t> десятки.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4705" y="69490"/>
            <a:ext cx="3183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Aerosmith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3250" name="Picture 2" descr="http://musicukraine.com/sites/default/files/Aerosmith%2Bprimera%2Bsesin%2Bfotogrf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833015"/>
            <a:ext cx="47625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4950" y="374900"/>
            <a:ext cx="2436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Nirvana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4274" name="Picture 2" descr="http://www.korol-i-shut.net/wp-content/uploads/2012/10/Nirv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01949"/>
            <a:ext cx="3928381" cy="26086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61180" y="1138425"/>
            <a:ext cx="50301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Nirvana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— </a:t>
            </a:r>
            <a:r>
              <a:rPr lang="ru-RU" sz="1600" dirty="0" err="1" smtClean="0">
                <a:solidFill>
                  <a:schemeClr val="bg1"/>
                </a:solidFill>
              </a:rPr>
              <a:t>американський</a:t>
            </a:r>
            <a:r>
              <a:rPr lang="ru-RU" sz="1600" dirty="0" smtClean="0">
                <a:solidFill>
                  <a:schemeClr val="bg1"/>
                </a:solidFill>
              </a:rPr>
              <a:t> рок-гурт, </a:t>
            </a:r>
            <a:r>
              <a:rPr lang="ru-RU" sz="1600" dirty="0" err="1" smtClean="0">
                <a:solidFill>
                  <a:schemeClr val="bg1"/>
                </a:solidFill>
              </a:rPr>
              <a:t>створений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Куртом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Кобейном</a:t>
            </a:r>
            <a:r>
              <a:rPr lang="ru-RU" sz="1600" dirty="0" smtClean="0">
                <a:solidFill>
                  <a:schemeClr val="bg1"/>
                </a:solidFill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</a:rPr>
              <a:t>Крісом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Новоселічем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Абердині</a:t>
            </a:r>
            <a:r>
              <a:rPr lang="ru-RU" sz="1600" dirty="0" smtClean="0">
                <a:solidFill>
                  <a:schemeClr val="bg1"/>
                </a:solidFill>
              </a:rPr>
              <a:t>, штат Вашингтон, в 1987 </a:t>
            </a:r>
            <a:r>
              <a:rPr lang="ru-RU" sz="1600" dirty="0" err="1" smtClean="0">
                <a:solidFill>
                  <a:schemeClr val="bg1"/>
                </a:solidFill>
              </a:rPr>
              <a:t>році</a:t>
            </a:r>
            <a:r>
              <a:rPr lang="ru-RU" sz="1600" dirty="0" smtClean="0">
                <a:solidFill>
                  <a:schemeClr val="bg1"/>
                </a:solidFill>
              </a:rPr>
              <a:t>. У </a:t>
            </a:r>
            <a:r>
              <a:rPr lang="ru-RU" sz="1600" dirty="0" err="1" smtClean="0">
                <a:solidFill>
                  <a:schemeClr val="bg1"/>
                </a:solidFill>
              </a:rPr>
              <a:t>складі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колективу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змінилися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кілька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барабанщиків</a:t>
            </a:r>
            <a:r>
              <a:rPr lang="ru-RU" sz="1600" dirty="0" smtClean="0">
                <a:solidFill>
                  <a:schemeClr val="bg1"/>
                </a:solidFill>
              </a:rPr>
              <a:t>; </a:t>
            </a:r>
            <a:r>
              <a:rPr lang="ru-RU" sz="1600" dirty="0" err="1" smtClean="0">
                <a:solidFill>
                  <a:schemeClr val="bg1"/>
                </a:solidFill>
              </a:rPr>
              <a:t>довше</a:t>
            </a:r>
            <a:r>
              <a:rPr lang="ru-RU" sz="1600" dirty="0" smtClean="0">
                <a:solidFill>
                  <a:schemeClr val="bg1"/>
                </a:solidFill>
              </a:rPr>
              <a:t> за </a:t>
            </a:r>
            <a:r>
              <a:rPr lang="ru-RU" sz="1600" dirty="0" err="1" smtClean="0">
                <a:solidFill>
                  <a:schemeClr val="bg1"/>
                </a:solidFill>
              </a:rPr>
              <a:t>всіх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 гуртом </a:t>
            </a:r>
            <a:r>
              <a:rPr lang="ru-RU" sz="1600" dirty="0" err="1" smtClean="0">
                <a:solidFill>
                  <a:schemeClr val="bg1"/>
                </a:solidFill>
              </a:rPr>
              <a:t>грав</a:t>
            </a:r>
            <a:r>
              <a:rPr lang="ru-RU" sz="1600" dirty="0" smtClean="0">
                <a:solidFill>
                  <a:schemeClr val="bg1"/>
                </a:solidFill>
              </a:rPr>
              <a:t> ударник Дейв </a:t>
            </a:r>
            <a:r>
              <a:rPr lang="ru-RU" sz="1600" dirty="0" err="1" smtClean="0">
                <a:solidFill>
                  <a:schemeClr val="bg1"/>
                </a:solidFill>
              </a:rPr>
              <a:t>Ґрол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який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прилучився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Кобейна</a:t>
            </a:r>
            <a:r>
              <a:rPr lang="ru-RU" sz="1600" dirty="0" smtClean="0">
                <a:solidFill>
                  <a:schemeClr val="bg1"/>
                </a:solidFill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</a:rPr>
              <a:t>Новоселіча</a:t>
            </a:r>
            <a:r>
              <a:rPr lang="ru-RU" sz="1600" dirty="0" smtClean="0">
                <a:solidFill>
                  <a:schemeClr val="bg1"/>
                </a:solidFill>
              </a:rPr>
              <a:t> в 1990 </a:t>
            </a:r>
            <a:r>
              <a:rPr lang="ru-RU" sz="1600" dirty="0" err="1" smtClean="0">
                <a:solidFill>
                  <a:schemeClr val="bg1"/>
                </a:solidFill>
              </a:rPr>
              <a:t>році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1989 </a:t>
            </a:r>
            <a:r>
              <a:rPr lang="ru-RU" sz="1600" dirty="0" err="1" smtClean="0">
                <a:solidFill>
                  <a:schemeClr val="bg1"/>
                </a:solidFill>
              </a:rPr>
              <a:t>році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Nirvana </a:t>
            </a:r>
            <a:r>
              <a:rPr lang="ru-RU" sz="1600" dirty="0" smtClean="0">
                <a:solidFill>
                  <a:schemeClr val="bg1"/>
                </a:solidFill>
              </a:rPr>
              <a:t>стала </a:t>
            </a:r>
            <a:r>
              <a:rPr lang="ru-RU" sz="1600" dirty="0" err="1" smtClean="0">
                <a:solidFill>
                  <a:schemeClr val="bg1"/>
                </a:solidFill>
              </a:rPr>
              <a:t>частиною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сієтлської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музичної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сцени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випустивши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інді-лейблі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Sub Pop </a:t>
            </a:r>
            <a:r>
              <a:rPr lang="ru-RU" sz="1600" dirty="0" err="1" smtClean="0">
                <a:solidFill>
                  <a:schemeClr val="bg1"/>
                </a:solidFill>
              </a:rPr>
              <a:t>дебютний</a:t>
            </a:r>
            <a:r>
              <a:rPr lang="ru-RU" sz="1600" dirty="0" smtClean="0">
                <a:solidFill>
                  <a:schemeClr val="bg1"/>
                </a:solidFill>
              </a:rPr>
              <a:t> альбом </a:t>
            </a:r>
            <a:r>
              <a:rPr lang="en-US" sz="1600" dirty="0" smtClean="0">
                <a:solidFill>
                  <a:schemeClr val="bg1"/>
                </a:solidFill>
              </a:rPr>
              <a:t>Bleach. </a:t>
            </a:r>
            <a:r>
              <a:rPr lang="ru-RU" sz="1600" dirty="0" err="1" smtClean="0">
                <a:solidFill>
                  <a:schemeClr val="bg1"/>
                </a:solidFill>
              </a:rPr>
              <a:t>Після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підписання</a:t>
            </a:r>
            <a:r>
              <a:rPr lang="ru-RU" sz="1600" dirty="0" smtClean="0">
                <a:solidFill>
                  <a:schemeClr val="bg1"/>
                </a:solidFill>
              </a:rPr>
              <a:t> контракту </a:t>
            </a:r>
            <a:r>
              <a:rPr lang="ru-RU" sz="1600" dirty="0" err="1" smtClean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 великим лейблом </a:t>
            </a:r>
            <a:r>
              <a:rPr lang="en-US" sz="1600" dirty="0" smtClean="0">
                <a:solidFill>
                  <a:schemeClr val="bg1"/>
                </a:solidFill>
              </a:rPr>
              <a:t>DGC Records Nirvana </a:t>
            </a:r>
            <a:r>
              <a:rPr lang="ru-RU" sz="1600" dirty="0" err="1" smtClean="0">
                <a:solidFill>
                  <a:schemeClr val="bg1"/>
                </a:solidFill>
              </a:rPr>
              <a:t>отримала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несподіваний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успіх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піснею</a:t>
            </a:r>
            <a:r>
              <a:rPr lang="ru-RU" sz="1600" dirty="0" smtClean="0">
                <a:solidFill>
                  <a:schemeClr val="bg1"/>
                </a:solidFill>
              </a:rPr>
              <a:t> «</a:t>
            </a:r>
            <a:r>
              <a:rPr lang="en-US" sz="1600" dirty="0" smtClean="0">
                <a:solidFill>
                  <a:schemeClr val="bg1"/>
                </a:solidFill>
              </a:rPr>
              <a:t>Smells Like Teen Spirit» </a:t>
            </a:r>
            <a:r>
              <a:rPr lang="ru-RU" sz="1600" dirty="0" err="1" smtClean="0">
                <a:solidFill>
                  <a:schemeClr val="bg1"/>
                </a:solidFill>
              </a:rPr>
              <a:t>зі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свого</a:t>
            </a:r>
            <a:r>
              <a:rPr lang="ru-RU" sz="1600" dirty="0" smtClean="0">
                <a:solidFill>
                  <a:schemeClr val="bg1"/>
                </a:solidFill>
              </a:rPr>
              <a:t> другого альбому </a:t>
            </a:r>
            <a:r>
              <a:rPr lang="en-US" sz="1600" dirty="0" err="1" smtClean="0">
                <a:solidFill>
                  <a:schemeClr val="bg1"/>
                </a:solidFill>
              </a:rPr>
              <a:t>Nevermind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випущеного</a:t>
            </a:r>
            <a:r>
              <a:rPr lang="ru-RU" sz="1600" dirty="0" smtClean="0">
                <a:solidFill>
                  <a:schemeClr val="bg1"/>
                </a:solidFill>
              </a:rPr>
              <a:t> в 1991 </a:t>
            </a:r>
            <a:r>
              <a:rPr lang="ru-RU" sz="1600" dirty="0" err="1" smtClean="0">
                <a:solidFill>
                  <a:schemeClr val="bg1"/>
                </a:solidFill>
              </a:rPr>
              <a:t>році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Згодом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Nirvana </a:t>
            </a:r>
            <a:r>
              <a:rPr lang="ru-RU" sz="1600" dirty="0" err="1" smtClean="0">
                <a:solidFill>
                  <a:schemeClr val="bg1"/>
                </a:solidFill>
              </a:rPr>
              <a:t>увійшла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музичний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мейнстрім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популяризувавши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піджанр</a:t>
            </a:r>
            <a:r>
              <a:rPr lang="ru-RU" sz="1600" dirty="0" smtClean="0">
                <a:solidFill>
                  <a:schemeClr val="bg1"/>
                </a:solidFill>
              </a:rPr>
              <a:t> альтернативного року, названий </a:t>
            </a:r>
            <a:r>
              <a:rPr lang="ru-RU" sz="1600" dirty="0" err="1" smtClean="0">
                <a:solidFill>
                  <a:schemeClr val="bg1"/>
                </a:solidFill>
              </a:rPr>
              <a:t>гранджем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Курт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Кобейн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зробився</a:t>
            </a:r>
            <a:r>
              <a:rPr lang="ru-RU" sz="1600" dirty="0" smtClean="0">
                <a:solidFill>
                  <a:schemeClr val="bg1"/>
                </a:solidFill>
              </a:rPr>
              <a:t> в очах ЗМІ не просто </a:t>
            </a:r>
            <a:r>
              <a:rPr lang="ru-RU" sz="1600" dirty="0" err="1" smtClean="0">
                <a:solidFill>
                  <a:schemeClr val="bg1"/>
                </a:solidFill>
              </a:rPr>
              <a:t>музикантом</a:t>
            </a:r>
            <a:r>
              <a:rPr lang="ru-RU" sz="1600" dirty="0" smtClean="0">
                <a:solidFill>
                  <a:schemeClr val="bg1"/>
                </a:solidFill>
              </a:rPr>
              <a:t>, а «голосом </a:t>
            </a:r>
            <a:r>
              <a:rPr lang="ru-RU" sz="1600" dirty="0" err="1" smtClean="0">
                <a:solidFill>
                  <a:schemeClr val="bg1"/>
                </a:solidFill>
              </a:rPr>
              <a:t>покоління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err="1" smtClean="0">
                <a:solidFill>
                  <a:schemeClr val="bg1"/>
                </a:solidFill>
              </a:rPr>
              <a:t>Недовга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але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яскрава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історія</a:t>
            </a:r>
            <a:r>
              <a:rPr lang="ru-RU" sz="1600" dirty="0" smtClean="0">
                <a:solidFill>
                  <a:schemeClr val="bg1"/>
                </a:solidFill>
              </a:rPr>
              <a:t> гурту </a:t>
            </a:r>
            <a:r>
              <a:rPr lang="ru-RU" sz="1600" dirty="0" err="1" smtClean="0">
                <a:solidFill>
                  <a:schemeClr val="bg1"/>
                </a:solidFill>
              </a:rPr>
              <a:t>перервалася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зв'язку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смертю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Курта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Кобейна</a:t>
            </a:r>
            <a:r>
              <a:rPr lang="ru-RU" sz="1600" dirty="0" smtClean="0">
                <a:solidFill>
                  <a:schemeClr val="bg1"/>
                </a:solidFill>
              </a:rPr>
              <a:t> 5 </a:t>
            </a:r>
            <a:r>
              <a:rPr lang="ru-RU" sz="1600" dirty="0" err="1" smtClean="0">
                <a:solidFill>
                  <a:schemeClr val="bg1"/>
                </a:solidFill>
              </a:rPr>
              <a:t>квітня</a:t>
            </a:r>
            <a:r>
              <a:rPr lang="ru-RU" sz="1600" dirty="0" smtClean="0">
                <a:solidFill>
                  <a:schemeClr val="bg1"/>
                </a:solidFill>
              </a:rPr>
              <a:t> 1994 </a:t>
            </a:r>
            <a:r>
              <a:rPr lang="ru-RU" sz="1600" dirty="0" smtClean="0">
                <a:solidFill>
                  <a:schemeClr val="bg1"/>
                </a:solidFill>
              </a:rPr>
              <a:t>року.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3834"/>
            <a:ext cx="7474310" cy="610821"/>
          </a:xfrm>
        </p:spPr>
        <p:txBody>
          <a:bodyPr>
            <a:normAutofit/>
          </a:bodyPr>
          <a:lstStyle/>
          <a:p>
            <a:r>
              <a:rPr lang="uk-UA" dirty="0" smtClean="0"/>
              <a:t>На межі століть розвиваються різні напрямки музики: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2360065"/>
            <a:ext cx="4040188" cy="3798583"/>
          </a:xfrm>
        </p:spPr>
        <p:txBody>
          <a:bodyPr/>
          <a:lstStyle/>
          <a:p>
            <a:r>
              <a:rPr lang="uk-UA" dirty="0" smtClean="0"/>
              <a:t>Класична музика;</a:t>
            </a:r>
            <a:endParaRPr lang="en-US" dirty="0" smtClean="0"/>
          </a:p>
          <a:p>
            <a:r>
              <a:rPr lang="uk-UA" dirty="0" smtClean="0"/>
              <a:t>Джазова музика;</a:t>
            </a:r>
            <a:endParaRPr lang="en-US" dirty="0" smtClean="0"/>
          </a:p>
          <a:p>
            <a:r>
              <a:rPr lang="uk-UA" dirty="0" smtClean="0"/>
              <a:t>М</a:t>
            </a:r>
            <a:r>
              <a:rPr lang="uk-UA" dirty="0" smtClean="0"/>
              <a:t>юзикл</a:t>
            </a:r>
            <a:r>
              <a:rPr lang="uk-UA" dirty="0" smtClean="0"/>
              <a:t>;</a:t>
            </a:r>
          </a:p>
          <a:p>
            <a:r>
              <a:rPr lang="uk-UA" dirty="0" smtClean="0"/>
              <a:t>Поп-музика;</a:t>
            </a:r>
            <a:endParaRPr lang="en-US" dirty="0" smtClean="0"/>
          </a:p>
          <a:p>
            <a:r>
              <a:rPr lang="uk-UA" dirty="0" smtClean="0"/>
              <a:t>Рок-музика.</a:t>
            </a:r>
            <a:endParaRPr lang="en-US" i="1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3015"/>
            <a:ext cx="748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Для рок-культури в СРСР характерна соціальна спрямованість, розмірковування над долею людей, суспільства, країни. Серед класиків радянського року – </a:t>
            </a:r>
            <a:r>
              <a:rPr lang="uk-UA" dirty="0" err="1" smtClean="0">
                <a:solidFill>
                  <a:schemeClr val="bg1"/>
                </a:solidFill>
              </a:rPr>
              <a:t>“Аквариум”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“Машина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времени”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“Кино”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“Алиса”</a:t>
            </a:r>
            <a:r>
              <a:rPr lang="uk-UA" dirty="0" smtClean="0">
                <a:solidFill>
                  <a:schemeClr val="bg1"/>
                </a:solidFill>
              </a:rPr>
              <a:t>, “ДДТ” та ін.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298" name="Picture 2" descr="http://nedukalis.narod.ru/k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596540"/>
            <a:ext cx="4762500" cy="3038476"/>
          </a:xfrm>
          <a:prstGeom prst="rect">
            <a:avLst/>
          </a:prstGeom>
          <a:noFill/>
        </p:spPr>
      </p:pic>
      <p:pic>
        <p:nvPicPr>
          <p:cNvPr id="55300" name="Picture 4" descr="http://art.gazeta.kz/preview/typephoto/image19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87470"/>
            <a:ext cx="3350360" cy="2570530"/>
          </a:xfrm>
          <a:prstGeom prst="rect">
            <a:avLst/>
          </a:prstGeom>
          <a:noFill/>
        </p:spPr>
      </p:pic>
      <p:pic>
        <p:nvPicPr>
          <p:cNvPr id="55302" name="Picture 6" descr="http://mashina.ru/test1000/mashina/history_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4391025"/>
            <a:ext cx="3333750" cy="2466975"/>
          </a:xfrm>
          <a:prstGeom prst="rect">
            <a:avLst/>
          </a:prstGeom>
          <a:noFill/>
        </p:spPr>
      </p:pic>
      <p:pic>
        <p:nvPicPr>
          <p:cNvPr id="55304" name="Picture 8" descr="http://img0.liveinternet.ru/images/attach/c/2/74/189/74189972_2270477_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7655" y="4345230"/>
            <a:ext cx="2896144" cy="2512770"/>
          </a:xfrm>
          <a:prstGeom prst="rect">
            <a:avLst/>
          </a:prstGeom>
          <a:noFill/>
        </p:spPr>
      </p:pic>
      <p:pic>
        <p:nvPicPr>
          <p:cNvPr id="55306" name="Picture 10" descr="http://cs416521.vk.me/v416521100/991e/JHMKs8wc-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260" y="2054655"/>
            <a:ext cx="3206805" cy="24051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82820" y="0"/>
            <a:ext cx="339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Рок в СРСР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6260" y="4650640"/>
            <a:ext cx="7772400" cy="827697"/>
          </a:xfrm>
        </p:spPr>
        <p:txBody>
          <a:bodyPr/>
          <a:lstStyle/>
          <a:p>
            <a:r>
              <a:rPr lang="uk-UA" dirty="0" smtClean="0"/>
              <a:t>Для класичної музики характерні висока людяність, відданість вічним ідеалам.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260" y="833015"/>
            <a:ext cx="855148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srgbClr val="EA5400"/>
                </a:solidFill>
              </a:rPr>
              <a:t>Класична</a:t>
            </a:r>
            <a:r>
              <a:rPr lang="ru-RU" sz="4400" dirty="0" smtClean="0">
                <a:solidFill>
                  <a:srgbClr val="EA5400"/>
                </a:solidFill>
              </a:rPr>
              <a:t> </a:t>
            </a:r>
            <a:r>
              <a:rPr lang="ru-RU" sz="4400" dirty="0" err="1" smtClean="0">
                <a:solidFill>
                  <a:srgbClr val="EA5400"/>
                </a:solidFill>
              </a:rPr>
              <a:t>музика</a:t>
            </a:r>
            <a:r>
              <a:rPr lang="ru-RU" sz="4400" dirty="0" smtClean="0">
                <a:solidFill>
                  <a:srgbClr val="EA54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1)</a:t>
            </a:r>
            <a:r>
              <a:rPr lang="ru-RU" dirty="0" err="1" smtClean="0">
                <a:solidFill>
                  <a:schemeClr val="bg1"/>
                </a:solidFill>
              </a:rPr>
              <a:t>музика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минулого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витримала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випробування</a:t>
            </a:r>
            <a:r>
              <a:rPr lang="ru-RU" dirty="0" smtClean="0">
                <a:solidFill>
                  <a:schemeClr val="bg1"/>
                </a:solidFill>
              </a:rPr>
              <a:t> часом та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аудиторію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сучасному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суспільстві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2) </a:t>
            </a:r>
            <a:r>
              <a:rPr lang="ru-RU" dirty="0" err="1" smtClean="0">
                <a:solidFill>
                  <a:schemeClr val="bg1"/>
                </a:solidFill>
              </a:rPr>
              <a:t>музика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другої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половини</a:t>
            </a:r>
            <a:r>
              <a:rPr lang="ru-RU" dirty="0" smtClean="0">
                <a:solidFill>
                  <a:schemeClr val="bg1"/>
                </a:solidFill>
              </a:rPr>
              <a:t> XVIII ст. — початку XIX ст.,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традиційно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співвідноситься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епохою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класицизму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3) </a:t>
            </a:r>
            <a:r>
              <a:rPr lang="ru-RU" dirty="0" err="1" smtClean="0">
                <a:solidFill>
                  <a:schemeClr val="bg1"/>
                </a:solidFill>
              </a:rPr>
              <a:t>академічна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наслідує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передусім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жанри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, соната, </a:t>
            </a:r>
            <a:r>
              <a:rPr lang="ru-RU" dirty="0" err="1" smtClean="0">
                <a:solidFill>
                  <a:schemeClr val="bg1"/>
                </a:solidFill>
              </a:rPr>
              <a:t>симфонія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smtClean="0">
                <a:solidFill>
                  <a:schemeClr val="bg1"/>
                </a:solidFill>
              </a:rPr>
              <a:t>опера), </a:t>
            </a:r>
            <a:r>
              <a:rPr lang="ru-RU" dirty="0" err="1" smtClean="0">
                <a:solidFill>
                  <a:schemeClr val="bg1"/>
                </a:solidFill>
              </a:rPr>
              <a:t>принципи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композиції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зокрема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гармонії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форми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фактури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тощо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інструментарій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переважно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інструменти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симфонічного</a:t>
            </a:r>
            <a:r>
              <a:rPr lang="ru-RU" dirty="0" smtClean="0">
                <a:solidFill>
                  <a:schemeClr val="bg1"/>
                </a:solidFill>
              </a:rPr>
              <a:t> оркестру),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традиції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виконання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формувалися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європейській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XVII — </a:t>
            </a:r>
            <a:r>
              <a:rPr lang="ru-RU" dirty="0" err="1" smtClean="0">
                <a:solidFill>
                  <a:schemeClr val="bg1"/>
                </a:solidFill>
              </a:rPr>
              <a:t>поч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XX </a:t>
            </a:r>
            <a:r>
              <a:rPr lang="ru-RU" dirty="0" smtClean="0">
                <a:solidFill>
                  <a:schemeClr val="bg1"/>
                </a:solidFill>
              </a:rPr>
              <a:t>ст.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1425" y="374900"/>
            <a:ext cx="4629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І.Стравінський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www.day.kiev.ua/sites/default/files/main/openpublish_article/20110422/472-2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050" y="1443835"/>
            <a:ext cx="2857500" cy="40100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6260" y="129113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І́гор Фе́дорович Страві́нський (*5 (17) червня 1882, Оранієнбаум (нині місто Ломоносов) Ленінградської області, Росія — †6 квітня 1971, Нью-Йорк) — російський </a:t>
            </a:r>
            <a:r>
              <a:rPr lang="ru-RU" dirty="0" smtClean="0">
                <a:solidFill>
                  <a:schemeClr val="bg1"/>
                </a:solidFill>
              </a:rPr>
              <a:t>композитор, </a:t>
            </a:r>
            <a:r>
              <a:rPr lang="ru-RU" dirty="0" err="1" smtClean="0">
                <a:solidFill>
                  <a:schemeClr val="bg1"/>
                </a:solidFill>
              </a:rPr>
              <a:t>диригент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піаніст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vi-VN" dirty="0" smtClean="0">
                <a:solidFill>
                  <a:schemeClr val="bg1"/>
                </a:solidFill>
              </a:rPr>
              <a:t>українського походження. </a:t>
            </a:r>
            <a:r>
              <a:rPr lang="vi-VN" dirty="0" smtClean="0">
                <a:solidFill>
                  <a:schemeClr val="bg1"/>
                </a:solidFill>
              </a:rPr>
              <a:t>Син співака Федора Гнатовича </a:t>
            </a:r>
            <a:r>
              <a:rPr lang="vi-VN" dirty="0" smtClean="0">
                <a:solidFill>
                  <a:schemeClr val="bg1"/>
                </a:solidFill>
              </a:rPr>
              <a:t>Стравінського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Рід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Стравінських</a:t>
            </a:r>
            <a:r>
              <a:rPr lang="ru-RU" dirty="0" smtClean="0">
                <a:solidFill>
                  <a:schemeClr val="bg1"/>
                </a:solidFill>
              </a:rPr>
              <a:t> походить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Волині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Батько</a:t>
            </a:r>
            <a:r>
              <a:rPr lang="ru-RU" dirty="0" smtClean="0">
                <a:solidFill>
                  <a:schemeClr val="bg1"/>
                </a:solidFill>
              </a:rPr>
              <a:t> композитора, </a:t>
            </a:r>
            <a:r>
              <a:rPr lang="ru-RU" dirty="0" err="1" smtClean="0">
                <a:solidFill>
                  <a:schemeClr val="bg1"/>
                </a:solidFill>
              </a:rPr>
              <a:t>співак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Федір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Стравінський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родом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Чернігівської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губернії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У творчому доробку є чимало: хорових творів, камерних творів, фортепіанних творів, оркестрових творів, опер та балетів.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elcanto.ru/media/images/uploaded/1311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7200"/>
            <a:ext cx="3044950" cy="43547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39540" y="222195"/>
            <a:ext cx="2963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А.Шнітке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4950" y="1138425"/>
            <a:ext cx="58027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Альфред Гаррійович Шнітке</a:t>
            </a:r>
            <a:r>
              <a:rPr lang="vi-VN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24 </a:t>
            </a:r>
            <a:r>
              <a:rPr lang="vi-VN" dirty="0" smtClean="0">
                <a:solidFill>
                  <a:schemeClr val="bg1"/>
                </a:solidFill>
              </a:rPr>
              <a:t>листопада 1934,Енгельс, СРСР — †3 серпня 1998, </a:t>
            </a:r>
            <a:r>
              <a:rPr lang="vi-VN" dirty="0" smtClean="0">
                <a:solidFill>
                  <a:schemeClr val="bg1"/>
                </a:solidFill>
              </a:rPr>
              <a:t>Гамбург</a:t>
            </a:r>
            <a:r>
              <a:rPr lang="uk-UA" dirty="0" smtClean="0">
                <a:solidFill>
                  <a:schemeClr val="bg1"/>
                </a:solidFill>
              </a:rPr>
              <a:t>,</a:t>
            </a:r>
            <a:r>
              <a:rPr lang="vi-VN" dirty="0" smtClean="0">
                <a:solidFill>
                  <a:schemeClr val="bg1"/>
                </a:solidFill>
              </a:rPr>
              <a:t> Німеччина) — радянський композитор, піаніст, теоретик музики і педагог, один з найзначніших музичних діячів кінця </a:t>
            </a:r>
            <a:r>
              <a:rPr lang="en-US" dirty="0" smtClean="0">
                <a:solidFill>
                  <a:schemeClr val="bg1"/>
                </a:solidFill>
              </a:rPr>
              <a:t>XX </a:t>
            </a:r>
            <a:r>
              <a:rPr lang="vi-VN" dirty="0" smtClean="0">
                <a:solidFill>
                  <a:schemeClr val="bg1"/>
                </a:solidFill>
              </a:rPr>
              <a:t>століття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 1958 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Шнітке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закінчив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Московську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консерваторію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</a:t>
            </a:r>
            <a:r>
              <a:rPr lang="ru-RU" dirty="0" smtClean="0">
                <a:solidFill>
                  <a:schemeClr val="bg1"/>
                </a:solidFill>
              </a:rPr>
              <a:t>. П. І. </a:t>
            </a:r>
            <a:r>
              <a:rPr lang="ru-RU" dirty="0" err="1" smtClean="0">
                <a:solidFill>
                  <a:schemeClr val="bg1"/>
                </a:solidFill>
              </a:rPr>
              <a:t>Чайковського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класу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композиції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Є.К.Голубєва</a:t>
            </a:r>
            <a:r>
              <a:rPr lang="ru-RU" dirty="0" smtClean="0">
                <a:solidFill>
                  <a:schemeClr val="bg1"/>
                </a:solidFill>
              </a:rPr>
              <a:t>, в 1960-му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прийнятий</a:t>
            </a:r>
            <a:r>
              <a:rPr lang="ru-RU" dirty="0" smtClean="0">
                <a:solidFill>
                  <a:schemeClr val="bg1"/>
                </a:solidFill>
              </a:rPr>
              <a:t> в Союз </a:t>
            </a:r>
            <a:r>
              <a:rPr lang="ru-RU" dirty="0" err="1" smtClean="0">
                <a:solidFill>
                  <a:schemeClr val="bg1"/>
                </a:solidFill>
              </a:rPr>
              <a:t>композиторів</a:t>
            </a:r>
            <a:r>
              <a:rPr lang="ru-RU" dirty="0" smtClean="0">
                <a:solidFill>
                  <a:schemeClr val="bg1"/>
                </a:solidFill>
              </a:rPr>
              <a:t>, в 1961-му </a:t>
            </a:r>
            <a:r>
              <a:rPr lang="ru-RU" dirty="0" err="1" smtClean="0">
                <a:solidFill>
                  <a:schemeClr val="bg1"/>
                </a:solidFill>
              </a:rPr>
              <a:t>закінчив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аспірантуру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консерваторії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класу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композиції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зайнявся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викладацькою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діяльністю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 творчому доробку є чимало</a:t>
            </a:r>
            <a:r>
              <a:rPr lang="uk-UA" dirty="0" smtClean="0">
                <a:solidFill>
                  <a:schemeClr val="bg1"/>
                </a:solidFill>
              </a:rPr>
              <a:t>: камерних, вокально-інструментальних творів, </a:t>
            </a:r>
            <a:r>
              <a:rPr lang="ru-RU" dirty="0" err="1" smtClean="0">
                <a:solidFill>
                  <a:schemeClr val="bg1"/>
                </a:solidFill>
              </a:rPr>
              <a:t>концертів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інструментів</a:t>
            </a:r>
            <a:r>
              <a:rPr lang="ru-RU" dirty="0" smtClean="0">
                <a:solidFill>
                  <a:schemeClr val="bg1"/>
                </a:solidFill>
              </a:rPr>
              <a:t> соло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оркестром, </a:t>
            </a:r>
            <a:r>
              <a:rPr lang="ru-RU" dirty="0" err="1" smtClean="0">
                <a:solidFill>
                  <a:schemeClr val="bg1"/>
                </a:solidFill>
              </a:rPr>
              <a:t>симфорнічних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хорових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творів</a:t>
            </a:r>
            <a:r>
              <a:rPr lang="ru-RU" dirty="0" smtClean="0">
                <a:solidFill>
                  <a:schemeClr val="bg1"/>
                </a:solidFill>
              </a:rPr>
              <a:t>, опер та </a:t>
            </a:r>
            <a:r>
              <a:rPr lang="ru-RU" dirty="0" err="1" smtClean="0">
                <a:solidFill>
                  <a:schemeClr val="bg1"/>
                </a:solidFill>
              </a:rPr>
              <a:t>балетів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Працював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електронною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музикою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2245" y="69490"/>
            <a:ext cx="3065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Пуссер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http://en.muziekbibliotheekvandeomroep.nl/image/22002215_a78982.jpg/39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8229" y="1024092"/>
            <a:ext cx="3562045" cy="44571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27605"/>
            <a:ext cx="548823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Анрі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Пуссер</a:t>
            </a:r>
            <a:r>
              <a:rPr lang="ru-RU" dirty="0" smtClean="0">
                <a:solidFill>
                  <a:schemeClr val="bg1"/>
                </a:solidFill>
              </a:rPr>
              <a:t> (</a:t>
            </a:r>
            <a:r>
              <a:rPr lang="ru-RU" dirty="0" smtClean="0">
                <a:solidFill>
                  <a:schemeClr val="bg1"/>
                </a:solidFill>
              </a:rPr>
              <a:t>фр. </a:t>
            </a:r>
            <a:r>
              <a:rPr lang="en-US" i="1" dirty="0" smtClean="0">
                <a:solidFill>
                  <a:schemeClr val="bg1"/>
                </a:solidFill>
              </a:rPr>
              <a:t>Henri </a:t>
            </a:r>
            <a:r>
              <a:rPr lang="en-US" sz="1600" i="1" dirty="0" err="1" smtClean="0">
                <a:solidFill>
                  <a:schemeClr val="bg1"/>
                </a:solidFill>
              </a:rPr>
              <a:t>Pousseur</a:t>
            </a:r>
            <a:r>
              <a:rPr lang="en-US" sz="1600" dirty="0" smtClean="0">
                <a:solidFill>
                  <a:schemeClr val="bg1"/>
                </a:solidFill>
              </a:rPr>
              <a:t>, 23 </a:t>
            </a:r>
            <a:r>
              <a:rPr lang="ru-RU" sz="1600" dirty="0" err="1" smtClean="0">
                <a:solidFill>
                  <a:schemeClr val="bg1"/>
                </a:solidFill>
              </a:rPr>
              <a:t>червня</a:t>
            </a:r>
            <a:r>
              <a:rPr lang="ru-RU" sz="1600" dirty="0" smtClean="0">
                <a:solidFill>
                  <a:schemeClr val="bg1"/>
                </a:solidFill>
              </a:rPr>
              <a:t> 1929, </a:t>
            </a:r>
            <a:r>
              <a:rPr lang="ru-RU" sz="1600" dirty="0" err="1" smtClean="0">
                <a:solidFill>
                  <a:schemeClr val="bg1"/>
                </a:solidFill>
              </a:rPr>
              <a:t>Мальмеді</a:t>
            </a:r>
            <a:r>
              <a:rPr lang="ru-RU" sz="1600" dirty="0" smtClean="0">
                <a:solidFill>
                  <a:schemeClr val="bg1"/>
                </a:solidFill>
              </a:rPr>
              <a:t>, </a:t>
            </a:r>
            <a:r>
              <a:rPr lang="ru-RU" sz="1600" dirty="0" err="1" smtClean="0">
                <a:solidFill>
                  <a:schemeClr val="bg1"/>
                </a:solidFill>
              </a:rPr>
              <a:t>Валлонія</a:t>
            </a:r>
            <a:r>
              <a:rPr lang="ru-RU" sz="1600" dirty="0" smtClean="0">
                <a:solidFill>
                  <a:schemeClr val="bg1"/>
                </a:solidFill>
              </a:rPr>
              <a:t> – 6 </a:t>
            </a:r>
            <a:r>
              <a:rPr lang="ru-RU" sz="1600" dirty="0" err="1" smtClean="0">
                <a:solidFill>
                  <a:schemeClr val="bg1"/>
                </a:solidFill>
              </a:rPr>
              <a:t>березня</a:t>
            </a:r>
            <a:r>
              <a:rPr lang="ru-RU" sz="1600" dirty="0" smtClean="0">
                <a:solidFill>
                  <a:schemeClr val="bg1"/>
                </a:solidFill>
              </a:rPr>
              <a:t> 2009, Брюссель) – </a:t>
            </a:r>
            <a:r>
              <a:rPr lang="ru-RU" sz="1600" dirty="0" err="1" smtClean="0">
                <a:solidFill>
                  <a:schemeClr val="bg1"/>
                </a:solidFill>
              </a:rPr>
              <a:t>бельгійський</a:t>
            </a:r>
            <a:r>
              <a:rPr lang="ru-RU" sz="1600" dirty="0" smtClean="0">
                <a:solidFill>
                  <a:schemeClr val="bg1"/>
                </a:solidFill>
              </a:rPr>
              <a:t> композитор, педагог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chemeClr val="bg1"/>
                </a:solidFill>
              </a:rPr>
              <a:t>Музичну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освіту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отримував</a:t>
            </a:r>
            <a:r>
              <a:rPr lang="ru-RU" sz="1600" dirty="0" smtClean="0">
                <a:solidFill>
                  <a:schemeClr val="bg1"/>
                </a:solidFill>
              </a:rPr>
              <a:t> у </a:t>
            </a:r>
            <a:r>
              <a:rPr lang="ru-RU" sz="1600" dirty="0" err="1" smtClean="0">
                <a:solidFill>
                  <a:schemeClr val="bg1"/>
                </a:solidFill>
              </a:rPr>
              <a:t>Льєзькій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та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Брюссельській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dirty="0" err="1" smtClean="0">
                <a:solidFill>
                  <a:schemeClr val="bg1"/>
                </a:solidFill>
              </a:rPr>
              <a:t>консерваторіях</a:t>
            </a:r>
            <a:r>
              <a:rPr lang="ru-RU" sz="1600" dirty="0" smtClean="0">
                <a:solidFill>
                  <a:schemeClr val="bg1"/>
                </a:solidFill>
              </a:rPr>
              <a:t>, де </a:t>
            </a:r>
            <a:r>
              <a:rPr lang="ru-RU" sz="1600" dirty="0" smtClean="0">
                <a:solidFill>
                  <a:schemeClr val="bg1"/>
                </a:solidFill>
              </a:rPr>
              <a:t>став членом </a:t>
            </a:r>
            <a:r>
              <a:rPr lang="ru-RU" sz="1600" dirty="0" err="1" smtClean="0">
                <a:solidFill>
                  <a:schemeClr val="bg1"/>
                </a:solidFill>
              </a:rPr>
              <a:t>групи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композиторів-авангардистів</a:t>
            </a:r>
            <a:r>
              <a:rPr lang="ru-RU" sz="1600" dirty="0" smtClean="0">
                <a:solidFill>
                  <a:schemeClr val="bg1"/>
                </a:solidFill>
              </a:rPr>
              <a:t> «</a:t>
            </a:r>
            <a:r>
              <a:rPr lang="ru-RU" sz="1600" dirty="0" err="1" smtClean="0">
                <a:solidFill>
                  <a:schemeClr val="bg1"/>
                </a:solidFill>
              </a:rPr>
              <a:t>Варіації</a:t>
            </a:r>
            <a:r>
              <a:rPr lang="ru-RU" sz="1600" dirty="0" smtClean="0">
                <a:solidFill>
                  <a:schemeClr val="bg1"/>
                </a:solidFill>
              </a:rPr>
              <a:t>». Брав </a:t>
            </a:r>
            <a:r>
              <a:rPr lang="ru-RU" sz="1600" dirty="0" err="1" smtClean="0">
                <a:solidFill>
                  <a:schemeClr val="bg1"/>
                </a:solidFill>
              </a:rPr>
              <a:t>приватні</a:t>
            </a:r>
            <a:r>
              <a:rPr lang="ru-RU" sz="1600" dirty="0" smtClean="0">
                <a:solidFill>
                  <a:schemeClr val="bg1"/>
                </a:solidFill>
              </a:rPr>
              <a:t> уроки </a:t>
            </a:r>
            <a:r>
              <a:rPr lang="ru-RU" sz="1600" dirty="0" err="1" smtClean="0">
                <a:solidFill>
                  <a:schemeClr val="bg1"/>
                </a:solidFill>
              </a:rPr>
              <a:t>композиції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А.Сурі</a:t>
            </a:r>
            <a:r>
              <a:rPr lang="ru-RU" sz="1600" dirty="0" smtClean="0">
                <a:solidFill>
                  <a:schemeClr val="bg1"/>
                </a:solidFill>
              </a:rPr>
              <a:t> та </a:t>
            </a:r>
            <a:r>
              <a:rPr lang="ru-RU" sz="1600" dirty="0" err="1" smtClean="0">
                <a:solidFill>
                  <a:schemeClr val="bg1"/>
                </a:solidFill>
              </a:rPr>
              <a:t>П.Булєза</a:t>
            </a:r>
            <a:r>
              <a:rPr lang="ru-RU" sz="1600" dirty="0" smtClean="0">
                <a:solidFill>
                  <a:schemeClr val="bg1"/>
                </a:solidFill>
              </a:rPr>
              <a:t>. В 1950-ті </a:t>
            </a:r>
            <a:r>
              <a:rPr lang="ru-RU" sz="1600" dirty="0" err="1" smtClean="0">
                <a:solidFill>
                  <a:schemeClr val="bg1"/>
                </a:solidFill>
              </a:rPr>
              <a:t>рр</a:t>
            </a:r>
            <a:r>
              <a:rPr lang="ru-RU" sz="1600" dirty="0" smtClean="0">
                <a:solidFill>
                  <a:schemeClr val="bg1"/>
                </a:solidFill>
              </a:rPr>
              <a:t>. брав </a:t>
            </a:r>
            <a:r>
              <a:rPr lang="ru-RU" sz="1600" dirty="0" err="1" smtClean="0">
                <a:solidFill>
                  <a:schemeClr val="bg1"/>
                </a:solidFill>
              </a:rPr>
              <a:t>активну</a:t>
            </a:r>
            <a:r>
              <a:rPr lang="ru-RU" sz="1600" dirty="0" smtClean="0">
                <a:solidFill>
                  <a:schemeClr val="bg1"/>
                </a:solidFill>
              </a:rPr>
              <a:t> участь в </a:t>
            </a:r>
            <a:r>
              <a:rPr lang="ru-RU" sz="1600" dirty="0" err="1" smtClean="0">
                <a:solidFill>
                  <a:schemeClr val="bg1"/>
                </a:solidFill>
              </a:rPr>
              <a:t>міжнародному</a:t>
            </a:r>
            <a:r>
              <a:rPr lang="ru-RU" sz="1600" dirty="0" smtClean="0">
                <a:solidFill>
                  <a:schemeClr val="bg1"/>
                </a:solidFill>
              </a:rPr>
              <a:t> авангардному </a:t>
            </a:r>
            <a:r>
              <a:rPr lang="ru-RU" sz="1600" dirty="0" err="1" smtClean="0">
                <a:solidFill>
                  <a:schemeClr val="bg1"/>
                </a:solidFill>
              </a:rPr>
              <a:t>русі</a:t>
            </a:r>
            <a:r>
              <a:rPr lang="ru-RU" sz="1600" dirty="0" smtClean="0">
                <a:solidFill>
                  <a:schemeClr val="bg1"/>
                </a:solidFill>
              </a:rPr>
              <a:t> разом </a:t>
            </a:r>
            <a:r>
              <a:rPr lang="ru-RU" sz="1600" dirty="0" err="1" smtClean="0">
                <a:solidFill>
                  <a:schemeClr val="bg1"/>
                </a:solidFill>
              </a:rPr>
              <a:t>із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Булезом,Карлгайнцем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Штокгаузеном</a:t>
            </a:r>
            <a:r>
              <a:rPr lang="ru-RU" sz="1600" dirty="0" smtClean="0">
                <a:solidFill>
                  <a:schemeClr val="bg1"/>
                </a:solidFill>
              </a:rPr>
              <a:t>, Лучано </a:t>
            </a:r>
            <a:r>
              <a:rPr lang="ru-RU" sz="1600" dirty="0" err="1" smtClean="0">
                <a:solidFill>
                  <a:schemeClr val="bg1"/>
                </a:solidFill>
              </a:rPr>
              <a:t>Беріо</a:t>
            </a:r>
            <a:r>
              <a:rPr lang="ru-RU" sz="1600" dirty="0" smtClean="0">
                <a:solidFill>
                  <a:schemeClr val="bg1"/>
                </a:solidFill>
              </a:rPr>
              <a:t>, </a:t>
            </a:r>
            <a:r>
              <a:rPr lang="ru-RU" sz="1600" dirty="0" err="1" smtClean="0">
                <a:solidFill>
                  <a:schemeClr val="bg1"/>
                </a:solidFill>
              </a:rPr>
              <a:t>Луїджі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Ноно</a:t>
            </a:r>
            <a:r>
              <a:rPr lang="ru-RU" sz="1600" dirty="0" smtClean="0">
                <a:solidFill>
                  <a:schemeClr val="bg1"/>
                </a:solidFill>
              </a:rPr>
              <a:t>, Бруно </a:t>
            </a:r>
            <a:r>
              <a:rPr lang="ru-RU" sz="1600" dirty="0" err="1" smtClean="0">
                <a:solidFill>
                  <a:schemeClr val="bg1"/>
                </a:solidFill>
              </a:rPr>
              <a:t>Мадерною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що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визначило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подальший</a:t>
            </a:r>
            <a:r>
              <a:rPr lang="ru-RU" sz="1600" dirty="0" smtClean="0">
                <a:solidFill>
                  <a:schemeClr val="bg1"/>
                </a:solidFill>
              </a:rPr>
              <a:t> шлях </a:t>
            </a:r>
            <a:r>
              <a:rPr lang="ru-RU" sz="1600" dirty="0" err="1" smtClean="0">
                <a:solidFill>
                  <a:schemeClr val="bg1"/>
                </a:solidFill>
              </a:rPr>
              <a:t>його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творчої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 1958 </a:t>
            </a:r>
            <a:r>
              <a:rPr lang="ru-RU" sz="1600" dirty="0" smtClean="0">
                <a:solidFill>
                  <a:schemeClr val="bg1"/>
                </a:solidFill>
              </a:rPr>
              <a:t>р. </a:t>
            </a:r>
            <a:r>
              <a:rPr lang="ru-RU" sz="1600" dirty="0" err="1" smtClean="0">
                <a:solidFill>
                  <a:schemeClr val="bg1"/>
                </a:solidFill>
              </a:rPr>
              <a:t>засновує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студію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електронної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музики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Брюсселі</a:t>
            </a:r>
            <a:r>
              <a:rPr lang="ru-RU" sz="1600" dirty="0" smtClean="0">
                <a:solidFill>
                  <a:schemeClr val="bg1"/>
                </a:solidFill>
              </a:rPr>
              <a:t>. У 1960-70 </a:t>
            </a:r>
            <a:r>
              <a:rPr lang="ru-RU" sz="1600" dirty="0" err="1" smtClean="0">
                <a:solidFill>
                  <a:schemeClr val="bg1"/>
                </a:solidFill>
              </a:rPr>
              <a:t>рр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викладав</a:t>
            </a:r>
            <a:r>
              <a:rPr lang="ru-RU" sz="1600" dirty="0" smtClean="0">
                <a:solidFill>
                  <a:schemeClr val="bg1"/>
                </a:solidFill>
              </a:rPr>
              <a:t> у </a:t>
            </a:r>
            <a:r>
              <a:rPr lang="ru-RU" sz="1600" dirty="0" err="1" smtClean="0">
                <a:solidFill>
                  <a:schemeClr val="bg1"/>
                </a:solidFill>
              </a:rPr>
              <a:t>Дармштадті</a:t>
            </a:r>
            <a:r>
              <a:rPr lang="ru-RU" sz="1600" dirty="0" smtClean="0">
                <a:solidFill>
                  <a:schemeClr val="bg1"/>
                </a:solidFill>
              </a:rPr>
              <a:t>, </a:t>
            </a:r>
            <a:r>
              <a:rPr lang="ru-RU" sz="1600" dirty="0" err="1" smtClean="0">
                <a:solidFill>
                  <a:schemeClr val="bg1"/>
                </a:solidFill>
              </a:rPr>
              <a:t>Кельні</a:t>
            </a:r>
            <a:r>
              <a:rPr lang="ru-RU" sz="1600" dirty="0" smtClean="0">
                <a:solidFill>
                  <a:schemeClr val="bg1"/>
                </a:solidFill>
              </a:rPr>
              <a:t>, </a:t>
            </a:r>
            <a:r>
              <a:rPr lang="ru-RU" sz="1600" dirty="0" err="1" smtClean="0">
                <a:solidFill>
                  <a:schemeClr val="bg1"/>
                </a:solidFill>
              </a:rPr>
              <a:t>Базелі</a:t>
            </a:r>
            <a:r>
              <a:rPr lang="ru-RU" sz="1600" dirty="0" smtClean="0">
                <a:solidFill>
                  <a:schemeClr val="bg1"/>
                </a:solidFill>
              </a:rPr>
              <a:t>, </a:t>
            </a:r>
            <a:r>
              <a:rPr lang="ru-RU" sz="1600" dirty="0" err="1" smtClean="0">
                <a:solidFill>
                  <a:schemeClr val="bg1"/>
                </a:solidFill>
              </a:rPr>
              <a:t>Бостоні</a:t>
            </a:r>
            <a:r>
              <a:rPr lang="ru-RU" sz="1600" dirty="0" smtClean="0">
                <a:solidFill>
                  <a:schemeClr val="bg1"/>
                </a:solidFill>
              </a:rPr>
              <a:t>, </a:t>
            </a:r>
            <a:r>
              <a:rPr lang="ru-RU" sz="1600" dirty="0" err="1" smtClean="0">
                <a:solidFill>
                  <a:schemeClr val="bg1"/>
                </a:solidFill>
              </a:rPr>
              <a:t>Буффало</a:t>
            </a:r>
            <a:r>
              <a:rPr lang="ru-RU" sz="1600" dirty="0" smtClean="0">
                <a:solidFill>
                  <a:schemeClr val="bg1"/>
                </a:solidFill>
              </a:rPr>
              <a:t>. З 1971 р. </a:t>
            </a:r>
            <a:r>
              <a:rPr lang="ru-RU" sz="1600" dirty="0" err="1" smtClean="0">
                <a:solidFill>
                  <a:schemeClr val="bg1"/>
                </a:solidFill>
              </a:rPr>
              <a:t>професор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Королівській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Льєзькій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консерваторії</a:t>
            </a:r>
            <a:r>
              <a:rPr lang="ru-RU" sz="1600" dirty="0" smtClean="0">
                <a:solidFill>
                  <a:schemeClr val="bg1"/>
                </a:solidFill>
              </a:rPr>
              <a:t>, де створив Центр </a:t>
            </a:r>
            <a:r>
              <a:rPr lang="ru-RU" sz="1600" dirty="0" err="1" smtClean="0">
                <a:solidFill>
                  <a:schemeClr val="bg1"/>
                </a:solidFill>
              </a:rPr>
              <a:t>музичних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досліджень</a:t>
            </a:r>
            <a:r>
              <a:rPr lang="ru-RU" sz="1600" dirty="0" smtClean="0">
                <a:solidFill>
                  <a:schemeClr val="bg1"/>
                </a:solidFill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</a:rPr>
              <a:t>освіти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Валлонії</a:t>
            </a:r>
            <a:r>
              <a:rPr lang="ru-RU" sz="1600" dirty="0" smtClean="0">
                <a:solidFill>
                  <a:schemeClr val="bg1"/>
                </a:solidFill>
              </a:rPr>
              <a:t>. Будучи директором </a:t>
            </a:r>
            <a:r>
              <a:rPr lang="ru-RU" sz="1600" dirty="0" err="1" smtClean="0">
                <a:solidFill>
                  <a:schemeClr val="bg1"/>
                </a:solidFill>
              </a:rPr>
              <a:t>цієї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консерваторії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зумів</a:t>
            </a:r>
            <a:r>
              <a:rPr lang="ru-RU" sz="1600" dirty="0" smtClean="0">
                <a:solidFill>
                  <a:schemeClr val="bg1"/>
                </a:solidFill>
              </a:rPr>
              <a:t> привнести «</a:t>
            </a:r>
            <a:r>
              <a:rPr lang="ru-RU" sz="1600" dirty="0" err="1" smtClean="0">
                <a:solidFill>
                  <a:schemeClr val="bg1"/>
                </a:solidFill>
              </a:rPr>
              <a:t>свіжий</a:t>
            </a:r>
            <a:r>
              <a:rPr lang="ru-RU" sz="1600" dirty="0" smtClean="0">
                <a:solidFill>
                  <a:schemeClr val="bg1"/>
                </a:solidFill>
              </a:rPr>
              <a:t>» </a:t>
            </a:r>
            <a:r>
              <a:rPr lang="ru-RU" sz="1600" dirty="0" err="1" smtClean="0">
                <a:solidFill>
                  <a:schemeClr val="bg1"/>
                </a:solidFill>
              </a:rPr>
              <a:t>струмінь</a:t>
            </a:r>
            <a:r>
              <a:rPr lang="ru-RU" sz="1600" dirty="0" smtClean="0">
                <a:solidFill>
                  <a:schemeClr val="bg1"/>
                </a:solidFill>
              </a:rPr>
              <a:t> в сферу </a:t>
            </a:r>
            <a:r>
              <a:rPr lang="ru-RU" sz="1600" dirty="0" err="1" smtClean="0">
                <a:solidFill>
                  <a:schemeClr val="bg1"/>
                </a:solidFill>
              </a:rPr>
              <a:t>музичної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педагогіки</a:t>
            </a:r>
            <a:r>
              <a:rPr lang="ru-RU" sz="1600" dirty="0" smtClean="0">
                <a:solidFill>
                  <a:schemeClr val="bg1"/>
                </a:solidFill>
              </a:rPr>
              <a:t>. У 1984-1987 </a:t>
            </a:r>
            <a:r>
              <a:rPr lang="ru-RU" sz="1600" dirty="0" err="1" smtClean="0">
                <a:solidFill>
                  <a:schemeClr val="bg1"/>
                </a:solidFill>
              </a:rPr>
              <a:t>рр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керував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Педагогічним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інститутом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Парижі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0/0e/Edison_Denisov_1975_%C2%A9DmitriSmir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5" y="833015"/>
            <a:ext cx="3262927" cy="4581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39540" y="0"/>
            <a:ext cx="3342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Е.Денисов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5769" y="985720"/>
            <a:ext cx="53446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Едісо́н Васи́льович Дени́сов</a:t>
            </a:r>
            <a:r>
              <a:rPr lang="vi-VN" dirty="0" smtClean="0">
                <a:solidFill>
                  <a:schemeClr val="bg1"/>
                </a:solidFill>
              </a:rPr>
              <a:t> (</a:t>
            </a:r>
            <a:r>
              <a:rPr lang="vi-VN" i="1" dirty="0" smtClean="0">
                <a:solidFill>
                  <a:schemeClr val="bg1"/>
                </a:solidFill>
              </a:rPr>
              <a:t>Эдисо́н Васи́льевич Дени́сов</a:t>
            </a:r>
            <a:r>
              <a:rPr lang="vi-VN" dirty="0" smtClean="0">
                <a:solidFill>
                  <a:schemeClr val="bg1"/>
                </a:solidFill>
              </a:rPr>
              <a:t>; *6 квітня 1929, Томськ — †24 листопада 1996, Париж) — російський композитор, музикознавець, громадський діяч, заслужений діяч мистецтв Росії (1990), народний артист Росії (1995</a:t>
            </a:r>
            <a:r>
              <a:rPr lang="vi-VN" dirty="0" smtClean="0">
                <a:solidFill>
                  <a:schemeClr val="bg1"/>
                </a:solidFill>
              </a:rPr>
              <a:t>).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Жанровий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діапазон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творчості</a:t>
            </a:r>
            <a:r>
              <a:rPr lang="ru-RU" dirty="0" smtClean="0">
                <a:solidFill>
                  <a:schemeClr val="bg1"/>
                </a:solidFill>
              </a:rPr>
              <a:t> Денисова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широкий 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автором </a:t>
            </a:r>
            <a:r>
              <a:rPr lang="ru-RU" dirty="0" err="1" smtClean="0">
                <a:solidFill>
                  <a:schemeClr val="bg1"/>
                </a:solidFill>
              </a:rPr>
              <a:t>двох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опер, </a:t>
            </a:r>
            <a:r>
              <a:rPr lang="ru-RU" dirty="0" smtClean="0">
                <a:solidFill>
                  <a:schemeClr val="bg1"/>
                </a:solidFill>
              </a:rPr>
              <a:t>балету «</a:t>
            </a:r>
            <a:r>
              <a:rPr lang="ru-RU" dirty="0" err="1" smtClean="0">
                <a:solidFill>
                  <a:schemeClr val="bg1"/>
                </a:solidFill>
              </a:rPr>
              <a:t>Сповідь</a:t>
            </a:r>
            <a:r>
              <a:rPr lang="ru-RU" dirty="0" smtClean="0">
                <a:solidFill>
                  <a:schemeClr val="bg1"/>
                </a:solidFill>
              </a:rPr>
              <a:t>», ряду </a:t>
            </a:r>
            <a:r>
              <a:rPr lang="ru-RU" dirty="0" err="1" smtClean="0">
                <a:solidFill>
                  <a:schemeClr val="bg1"/>
                </a:solidFill>
              </a:rPr>
              <a:t>симфонічних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творів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творів</a:t>
            </a:r>
            <a:r>
              <a:rPr lang="ru-RU" dirty="0" smtClean="0">
                <a:solidFill>
                  <a:schemeClr val="bg1"/>
                </a:solidFill>
              </a:rPr>
              <a:t> для оркестру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особливо для </a:t>
            </a:r>
            <a:r>
              <a:rPr lang="ru-RU" dirty="0" err="1" smtClean="0">
                <a:solidFill>
                  <a:schemeClr val="bg1"/>
                </a:solidFill>
              </a:rPr>
              <a:t>солюючих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інструментів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оркестром (</a:t>
            </a:r>
            <a:r>
              <a:rPr lang="ru-RU" dirty="0" err="1" smtClean="0">
                <a:solidFill>
                  <a:schemeClr val="bg1"/>
                </a:solidFill>
              </a:rPr>
              <a:t>концерти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віолончелі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фортепіано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флейти</a:t>
            </a:r>
            <a:r>
              <a:rPr lang="ru-RU" dirty="0" smtClean="0">
                <a:solidFill>
                  <a:schemeClr val="bg1"/>
                </a:solidFill>
              </a:rPr>
              <a:t>, скрипки, </a:t>
            </a:r>
            <a:r>
              <a:rPr lang="ru-RU" dirty="0" err="1" smtClean="0">
                <a:solidFill>
                  <a:schemeClr val="bg1"/>
                </a:solidFill>
              </a:rPr>
              <a:t>флейти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гобоя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оркестром).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1980—1990-і роки </a:t>
            </a:r>
            <a:r>
              <a:rPr lang="ru-RU" dirty="0" smtClean="0">
                <a:solidFill>
                  <a:schemeClr val="bg1"/>
                </a:solidFill>
              </a:rPr>
              <a:t>написано </a:t>
            </a:r>
            <a:r>
              <a:rPr lang="ru-RU" dirty="0" smtClean="0">
                <a:solidFill>
                  <a:schemeClr val="bg1"/>
                </a:solidFill>
              </a:rPr>
              <a:t>ряд великих </a:t>
            </a:r>
            <a:r>
              <a:rPr lang="ru-RU" dirty="0" err="1" smtClean="0">
                <a:solidFill>
                  <a:schemeClr val="bg1"/>
                </a:solidFill>
              </a:rPr>
              <a:t>вокально-інструментальні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форми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r>
              <a:rPr lang="ru-RU" dirty="0" err="1" smtClean="0">
                <a:solidFill>
                  <a:schemeClr val="bg1"/>
                </a:solidFill>
              </a:rPr>
              <a:t>Значне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творчості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музика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театрів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кіно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радіо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5366</TotalTime>
  <Words>806</Words>
  <Application>Microsoft Office PowerPoint</Application>
  <PresentationFormat>Экран (4:3)</PresentationFormat>
  <Paragraphs>184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Розвиток музичної культури наприкінці XX – на початку XXI ст.</vt:lpstr>
      <vt:lpstr>Що таке музика?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Дмитрий Каленюк</cp:lastModifiedBy>
  <cp:revision>97</cp:revision>
  <dcterms:created xsi:type="dcterms:W3CDTF">2013-08-21T19:17:07Z</dcterms:created>
  <dcterms:modified xsi:type="dcterms:W3CDTF">2014-05-10T16:09:21Z</dcterms:modified>
</cp:coreProperties>
</file>