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0"/>
  </p:notesMasterIdLst>
  <p:sldIdLst>
    <p:sldId id="256" r:id="rId2"/>
    <p:sldId id="258" r:id="rId3"/>
    <p:sldId id="259" r:id="rId4"/>
    <p:sldId id="260" r:id="rId5"/>
    <p:sldId id="261" r:id="rId6"/>
    <p:sldId id="265" r:id="rId7"/>
    <p:sldId id="266" r:id="rId8"/>
    <p:sldId id="267" r:id="rId9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36" autoAdjust="0"/>
  </p:normalViewPr>
  <p:slideViewPr>
    <p:cSldViewPr>
      <p:cViewPr varScale="1">
        <p:scale>
          <a:sx n="68" d="100"/>
          <a:sy n="68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F9921-29B8-45FE-8758-89601B2A57BB}" type="datetimeFigureOut">
              <a:rPr lang="uk-UA" smtClean="0"/>
              <a:t>05.02.2015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68BE9-2E5E-45D7-8B0B-D9C6EAA2BEBF}" type="slidenum">
              <a:rPr lang="uk-UA" smtClean="0"/>
              <a:t>‹#›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7326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D68BE9-2E5E-45D7-8B0B-D9C6EAA2BEBF}" type="slidenum">
              <a:rPr lang="uk-UA" smtClean="0"/>
              <a:t>4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0927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2FC9F5D-DA54-4860-924E-169999A2B183}" type="datetimeFigureOut">
              <a:rPr lang="uk-UA" smtClean="0"/>
              <a:t>05.02.2015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CC304B7-4B51-41EB-9E6C-56CBCE18FAFA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9F5D-DA54-4860-924E-169999A2B183}" type="datetimeFigureOut">
              <a:rPr lang="uk-UA" smtClean="0"/>
              <a:t>05.02.2015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04B7-4B51-41EB-9E6C-56CBCE18FAFA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9F5D-DA54-4860-924E-169999A2B183}" type="datetimeFigureOut">
              <a:rPr lang="uk-UA" smtClean="0"/>
              <a:t>05.02.2015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04B7-4B51-41EB-9E6C-56CBCE18FAFA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9F5D-DA54-4860-924E-169999A2B183}" type="datetimeFigureOut">
              <a:rPr lang="uk-UA" smtClean="0"/>
              <a:t>05.02.2015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04B7-4B51-41EB-9E6C-56CBCE18FAF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9F5D-DA54-4860-924E-169999A2B183}" type="datetimeFigureOut">
              <a:rPr lang="uk-UA" smtClean="0"/>
              <a:t>05.02.2015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04B7-4B51-41EB-9E6C-56CBCE18FAFA}" type="slidenum">
              <a:rPr lang="uk-UA" smtClean="0"/>
              <a:t>‹#›</a:t>
            </a:fld>
            <a:endParaRPr lang="uk-UA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9F5D-DA54-4860-924E-169999A2B183}" type="datetimeFigureOut">
              <a:rPr lang="uk-UA" smtClean="0"/>
              <a:t>05.02.2015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04B7-4B51-41EB-9E6C-56CBCE18FAFA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9F5D-DA54-4860-924E-169999A2B183}" type="datetimeFigureOut">
              <a:rPr lang="uk-UA" smtClean="0"/>
              <a:t>05.02.2015</a:t>
            </a:fld>
            <a:endParaRPr lang="uk-U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04B7-4B51-41EB-9E6C-56CBCE18FAFA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9F5D-DA54-4860-924E-169999A2B183}" type="datetimeFigureOut">
              <a:rPr lang="uk-UA" smtClean="0"/>
              <a:t>05.02.2015</a:t>
            </a:fld>
            <a:endParaRPr lang="uk-U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04B7-4B51-41EB-9E6C-56CBCE18FAFA}" type="slidenum">
              <a:rPr lang="uk-UA" smtClean="0"/>
              <a:t>‹#›</a:t>
            </a:fld>
            <a:endParaRPr lang="uk-UA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9F5D-DA54-4860-924E-169999A2B183}" type="datetimeFigureOut">
              <a:rPr lang="uk-UA" smtClean="0"/>
              <a:t>05.02.2015</a:t>
            </a:fld>
            <a:endParaRPr lang="uk-U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04B7-4B51-41EB-9E6C-56CBCE18FAF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9F5D-DA54-4860-924E-169999A2B183}" type="datetimeFigureOut">
              <a:rPr lang="uk-UA" smtClean="0"/>
              <a:t>05.02.2015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04B7-4B51-41EB-9E6C-56CBCE18FAF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C9F5D-DA54-4860-924E-169999A2B183}" type="datetimeFigureOut">
              <a:rPr lang="uk-UA" smtClean="0"/>
              <a:t>05.02.2015</a:t>
            </a:fld>
            <a:endParaRPr lang="uk-U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04B7-4B51-41EB-9E6C-56CBCE18FAFA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82FC9F5D-DA54-4860-924E-169999A2B183}" type="datetimeFigureOut">
              <a:rPr lang="uk-UA" smtClean="0"/>
              <a:t>05.02.2015</a:t>
            </a:fld>
            <a:endParaRPr lang="uk-U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CC304B7-4B51-41EB-9E6C-56CBCE18FAFA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132856"/>
            <a:ext cx="6777318" cy="842847"/>
          </a:xfrm>
        </p:spPr>
        <p:txBody>
          <a:bodyPr/>
          <a:lstStyle/>
          <a:p>
            <a:r>
              <a:rPr lang="uk-UA" sz="7200" dirty="0" smtClean="0"/>
              <a:t>Нація</a:t>
            </a:r>
            <a:endParaRPr lang="uk-UA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23014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1440160"/>
          </a:xfrm>
        </p:spPr>
        <p:txBody>
          <a:bodyPr/>
          <a:lstStyle/>
          <a:p>
            <a:r>
              <a:rPr lang="uk-UA" sz="2400" b="1" dirty="0" smtClean="0"/>
              <a:t>Нація</a:t>
            </a:r>
            <a:r>
              <a:rPr lang="uk-UA" sz="2400" dirty="0" smtClean="0"/>
              <a:t> (від лат. </a:t>
            </a:r>
            <a:r>
              <a:rPr lang="en-US" sz="2400" i="1" dirty="0" smtClean="0"/>
              <a:t>natio</a:t>
            </a:r>
            <a:r>
              <a:rPr lang="ru-RU" sz="2400" dirty="0"/>
              <a:t> </a:t>
            </a:r>
            <a:r>
              <a:rPr lang="ru-RU" sz="2400" dirty="0" smtClean="0"/>
              <a:t>– племя, народ) – </a:t>
            </a:r>
            <a:r>
              <a:rPr lang="uk-UA" sz="2400" dirty="0" smtClean="0"/>
              <a:t>багатозначне поняття, що застосовується для характеристики великих соціокультурних спільнот у сучасному суспільстві. Існує два  основних розуміння терміну нація: </a:t>
            </a:r>
            <a:r>
              <a:rPr lang="uk-UA" sz="2400" b="1" i="1" dirty="0" smtClean="0"/>
              <a:t>політичне</a:t>
            </a:r>
            <a:r>
              <a:rPr lang="uk-UA" sz="2400" dirty="0" smtClean="0"/>
              <a:t> та </a:t>
            </a:r>
            <a:r>
              <a:rPr lang="uk-UA" sz="2400" b="1" i="1" dirty="0" smtClean="0"/>
              <a:t>етнічне</a:t>
            </a:r>
            <a:r>
              <a:rPr lang="uk-UA" sz="2400" dirty="0" smtClean="0"/>
              <a:t>.</a:t>
            </a:r>
            <a:endParaRPr lang="uk-UA" sz="2400" dirty="0"/>
          </a:p>
        </p:txBody>
      </p:sp>
      <p:pic>
        <p:nvPicPr>
          <p:cNvPr id="1026" name="Picture 2" descr="C:\Users\Железяка\Desktop\нация\full13143845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4" t="23119" r="5584"/>
          <a:stretch/>
        </p:blipFill>
        <p:spPr bwMode="auto">
          <a:xfrm>
            <a:off x="539552" y="2250408"/>
            <a:ext cx="6264696" cy="4128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Железяка\Desktop\нация\afr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7569" y="2250408"/>
            <a:ext cx="5300895" cy="4122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Железяка\Desktop\нация\chi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22" y="2250408"/>
            <a:ext cx="6177494" cy="4122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Железяка\Desktop\нация\gallery_7617_23_227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927" y="2250408"/>
            <a:ext cx="5636538" cy="4122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Железяка\Desktop\нация\60114_9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7" t="4548" r="4264" b="5650"/>
          <a:stretch/>
        </p:blipFill>
        <p:spPr bwMode="auto">
          <a:xfrm>
            <a:off x="1547664" y="2263004"/>
            <a:ext cx="6192688" cy="41220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82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14804" y="5197253"/>
            <a:ext cx="8553273" cy="1578868"/>
          </a:xfrm>
        </p:spPr>
        <p:txBody>
          <a:bodyPr/>
          <a:lstStyle/>
          <a:p>
            <a:r>
              <a:rPr lang="uk-UA" dirty="0" smtClean="0"/>
              <a:t>Нація як політична спільнота </a:t>
            </a:r>
            <a:r>
              <a:rPr lang="uk-UA" b="1" dirty="0" smtClean="0"/>
              <a:t>виконує функцію</a:t>
            </a:r>
            <a:r>
              <a:rPr lang="uk-UA" dirty="0" smtClean="0"/>
              <a:t> </a:t>
            </a:r>
            <a:r>
              <a:rPr lang="uk-UA" i="1" dirty="0" smtClean="0"/>
              <a:t>об’єднання дрібних владних ресурсів всіх громадян у мегаресурс, що делегується правлячій еліті, яка й реалізує від імені нації політичну владу.</a:t>
            </a:r>
            <a:endParaRPr lang="uk-UA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1363758"/>
          </a:xfrm>
        </p:spPr>
        <p:txBody>
          <a:bodyPr/>
          <a:lstStyle/>
          <a:p>
            <a:r>
              <a:rPr lang="uk-UA" sz="2200" b="1" dirty="0" smtClean="0"/>
              <a:t>Нація у політичному розумінні </a:t>
            </a:r>
            <a:r>
              <a:rPr lang="uk-UA" sz="2200" dirty="0" smtClean="0"/>
              <a:t>(від англ. </a:t>
            </a:r>
            <a:r>
              <a:rPr lang="en-US" sz="2200" i="1" dirty="0" smtClean="0"/>
              <a:t>nation stats</a:t>
            </a:r>
            <a:r>
              <a:rPr lang="en-US" sz="2200" dirty="0" smtClean="0"/>
              <a:t>,</a:t>
            </a:r>
            <a:r>
              <a:rPr lang="uk-UA" sz="2200" dirty="0" smtClean="0"/>
              <a:t> дослівно – нація-держава) – це сукупність політично суб’єктивних громадян, що здійснюють колективні національні інтереси через механізм власної політичної організації – національної держави.</a:t>
            </a:r>
            <a:endParaRPr lang="uk-UA" sz="2200" dirty="0"/>
          </a:p>
        </p:txBody>
      </p:sp>
      <p:pic>
        <p:nvPicPr>
          <p:cNvPr id="2050" name="Picture 2" descr="C:\Users\Железяка\Desktop\нация\puteshestvie-po-tokio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10"/>
            <a:ext cx="4450759" cy="34964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Железяка\Desktop\нация\f-0208194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57" y="1700808"/>
            <a:ext cx="4305620" cy="34964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07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6" y="0"/>
            <a:ext cx="9131384" cy="1772816"/>
          </a:xfrm>
        </p:spPr>
        <p:txBody>
          <a:bodyPr/>
          <a:lstStyle/>
          <a:p>
            <a:r>
              <a:rPr lang="uk-UA" sz="2000" b="1" dirty="0" smtClean="0"/>
              <a:t>Нація в етнічному розумінні (ентонація) – спільнота, яка має спільне історичне походження</a:t>
            </a:r>
            <a:r>
              <a:rPr lang="uk-UA" sz="2000" dirty="0" smtClean="0"/>
              <a:t>, єдину мову й самосвідомість (як особисте відчуття «національної ідентичності», так і колективне усвідомлення своєї єдності та відмінності від інших), а також власну державність або прагнення до її створення.</a:t>
            </a:r>
            <a:endParaRPr lang="uk-UA" sz="2000" dirty="0"/>
          </a:p>
        </p:txBody>
      </p:sp>
      <p:pic>
        <p:nvPicPr>
          <p:cNvPr id="3074" name="Picture 2" descr="C:\Users\Железяка\Desktop\нация\cen-809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6" y="1624083"/>
            <a:ext cx="3216906" cy="4831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Железяка\Desktop\нация\svadebnoe-indijskoe-platye-photo--big-YQ-YU2MNDIH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654" y="1577061"/>
            <a:ext cx="3531900" cy="4831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Железяка\Desktop\нация\repphoto_4593_16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77061"/>
            <a:ext cx="3124218" cy="4831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Железяка\Desktop\нация\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636" y="1581778"/>
            <a:ext cx="3528392" cy="48271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Железяка\Desktop\нация\90_mz2303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771" y="1581778"/>
            <a:ext cx="3417936" cy="49359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34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2"/>
            <a:ext cx="7756263" cy="1054250"/>
          </a:xfrm>
        </p:spPr>
        <p:txBody>
          <a:bodyPr/>
          <a:lstStyle/>
          <a:p>
            <a:r>
              <a:rPr lang="uk-UA" sz="4400" dirty="0" smtClean="0"/>
              <a:t>Теорії походження націй (націєтворення)</a:t>
            </a:r>
            <a:endParaRPr lang="uk-UA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916832"/>
            <a:ext cx="820891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dirty="0" smtClean="0">
                <a:solidFill>
                  <a:srgbClr val="895D1D"/>
                </a:solidFill>
              </a:rPr>
              <a:t>У «західній» традиції дослідження націй і націєтворення традиційно виділяють три провідні напрями: </a:t>
            </a:r>
            <a:r>
              <a:rPr lang="uk-UA" sz="2200" b="1" dirty="0" smtClean="0">
                <a:solidFill>
                  <a:srgbClr val="895D1D"/>
                </a:solidFill>
              </a:rPr>
              <a:t>примордіалізм</a:t>
            </a:r>
            <a:r>
              <a:rPr lang="uk-UA" sz="2200" dirty="0" smtClean="0">
                <a:solidFill>
                  <a:srgbClr val="895D1D"/>
                </a:solidFill>
              </a:rPr>
              <a:t>, </a:t>
            </a:r>
            <a:r>
              <a:rPr lang="uk-UA" sz="2200" b="1" dirty="0" smtClean="0">
                <a:solidFill>
                  <a:srgbClr val="895D1D"/>
                </a:solidFill>
              </a:rPr>
              <a:t>модернізм</a:t>
            </a:r>
            <a:r>
              <a:rPr lang="uk-UA" sz="2200" dirty="0" smtClean="0">
                <a:solidFill>
                  <a:srgbClr val="895D1D"/>
                </a:solidFill>
              </a:rPr>
              <a:t> і </a:t>
            </a:r>
            <a:r>
              <a:rPr lang="uk-UA" sz="2200" b="1" dirty="0" err="1" smtClean="0">
                <a:solidFill>
                  <a:srgbClr val="895D1D"/>
                </a:solidFill>
              </a:rPr>
              <a:t>етносимволізм</a:t>
            </a:r>
            <a:r>
              <a:rPr lang="uk-UA" sz="2200" dirty="0" smtClean="0">
                <a:solidFill>
                  <a:srgbClr val="895D1D"/>
                </a:solidFill>
              </a:rPr>
              <a:t>.</a:t>
            </a:r>
          </a:p>
          <a:p>
            <a:r>
              <a:rPr lang="uk-UA" sz="2200" dirty="0" smtClean="0">
                <a:solidFill>
                  <a:srgbClr val="895D1D"/>
                </a:solidFill>
              </a:rPr>
              <a:t>В основі </a:t>
            </a:r>
            <a:r>
              <a:rPr lang="uk-UA" sz="2200" b="1" dirty="0" err="1" smtClean="0">
                <a:solidFill>
                  <a:srgbClr val="895D1D"/>
                </a:solidFill>
              </a:rPr>
              <a:t>примордіалістських</a:t>
            </a:r>
            <a:r>
              <a:rPr lang="uk-UA" sz="2200" b="1" dirty="0" smtClean="0">
                <a:solidFill>
                  <a:srgbClr val="895D1D"/>
                </a:solidFill>
              </a:rPr>
              <a:t> концепцій </a:t>
            </a:r>
            <a:r>
              <a:rPr lang="uk-UA" sz="2200" dirty="0" smtClean="0">
                <a:solidFill>
                  <a:srgbClr val="895D1D"/>
                </a:solidFill>
              </a:rPr>
              <a:t>лежить твердження, про те, що </a:t>
            </a:r>
            <a:r>
              <a:rPr lang="uk-UA" sz="2200" i="1" dirty="0" smtClean="0">
                <a:solidFill>
                  <a:srgbClr val="895D1D"/>
                </a:solidFill>
              </a:rPr>
              <a:t>прототипи націй і націоналізм існували завжди, із самого початку людської історії, як даність</a:t>
            </a:r>
            <a:r>
              <a:rPr lang="uk-UA" sz="2200" dirty="0" smtClean="0">
                <a:solidFill>
                  <a:srgbClr val="895D1D"/>
                </a:solidFill>
              </a:rPr>
              <a:t>. </a:t>
            </a:r>
          </a:p>
          <a:p>
            <a:r>
              <a:rPr lang="uk-UA" sz="2200" dirty="0" smtClean="0">
                <a:solidFill>
                  <a:srgbClr val="895D1D"/>
                </a:solidFill>
              </a:rPr>
              <a:t>Другим основним напрямом є </a:t>
            </a:r>
            <a:r>
              <a:rPr lang="uk-UA" sz="2200" b="1" dirty="0" smtClean="0">
                <a:solidFill>
                  <a:srgbClr val="895D1D"/>
                </a:solidFill>
              </a:rPr>
              <a:t>модерністський. </a:t>
            </a:r>
            <a:r>
              <a:rPr lang="uk-UA" sz="2200" dirty="0" smtClean="0">
                <a:solidFill>
                  <a:srgbClr val="895D1D"/>
                </a:solidFill>
              </a:rPr>
              <a:t>Представники даного напряму вважають, що </a:t>
            </a:r>
            <a:r>
              <a:rPr lang="uk-UA" sz="2200" i="1" dirty="0" smtClean="0">
                <a:solidFill>
                  <a:srgbClr val="895D1D"/>
                </a:solidFill>
              </a:rPr>
              <a:t>розвиток економічного ринку та комунікаційного середовища в рамках окремих держав сприяли розвитку суспільних зв'язків між населенням держави</a:t>
            </a:r>
            <a:r>
              <a:rPr lang="uk-UA" sz="2200" dirty="0" smtClean="0">
                <a:solidFill>
                  <a:srgbClr val="895D1D"/>
                </a:solidFill>
              </a:rPr>
              <a:t>. </a:t>
            </a:r>
          </a:p>
          <a:p>
            <a:r>
              <a:rPr lang="uk-UA" sz="2200" dirty="0" smtClean="0">
                <a:solidFill>
                  <a:srgbClr val="895D1D"/>
                </a:solidFill>
              </a:rPr>
              <a:t>Проміжне положення між </a:t>
            </a:r>
            <a:r>
              <a:rPr lang="uk-UA" sz="2200" dirty="0" err="1" smtClean="0">
                <a:solidFill>
                  <a:srgbClr val="895D1D"/>
                </a:solidFill>
              </a:rPr>
              <a:t>примордіалізмом</a:t>
            </a:r>
            <a:r>
              <a:rPr lang="uk-UA" sz="2200" dirty="0" smtClean="0">
                <a:solidFill>
                  <a:srgbClr val="895D1D"/>
                </a:solidFill>
              </a:rPr>
              <a:t> та модернізмом займає </a:t>
            </a:r>
            <a:r>
              <a:rPr lang="uk-UA" sz="2200" b="1" dirty="0" err="1" smtClean="0">
                <a:solidFill>
                  <a:srgbClr val="895D1D"/>
                </a:solidFill>
              </a:rPr>
              <a:t>етносимволізм</a:t>
            </a:r>
            <a:r>
              <a:rPr lang="uk-UA" sz="2200" dirty="0" smtClean="0">
                <a:solidFill>
                  <a:srgbClr val="895D1D"/>
                </a:solidFill>
              </a:rPr>
              <a:t>. Основу даного напрямку становить теза про те, що </a:t>
            </a:r>
            <a:r>
              <a:rPr lang="uk-UA" sz="2200" i="1" dirty="0" smtClean="0">
                <a:solidFill>
                  <a:srgbClr val="895D1D"/>
                </a:solidFill>
              </a:rPr>
              <a:t>нації і націоналізм формує,</a:t>
            </a:r>
            <a:r>
              <a:rPr lang="uk-UA" sz="2200" dirty="0" smtClean="0">
                <a:solidFill>
                  <a:srgbClr val="895D1D"/>
                </a:solidFill>
              </a:rPr>
              <a:t> поряд з економікою, </a:t>
            </a:r>
            <a:r>
              <a:rPr lang="uk-UA" sz="2200" i="1" dirty="0" smtClean="0">
                <a:solidFill>
                  <a:srgbClr val="895D1D"/>
                </a:solidFill>
              </a:rPr>
              <a:t>етнічна приналежність.</a:t>
            </a:r>
            <a:r>
              <a:rPr lang="uk-UA" sz="2200" dirty="0" smtClean="0">
                <a:solidFill>
                  <a:srgbClr val="895D1D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1301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265042"/>
            <a:ext cx="8892480" cy="136375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sz="2400" b="1" dirty="0" smtClean="0"/>
              <a:t>Націоналізм</a:t>
            </a:r>
            <a:r>
              <a:rPr lang="fr-FR" sz="2400" b="1" dirty="0" smtClean="0"/>
              <a:t> </a:t>
            </a:r>
            <a:r>
              <a:rPr lang="fr-FR" sz="2400" dirty="0" smtClean="0"/>
              <a:t>— </a:t>
            </a:r>
            <a:r>
              <a:rPr lang="vi-VN" sz="2400" dirty="0" smtClean="0"/>
              <a:t>ідеологія і напрямок політики, базовим принципом яких є теза про цінність нації як найвищої форми суспільної єдності та її первинності в державотворчому процесі. </a:t>
            </a:r>
            <a:endParaRPr lang="uk-UA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436" y="1484784"/>
            <a:ext cx="5544616" cy="4379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07190" y="5864098"/>
            <a:ext cx="55446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Свобода,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</a:rPr>
              <a:t>що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</a:rPr>
              <a:t>веде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 народ (Ежен Делакруа, 1830). </a:t>
            </a:r>
            <a:endParaRPr lang="ru-RU" u="sng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u="sng" dirty="0" err="1" smtClean="0">
                <a:solidFill>
                  <a:schemeClr val="tx2">
                    <a:lumMod val="75000"/>
                  </a:schemeClr>
                </a:solidFill>
              </a:rPr>
              <a:t>Зразок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</a:rPr>
              <a:t>націоналістичного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u="sng" dirty="0" err="1">
                <a:solidFill>
                  <a:schemeClr val="tx2">
                    <a:lumMod val="75000"/>
                  </a:schemeClr>
                </a:solidFill>
              </a:rPr>
              <a:t>мистецтва</a:t>
            </a:r>
            <a:r>
              <a:rPr lang="ru-RU" u="sng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uk-UA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11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600" dirty="0" smtClean="0"/>
              <a:t>У політичній сфері життя суспільства існують наступні типи націоналізму: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4430491"/>
            <a:ext cx="7774632" cy="24128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uk-UA" sz="2200" b="1" dirty="0" smtClean="0"/>
              <a:t>Формально-бюрократичний націоналізм</a:t>
            </a:r>
            <a:r>
              <a:rPr lang="uk-UA" sz="2200" dirty="0" smtClean="0"/>
              <a:t>, котрий використовується для легітимації влади;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uk-UA" sz="2200" b="1" dirty="0" smtClean="0"/>
              <a:t>Політично-державницький націоналізм</a:t>
            </a:r>
            <a:r>
              <a:rPr lang="uk-UA" sz="2200" dirty="0" smtClean="0"/>
              <a:t>, який розглядає націю як сукупність громадян, що створює власну політичну організацію – державу і є носієм державного суверенітету та єдиним джерелом державної влади.</a:t>
            </a:r>
            <a:endParaRPr lang="uk-UA" sz="2200" dirty="0"/>
          </a:p>
        </p:txBody>
      </p:sp>
      <p:pic>
        <p:nvPicPr>
          <p:cNvPr id="3074" name="Picture 2" descr="C:\Users\Железяка\Desktop\нация\protest_24_02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244" y="2031683"/>
            <a:ext cx="3433010" cy="25747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27907" y="2257233"/>
            <a:ext cx="4159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365760" algn="just">
              <a:spcBef>
                <a:spcPct val="20000"/>
              </a:spcBef>
              <a:buClr>
                <a:srgbClr val="873624"/>
              </a:buClr>
              <a:buFont typeface="Wingdings" pitchFamily="2" charset="2"/>
              <a:buChar char="q"/>
            </a:pPr>
            <a:r>
              <a:rPr lang="uk-UA" sz="2200" b="1" dirty="0" err="1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Протестний</a:t>
            </a:r>
            <a:r>
              <a:rPr lang="uk-UA" sz="2200" b="1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 націоналізм</a:t>
            </a:r>
            <a:r>
              <a:rPr lang="uk-UA" sz="2200" dirty="0">
                <a:solidFill>
                  <a:prstClr val="black">
                    <a:lumMod val="85000"/>
                    <a:lumOff val="15000"/>
                  </a:prstClr>
                </a:solidFill>
              </a:rPr>
              <a:t>, основою якого є не скільки утвердження соціокультурних цінностей власної нації, а відкидання цінностей інших націй;</a:t>
            </a:r>
          </a:p>
        </p:txBody>
      </p:sp>
    </p:spTree>
    <p:extLst>
      <p:ext uri="{BB962C8B-B14F-4D97-AF65-F5344CB8AC3E}">
        <p14:creationId xmlns:p14="http://schemas.microsoft.com/office/powerpoint/2010/main" val="377594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276872"/>
            <a:ext cx="7483395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Дякую за увагу!</a:t>
            </a:r>
            <a:endParaRPr lang="uk-UA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93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254</TotalTime>
  <Words>380</Words>
  <Application>Microsoft Office PowerPoint</Application>
  <PresentationFormat>Экран (4:3)</PresentationFormat>
  <Paragraphs>19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Твердый переплет</vt:lpstr>
      <vt:lpstr>Нація</vt:lpstr>
      <vt:lpstr>Нація (від лат. natio – племя, народ) – багатозначне поняття, що застосовується для характеристики великих соціокультурних спільнот у сучасному суспільстві. Існує два  основних розуміння терміну нація: політичне та етнічне.</vt:lpstr>
      <vt:lpstr>Нація у політичному розумінні (від англ. nation stats, дослівно – нація-держава) – це сукупність політично суб’єктивних громадян, що здійснюють колективні національні інтереси через механізм власної політичної організації – національної держави.</vt:lpstr>
      <vt:lpstr>Нація в етнічному розумінні (ентонація) – спільнота, яка має спільне історичне походження, єдину мову й самосвідомість (як особисте відчуття «національної ідентичності», так і колективне усвідомлення своєї єдності та відмінності від інших), а також власну державність або прагнення до її створення.</vt:lpstr>
      <vt:lpstr>Теорії походження націй (націєтворення)</vt:lpstr>
      <vt:lpstr>Презентация PowerPoint</vt:lpstr>
      <vt:lpstr>У політичній сфері життя суспільства існують наступні типи націоналізму: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Железяка</dc:creator>
  <cp:lastModifiedBy>Железяка</cp:lastModifiedBy>
  <cp:revision>19</cp:revision>
  <dcterms:created xsi:type="dcterms:W3CDTF">2013-12-15T12:30:42Z</dcterms:created>
  <dcterms:modified xsi:type="dcterms:W3CDTF">2015-02-04T23:04:40Z</dcterms:modified>
</cp:coreProperties>
</file>