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4" r:id="rId16"/>
    <p:sldId id="273" r:id="rId17"/>
    <p:sldId id="275" r:id="rId18"/>
    <p:sldId id="270" r:id="rId19"/>
    <p:sldId id="271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8586" y="1412776"/>
            <a:ext cx="8305800" cy="1981200"/>
          </a:xfrm>
        </p:spPr>
        <p:txBody>
          <a:bodyPr/>
          <a:lstStyle/>
          <a:p>
            <a:r>
              <a:rPr lang="uk-UA" sz="9600" dirty="0" smtClean="0"/>
              <a:t>ГУЦУЛИ</a:t>
            </a:r>
            <a:endParaRPr lang="uk-UA" sz="9600" dirty="0"/>
          </a:p>
        </p:txBody>
      </p:sp>
      <p:pic>
        <p:nvPicPr>
          <p:cNvPr id="1026" name="Picture 2" descr="C:\Users\Admin\Desktop\гуцули\imagesCAO71DA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311" y="3674042"/>
            <a:ext cx="4328351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541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251520" y="0"/>
            <a:ext cx="8642350" cy="70565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u="sng" dirty="0">
                <a:solidFill>
                  <a:srgbClr val="C00000"/>
                </a:solidFill>
              </a:rPr>
              <a:t>Чоловічий одяг </a:t>
            </a:r>
            <a:r>
              <a:rPr lang="uk-UA" dirty="0">
                <a:solidFill>
                  <a:schemeClr val="bg1"/>
                </a:solidFill>
              </a:rPr>
              <a:t>включав білу сорочку власного виробу, вишиту з переду, пущена по штанях — «</a:t>
            </a:r>
            <a:r>
              <a:rPr lang="uk-UA" dirty="0" err="1">
                <a:solidFill>
                  <a:schemeClr val="bg1"/>
                </a:solidFill>
              </a:rPr>
              <a:t>портіницях</a:t>
            </a:r>
            <a:r>
              <a:rPr lang="uk-UA" dirty="0">
                <a:solidFill>
                  <a:schemeClr val="bg1"/>
                </a:solidFill>
              </a:rPr>
              <a:t>», з чорного або фарбованого на червоно сукна — зимою білих вовняних «</a:t>
            </a:r>
            <a:r>
              <a:rPr lang="uk-UA" dirty="0" err="1">
                <a:solidFill>
                  <a:schemeClr val="bg1"/>
                </a:solidFill>
              </a:rPr>
              <a:t>ґачах</a:t>
            </a:r>
            <a:r>
              <a:rPr lang="uk-UA" dirty="0">
                <a:solidFill>
                  <a:schemeClr val="bg1"/>
                </a:solidFill>
              </a:rPr>
              <a:t>», підперезаних широким ременем «чересом» — із різними прикрасами-витисками й «дармовисами». Поверх сорочки надягали «кептар», які були фактично кожушками без рукавів, нашиті кольоровими </a:t>
            </a:r>
            <a:r>
              <a:rPr lang="uk-UA" dirty="0" err="1">
                <a:solidFill>
                  <a:schemeClr val="bg1"/>
                </a:solidFill>
              </a:rPr>
              <a:t>саф'яном</a:t>
            </a:r>
            <a:r>
              <a:rPr lang="uk-UA" dirty="0">
                <a:solidFill>
                  <a:schemeClr val="bg1"/>
                </a:solidFill>
              </a:rPr>
              <a:t> із мідними та мосяжними капелями й ґудзиками, часто прикрашені кольоровою </a:t>
            </a:r>
            <a:r>
              <a:rPr lang="uk-UA" dirty="0" err="1">
                <a:solidFill>
                  <a:schemeClr val="bg1"/>
                </a:solidFill>
              </a:rPr>
              <a:t>волічкою</a:t>
            </a:r>
            <a:r>
              <a:rPr lang="uk-UA" dirty="0">
                <a:solidFill>
                  <a:schemeClr val="bg1"/>
                </a:solidFill>
              </a:rPr>
              <a:t>. Молоді завжди мали при собі </a:t>
            </a:r>
            <a:r>
              <a:rPr lang="uk-UA" dirty="0" err="1">
                <a:solidFill>
                  <a:schemeClr val="bg1"/>
                </a:solidFill>
              </a:rPr>
              <a:t>топірець-бартка</a:t>
            </a:r>
            <a:r>
              <a:rPr lang="uk-UA" dirty="0">
                <a:solidFill>
                  <a:schemeClr val="bg1"/>
                </a:solidFill>
              </a:rPr>
              <a:t>, чи то «</a:t>
            </a:r>
            <a:r>
              <a:rPr lang="uk-UA" dirty="0" err="1">
                <a:solidFill>
                  <a:schemeClr val="bg1"/>
                </a:solidFill>
              </a:rPr>
              <a:t>келеф</a:t>
            </a:r>
            <a:r>
              <a:rPr lang="uk-UA" dirty="0">
                <a:solidFill>
                  <a:schemeClr val="bg1"/>
                </a:solidFill>
              </a:rPr>
              <a:t>» </a:t>
            </a:r>
            <a:r>
              <a:rPr lang="uk-UA" dirty="0" err="1">
                <a:solidFill>
                  <a:schemeClr val="bg1"/>
                </a:solidFill>
              </a:rPr>
              <a:t>різно</a:t>
            </a:r>
            <a:r>
              <a:rPr lang="uk-UA" dirty="0">
                <a:solidFill>
                  <a:schemeClr val="bg1"/>
                </a:solidFill>
              </a:rPr>
              <a:t> </a:t>
            </a:r>
            <a:r>
              <a:rPr lang="uk-UA" dirty="0" err="1">
                <a:solidFill>
                  <a:schemeClr val="bg1"/>
                </a:solidFill>
              </a:rPr>
              <a:t>ритовані</a:t>
            </a:r>
            <a:r>
              <a:rPr lang="uk-UA" dirty="0">
                <a:solidFill>
                  <a:schemeClr val="bg1"/>
                </a:solidFill>
              </a:rPr>
              <a:t>. Літні чоловіки брали з собою палицю — «</a:t>
            </a:r>
            <a:r>
              <a:rPr lang="uk-UA" dirty="0" err="1">
                <a:solidFill>
                  <a:schemeClr val="bg1"/>
                </a:solidFill>
              </a:rPr>
              <a:t>клєбука</a:t>
            </a:r>
            <a:r>
              <a:rPr lang="uk-UA" dirty="0">
                <a:solidFill>
                  <a:schemeClr val="bg1"/>
                </a:solidFill>
              </a:rPr>
              <a:t>». Раніше майже в кожного гуцула за чересами (широкий складаний ремінь) були пістолі з різьбленими рукоятями, носили різьблену порохівницю з оленячого рогу через одне плече, а через друге носили рушницю-пушку.</a:t>
            </a:r>
          </a:p>
        </p:txBody>
      </p:sp>
    </p:spTree>
    <p:extLst>
      <p:ext uri="{BB962C8B-B14F-4D97-AF65-F5344CB8AC3E}">
        <p14:creationId xmlns:p14="http://schemas.microsoft.com/office/powerpoint/2010/main" val="30286607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Admin\Desktop\гуцули\чол святковий одяг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20688"/>
            <a:ext cx="8312334" cy="5760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178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92327"/>
            <a:ext cx="4896544" cy="626771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628800"/>
            <a:ext cx="3024336" cy="2520280"/>
          </a:xfrm>
        </p:spPr>
        <p:txBody>
          <a:bodyPr>
            <a:normAutofit/>
          </a:bodyPr>
          <a:lstStyle/>
          <a:p>
            <a:r>
              <a:rPr lang="uk-UA" sz="3600" dirty="0" smtClean="0">
                <a:solidFill>
                  <a:schemeClr val="bg1"/>
                </a:solidFill>
              </a:rPr>
              <a:t>Хутряні гуцульські безрукавки</a:t>
            </a:r>
            <a:endParaRPr lang="uk-UA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63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496944" cy="68407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i="1" u="sng" dirty="0">
                <a:solidFill>
                  <a:srgbClr val="C00000"/>
                </a:solidFill>
              </a:rPr>
              <a:t>Жіночий костюм</a:t>
            </a:r>
            <a:r>
              <a:rPr lang="uk-UA" sz="2000" dirty="0"/>
              <a:t> </a:t>
            </a:r>
            <a:r>
              <a:rPr lang="uk-UA" sz="2000" b="1" dirty="0">
                <a:solidFill>
                  <a:schemeClr val="bg1"/>
                </a:solidFill>
              </a:rPr>
              <a:t>у гуцулів був ще більш барвистим і складним ніж чоловічий. Не було прийнято покривати голови у дівчат, вони уплітали в коси жовті «</a:t>
            </a:r>
            <a:r>
              <a:rPr lang="uk-UA" sz="2000" b="1" dirty="0" err="1">
                <a:solidFill>
                  <a:schemeClr val="bg1"/>
                </a:solidFill>
              </a:rPr>
              <a:t>поплітки</a:t>
            </a:r>
            <a:r>
              <a:rPr lang="uk-UA" sz="2000" b="1" dirty="0">
                <a:solidFill>
                  <a:schemeClr val="bg1"/>
                </a:solidFill>
              </a:rPr>
              <a:t>» з мосяжними «</a:t>
            </a:r>
            <a:r>
              <a:rPr lang="uk-UA" sz="2000" b="1" dirty="0" err="1">
                <a:solidFill>
                  <a:schemeClr val="bg1"/>
                </a:solidFill>
              </a:rPr>
              <a:t>бовтицями</a:t>
            </a:r>
            <a:r>
              <a:rPr lang="uk-UA" sz="2000" b="1" dirty="0">
                <a:solidFill>
                  <a:schemeClr val="bg1"/>
                </a:solidFill>
              </a:rPr>
              <a:t>». Елементом жіночих прикрас було також </a:t>
            </a:r>
            <a:r>
              <a:rPr lang="uk-UA" sz="2000" b="1" dirty="0" smtClean="0">
                <a:solidFill>
                  <a:schemeClr val="bg1"/>
                </a:solidFill>
              </a:rPr>
              <a:t>чільце. На </a:t>
            </a:r>
            <a:r>
              <a:rPr lang="uk-UA" sz="2000" b="1" dirty="0">
                <a:solidFill>
                  <a:schemeClr val="bg1"/>
                </a:solidFill>
              </a:rPr>
              <a:t>жіночих сорочках були вишиті «</a:t>
            </a:r>
            <a:r>
              <a:rPr lang="uk-UA" sz="2000" b="1" dirty="0" err="1">
                <a:solidFill>
                  <a:schemeClr val="bg1"/>
                </a:solidFill>
              </a:rPr>
              <a:t>плечики</a:t>
            </a:r>
            <a:r>
              <a:rPr lang="uk-UA" sz="2000" b="1" dirty="0">
                <a:solidFill>
                  <a:schemeClr val="bg1"/>
                </a:solidFill>
              </a:rPr>
              <a:t>», вишивкою вкривали також рукави — пізніше й «</a:t>
            </a:r>
            <a:r>
              <a:rPr lang="uk-UA" sz="2000" b="1" dirty="0" err="1">
                <a:solidFill>
                  <a:schemeClr val="bg1"/>
                </a:solidFill>
              </a:rPr>
              <a:t>брацарі</a:t>
            </a:r>
            <a:r>
              <a:rPr lang="uk-UA" sz="2000" b="1" dirty="0">
                <a:solidFill>
                  <a:schemeClr val="bg1"/>
                </a:solidFill>
              </a:rPr>
              <a:t>». Кептарики були </a:t>
            </a:r>
            <a:r>
              <a:rPr lang="uk-UA" sz="2000" b="1" dirty="0" err="1">
                <a:solidFill>
                  <a:schemeClr val="bg1"/>
                </a:solidFill>
              </a:rPr>
              <a:t>різно</a:t>
            </a:r>
            <a:r>
              <a:rPr lang="uk-UA" sz="2000" b="1" dirty="0">
                <a:solidFill>
                  <a:schemeClr val="bg1"/>
                </a:solidFill>
              </a:rPr>
              <a:t> нашивані або </a:t>
            </a:r>
            <a:r>
              <a:rPr lang="uk-UA" sz="2000" b="1" dirty="0" err="1">
                <a:solidFill>
                  <a:schemeClr val="bg1"/>
                </a:solidFill>
              </a:rPr>
              <a:t>гафтовані</a:t>
            </a:r>
            <a:r>
              <a:rPr lang="uk-UA" sz="2000" b="1" dirty="0">
                <a:solidFill>
                  <a:schemeClr val="bg1"/>
                </a:solidFill>
              </a:rPr>
              <a:t>, поверх них вдягали рясно прикрашені </a:t>
            </a:r>
            <a:r>
              <a:rPr lang="uk-UA" sz="2000" b="1" dirty="0" err="1">
                <a:solidFill>
                  <a:schemeClr val="bg1"/>
                </a:solidFill>
              </a:rPr>
              <a:t>сердаки</a:t>
            </a:r>
            <a:r>
              <a:rPr lang="uk-UA" sz="2000" b="1" dirty="0">
                <a:solidFill>
                  <a:schemeClr val="bg1"/>
                </a:solidFill>
              </a:rPr>
              <a:t>. Переважали червона й чорна барви з додатками жовтих, зелених, часом синіх і </a:t>
            </a:r>
            <a:r>
              <a:rPr lang="uk-UA" sz="2000" b="1" dirty="0" smtClean="0">
                <a:solidFill>
                  <a:schemeClr val="bg1"/>
                </a:solidFill>
              </a:rPr>
              <a:t>рожевих.. Жінки </a:t>
            </a:r>
            <a:r>
              <a:rPr lang="uk-UA" sz="2000" b="1" dirty="0">
                <a:solidFill>
                  <a:schemeClr val="bg1"/>
                </a:solidFill>
              </a:rPr>
              <a:t>носили сорочку і дві запаски: одну ширшу ззаду і одну спереду. Запаски пов'язували червоним вовняним поясом. На ногах носили постоли. Зверху одягали як і чоловіки кептар. Дівчата на голові не носили нічого, волосся заплітали спочатку в дві коси (</a:t>
            </a:r>
            <a:r>
              <a:rPr lang="uk-UA" sz="2000" b="1" dirty="0" err="1">
                <a:solidFill>
                  <a:schemeClr val="bg1"/>
                </a:solidFill>
              </a:rPr>
              <a:t>коски</a:t>
            </a:r>
            <a:r>
              <a:rPr lang="uk-UA" sz="2000" b="1" dirty="0">
                <a:solidFill>
                  <a:schemeClr val="bg1"/>
                </a:solidFill>
              </a:rPr>
              <a:t>), які позаду голови переходили в одну, яку пов'язували червоною стрічкою. Жінки заплітали також косу, але стрічку не пов'язували. На голову жінки одягали чепець, зверху пов'язували чорною або червоною в квіти хусткою, кінці хустки звисали на плечі. На шиї носили кілька шнурків перлів або пацьорки, </a:t>
            </a:r>
            <a:r>
              <a:rPr lang="uk-UA" sz="2000" b="1" dirty="0" err="1">
                <a:solidFill>
                  <a:schemeClr val="bg1"/>
                </a:solidFill>
              </a:rPr>
              <a:t>гердан</a:t>
            </a:r>
            <a:r>
              <a:rPr lang="uk-UA" sz="2000" b="1" dirty="0">
                <a:solidFill>
                  <a:schemeClr val="bg1"/>
                </a:solidFill>
              </a:rPr>
              <a:t>. Через плече носили вовняну торбу</a:t>
            </a:r>
          </a:p>
          <a:p>
            <a:pPr marL="0" indent="0">
              <a:buNone/>
            </a:pP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837289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320480" cy="5904656"/>
          </a:xfrm>
        </p:spPr>
      </p:pic>
      <p:pic>
        <p:nvPicPr>
          <p:cNvPr id="7170" name="Picture 2" descr="C:\Users\Admin\Desktop\гуцули\стара гуцулка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9835" y="548680"/>
            <a:ext cx="4220637" cy="5904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262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2132856"/>
            <a:ext cx="3727301" cy="381642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              Жіноче взуття</a:t>
            </a:r>
            <a:endParaRPr lang="uk-UA" sz="4800" dirty="0"/>
          </a:p>
        </p:txBody>
      </p:sp>
      <p:pic>
        <p:nvPicPr>
          <p:cNvPr id="9218" name="Picture 2" descr="C:\Users\Admin\Desktop\гуцули\чоботи жін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132856"/>
            <a:ext cx="388843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916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16832"/>
            <a:ext cx="5144260" cy="421082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              Дитяче взуття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1550292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2276872"/>
            <a:ext cx="4133779" cy="332970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8286" y="332656"/>
            <a:ext cx="8229600" cy="1219200"/>
          </a:xfrm>
        </p:spPr>
        <p:txBody>
          <a:bodyPr>
            <a:normAutofit/>
          </a:bodyPr>
          <a:lstStyle/>
          <a:p>
            <a:r>
              <a:rPr lang="uk-UA" sz="4800" dirty="0" smtClean="0"/>
              <a:t>             Чоловіче взуття</a:t>
            </a:r>
            <a:endParaRPr lang="uk-UA" sz="4800" dirty="0"/>
          </a:p>
        </p:txBody>
      </p:sp>
      <p:pic>
        <p:nvPicPr>
          <p:cNvPr id="10242" name="Picture 2" descr="C:\Users\Admin\Desktop\гуцули\чоботи чоловічі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428917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325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2646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800" i="1" dirty="0">
                <a:solidFill>
                  <a:srgbClr val="C00000"/>
                </a:solidFill>
              </a:rPr>
              <a:t>Чоловіки</a:t>
            </a:r>
            <a:r>
              <a:rPr lang="uk-UA" sz="1800" dirty="0">
                <a:solidFill>
                  <a:schemeClr val="bg1"/>
                </a:solidFill>
              </a:rPr>
              <a:t> в свята носили поверх кептарика також сіряк — короткий з чорного сукна, розшитий вовняними шнурами з </a:t>
            </a:r>
            <a:r>
              <a:rPr lang="uk-UA" sz="1800" dirty="0" err="1">
                <a:solidFill>
                  <a:schemeClr val="bg1"/>
                </a:solidFill>
              </a:rPr>
              <a:t>кутасами</a:t>
            </a:r>
            <a:r>
              <a:rPr lang="uk-UA" sz="1800" dirty="0">
                <a:solidFill>
                  <a:schemeClr val="bg1"/>
                </a:solidFill>
              </a:rPr>
              <a:t> (дармовиси). Сіряк з гранатового сукна називався — </a:t>
            </a:r>
            <a:r>
              <a:rPr lang="uk-UA" sz="1800" dirty="0" err="1">
                <a:solidFill>
                  <a:schemeClr val="bg1"/>
                </a:solidFill>
              </a:rPr>
              <a:t>крашенек</a:t>
            </a:r>
            <a:r>
              <a:rPr lang="uk-UA" sz="1800" dirty="0">
                <a:solidFill>
                  <a:schemeClr val="bg1"/>
                </a:solidFill>
              </a:rPr>
              <a:t> або байбарак. Святковий капелюх був прикрашений павичевим або </a:t>
            </a:r>
            <a:r>
              <a:rPr lang="uk-UA" sz="1800" dirty="0" err="1">
                <a:solidFill>
                  <a:schemeClr val="bg1"/>
                </a:solidFill>
              </a:rPr>
              <a:t>кугутячим</a:t>
            </a:r>
            <a:r>
              <a:rPr lang="uk-UA" sz="1800" dirty="0">
                <a:solidFill>
                  <a:schemeClr val="bg1"/>
                </a:solidFill>
              </a:rPr>
              <a:t> </a:t>
            </a:r>
            <a:r>
              <a:rPr lang="uk-UA" sz="1800" dirty="0" err="1">
                <a:solidFill>
                  <a:schemeClr val="bg1"/>
                </a:solidFill>
              </a:rPr>
              <a:t>пірям</a:t>
            </a:r>
            <a:r>
              <a:rPr lang="uk-UA" sz="1800" dirty="0">
                <a:solidFill>
                  <a:schemeClr val="bg1"/>
                </a:solidFill>
              </a:rPr>
              <a:t> та круглими </a:t>
            </a:r>
            <a:r>
              <a:rPr lang="uk-UA" sz="1800" dirty="0" err="1">
                <a:solidFill>
                  <a:schemeClr val="bg1"/>
                </a:solidFill>
              </a:rPr>
              <a:t>кутасами</a:t>
            </a:r>
            <a:r>
              <a:rPr lang="uk-UA" sz="1800" dirty="0">
                <a:solidFill>
                  <a:schemeClr val="bg1"/>
                </a:solidFill>
              </a:rPr>
              <a:t>. На шиї носили чорну в узори хустку. До цілого строю належав також топірець.</a:t>
            </a:r>
          </a:p>
          <a:p>
            <a:pPr marL="0" indent="0">
              <a:buNone/>
            </a:pPr>
            <a:r>
              <a:rPr lang="uk-UA" sz="1800" dirty="0">
                <a:solidFill>
                  <a:schemeClr val="bg1"/>
                </a:solidFill>
              </a:rPr>
              <a:t>Сорочки святкові в </a:t>
            </a:r>
            <a:r>
              <a:rPr lang="uk-UA" sz="1800" i="1" dirty="0">
                <a:solidFill>
                  <a:srgbClr val="C00000"/>
                </a:solidFill>
              </a:rPr>
              <a:t>жінок</a:t>
            </a:r>
            <a:r>
              <a:rPr lang="uk-UA" sz="1800" dirty="0">
                <a:solidFill>
                  <a:schemeClr val="bg1"/>
                </a:solidFill>
              </a:rPr>
              <a:t> були вишиті на передпліччях або цілі рукави. Пацьорки для гуцулок робилися в Венеції і звідти їх привозили </a:t>
            </a:r>
            <a:r>
              <a:rPr lang="uk-UA" sz="1800" dirty="0" err="1">
                <a:solidFill>
                  <a:schemeClr val="bg1"/>
                </a:solidFill>
              </a:rPr>
              <a:t>купці-жиди</a:t>
            </a:r>
            <a:r>
              <a:rPr lang="uk-UA" sz="1800" dirty="0">
                <a:solidFill>
                  <a:schemeClr val="bg1"/>
                </a:solidFill>
              </a:rPr>
              <a:t>. Голову покривали наміткою (зробленою дома) або купленим рантухом кінці яких були вишиті і звисали поза плечі. Зверху по рантуху або </a:t>
            </a:r>
            <a:r>
              <a:rPr lang="uk-UA" sz="1800" dirty="0" err="1">
                <a:solidFill>
                  <a:schemeClr val="bg1"/>
                </a:solidFill>
              </a:rPr>
              <a:t>намітці</a:t>
            </a:r>
            <a:r>
              <a:rPr lang="uk-UA" sz="1800" dirty="0">
                <a:solidFill>
                  <a:schemeClr val="bg1"/>
                </a:solidFill>
              </a:rPr>
              <a:t> пов'язували червону в квіти </a:t>
            </a:r>
            <a:r>
              <a:rPr lang="uk-UA" sz="1800" dirty="0" err="1">
                <a:solidFill>
                  <a:schemeClr val="bg1"/>
                </a:solidFill>
              </a:rPr>
              <a:t>хустку.У</a:t>
            </a:r>
            <a:r>
              <a:rPr lang="uk-UA" sz="1800" dirty="0">
                <a:solidFill>
                  <a:schemeClr val="bg1"/>
                </a:solidFill>
              </a:rPr>
              <a:t> святкові дні дівчата носили запаски (дротяні) переткані золотою ниткою. Такі запаски блищали вже здалека. На свята або весілля дівчата вдягали замість запасок сукню з гранатового сукна обшиту знизу золотими галонами. Підперізувалися зверху крайкою або шкіряним паском. На ноги вдягали червоні панчохи і </a:t>
            </a:r>
            <a:r>
              <a:rPr lang="uk-UA" sz="1800" dirty="0" err="1">
                <a:solidFill>
                  <a:schemeClr val="bg1"/>
                </a:solidFill>
              </a:rPr>
              <a:t>капчурі</a:t>
            </a:r>
            <a:r>
              <a:rPr lang="uk-UA" sz="1800" dirty="0">
                <a:solidFill>
                  <a:schemeClr val="bg1"/>
                </a:solidFill>
              </a:rPr>
              <a:t> з кольорової вовни і по них з задертими носами постоли або чоботи на високих підборах. До святкового вбрання належав ще білий каптур, а також біла хустинка. Торбу носили червоного кольору.</a:t>
            </a:r>
          </a:p>
          <a:p>
            <a:pPr marL="0" indent="0">
              <a:buNone/>
            </a:pPr>
            <a:endParaRPr lang="uk-UA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219200"/>
          </a:xfrm>
        </p:spPr>
        <p:txBody>
          <a:bodyPr>
            <a:normAutofit/>
          </a:bodyPr>
          <a:lstStyle/>
          <a:p>
            <a:r>
              <a:rPr lang="uk-UA" sz="4400" b="1" u="sng" dirty="0">
                <a:solidFill>
                  <a:schemeClr val="bg1"/>
                </a:solidFill>
              </a:rPr>
              <a:t>Святковий </a:t>
            </a:r>
            <a:r>
              <a:rPr lang="uk-UA" sz="4400" b="1" u="sng" dirty="0" smtClean="0">
                <a:solidFill>
                  <a:schemeClr val="bg1"/>
                </a:solidFill>
              </a:rPr>
              <a:t> гуцульський  одяг</a:t>
            </a:r>
            <a:endParaRPr lang="uk-UA" sz="44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007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5" y="260648"/>
            <a:ext cx="4231179" cy="5400600"/>
          </a:xfrm>
        </p:spPr>
      </p:pic>
      <p:pic>
        <p:nvPicPr>
          <p:cNvPr id="8194" name="Picture 2" descr="C:\Users\Admin\Desktop\гуцули\приклад жін гуцульського вбранн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34" y="1268760"/>
            <a:ext cx="4241146" cy="5392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76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796"/>
            <a:ext cx="8229600" cy="6372944"/>
          </a:xfrm>
        </p:spPr>
        <p:txBody>
          <a:bodyPr>
            <a:noAutofit/>
          </a:bodyPr>
          <a:lstStyle/>
          <a:p>
            <a:r>
              <a:rPr lang="vi-VN" sz="3200" b="1" i="1" u="sng" dirty="0">
                <a:solidFill>
                  <a:srgbClr val="FF0000"/>
                </a:solidFill>
                <a:effectLst/>
              </a:rPr>
              <a:t>Гуцу́ли</a:t>
            </a:r>
            <a:r>
              <a:rPr lang="vi-VN" sz="3200" b="1" dirty="0">
                <a:solidFill>
                  <a:schemeClr val="bg1"/>
                </a:solidFill>
                <a:effectLst/>
              </a:rPr>
              <a:t> — субетнос українців, що живуть у Карпатах: Івано-Франківська, Чернівецька і Закарпатська області України (Верховинський, південна частина Косівського й Надвірнянського районів Івано-Франківської області, Путильський та південна частина Вижницького району Чернівецької області й у більшій частині Рахівського району Закарпатської області). Територія Гуцульщини в Україні — 6,5 тис. км². На півночі Румунії — мармароські гуцули.</a:t>
            </a:r>
            <a:endParaRPr lang="uk-UA" sz="3200" b="1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88509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700808"/>
            <a:ext cx="5573051" cy="4195926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</a:t>
            </a:r>
            <a:r>
              <a:rPr lang="uk-UA" sz="4800" dirty="0" smtClean="0"/>
              <a:t>Гуцульські наречені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3726320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4006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Товариство </a:t>
            </a:r>
            <a:r>
              <a:rPr lang="uk-UA" dirty="0"/>
              <a:t>«Гуцульщина» зорганізувавшись у 1990 році задля відродження, примноження матеріальної, духовної гуцульської культури, місцевих традицій і обрядів, започаткувало Міжнародні гуцульські фестивалі, у рамках яких проводяться також науково-практичні конференції, симпозіуми, спортивні та різні молодіжні заходи. Фестиваль проводиться щорічно з 1991 року.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900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i="1" u="sng" dirty="0">
                <a:solidFill>
                  <a:schemeClr val="accent2"/>
                </a:solidFill>
              </a:rPr>
              <a:t>Міжнародний гуцульський фестиваль</a:t>
            </a:r>
          </a:p>
        </p:txBody>
      </p:sp>
    </p:spTree>
    <p:extLst>
      <p:ext uri="{BB962C8B-B14F-4D97-AF65-F5344CB8AC3E}">
        <p14:creationId xmlns:p14="http://schemas.microsoft.com/office/powerpoint/2010/main" val="1740202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96752"/>
            <a:ext cx="3384376" cy="3960440"/>
          </a:xfrm>
        </p:spPr>
        <p:txBody>
          <a:bodyPr>
            <a:noAutofit/>
          </a:bodyPr>
          <a:lstStyle/>
          <a:p>
            <a:r>
              <a:rPr lang="uk-UA" sz="2400" b="1" dirty="0">
                <a:solidFill>
                  <a:schemeClr val="bg1"/>
                </a:solidFill>
              </a:rPr>
              <a:t>На особливу увагу заслуговує </a:t>
            </a:r>
            <a:r>
              <a:rPr lang="uk-UA" sz="2400" b="1" i="1" u="sng" dirty="0">
                <a:solidFill>
                  <a:srgbClr val="C00000"/>
                </a:solidFill>
              </a:rPr>
              <a:t>колекція музичних інструментів</a:t>
            </a:r>
            <a:r>
              <a:rPr lang="uk-UA" sz="2400" b="1" dirty="0">
                <a:solidFill>
                  <a:schemeClr val="bg1"/>
                </a:solidFill>
              </a:rPr>
              <a:t>, серед яких: скрипки (в тому числі скрипки-довбанки і прямокутна скрипка), цимбали, коза, дримби, трембіти, роги та інші</a:t>
            </a:r>
            <a:r>
              <a:rPr lang="uk-UA" sz="2400" dirty="0"/>
              <a:t>.</a:t>
            </a:r>
          </a:p>
        </p:txBody>
      </p:sp>
      <p:pic>
        <p:nvPicPr>
          <p:cNvPr id="11266" name="Picture 2" descr="C:\Users\Admin\Desktop\гуцули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6464" y="2060848"/>
            <a:ext cx="4914659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056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628800"/>
            <a:ext cx="5571767" cy="424847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                Трембіта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733796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0"/>
            <a:ext cx="8856984" cy="66693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uk-UA" dirty="0"/>
              <a:t>Трембіта — народний духовий мундштуковий (</a:t>
            </a:r>
            <a:r>
              <a:rPr lang="uk-UA" dirty="0" err="1"/>
              <a:t>дульцевий</a:t>
            </a:r>
            <a:r>
              <a:rPr lang="uk-UA" dirty="0"/>
              <a:t>) музичний інструмент, рід дерев'яної труби без вентилів і клапанів, інколи обгорнутої березовою корою. Довжина до 3 м, діаметр 30 мм, збільшується у розтрубі; у вузький кінець трембіти вставляється дерев'яний, роговий або металевий мундштук (</a:t>
            </a:r>
            <a:r>
              <a:rPr lang="uk-UA" dirty="0" err="1"/>
              <a:t>дульце</a:t>
            </a:r>
            <a:r>
              <a:rPr lang="uk-UA" dirty="0"/>
              <a:t>, пищик). Висота звукового ряду трембіти залежить від її величини. Мелодію виконують переважно у верхньому регістрі. Трембіта поширена у східній частині Українських Карпат, зокрема на Гуцульщині.</a:t>
            </a:r>
          </a:p>
          <a:p>
            <a:pPr marL="0" indent="0">
              <a:buNone/>
            </a:pPr>
            <a:r>
              <a:rPr lang="uk-UA" dirty="0"/>
              <a:t>Споконвіку трембіта була єдиним засобом зв'язку чабана з селом: за </a:t>
            </a:r>
            <a:r>
              <a:rPr lang="uk-UA" dirty="0" err="1"/>
              <a:t>трембітовими</a:t>
            </a:r>
            <a:r>
              <a:rPr lang="uk-UA" dirty="0"/>
              <a:t> звуками дізнавалися люди про місцеперебування ватага з отарою, про те, як триває випас маржини (худоби). Особливі звуки інструмента попереджали про небезпеку. Вживалася трембіта і для подання сигналів про початок та закінчення робочого дня. Цей інструмент супроводжував гуцульські обряди і свята. У Карпатах за давньою традицією жодні урочистості не відбувалися без трембіти — цієї, на перший погляд, довгої дерев'яної труби з яворовим мундштуком та нехитрою, здається, навіть спрощеною мелодією. Саме трембіта сповіщала про народження в сім'ї дитини. Поклик цього інструмента припрошує людей на весілля. Трембіта плакала, коли проводжали людину в останню путь. З приходом у гори радіозв'язку й телебачення, ці функції трембіти майже втрачені. Нині вона слугує здебільшого мистецтву — часом її включають до оркестру, на фестивалях етнографічної музики.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96803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28800"/>
            <a:ext cx="7551997" cy="439248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                      </a:t>
            </a:r>
            <a:r>
              <a:rPr lang="uk-UA" sz="6000" dirty="0" smtClean="0"/>
              <a:t>Роги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8538976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56792"/>
            <a:ext cx="6426040" cy="446717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        Прямокутна скрипка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2249333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132856"/>
            <a:ext cx="6417880" cy="348972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19200"/>
          </a:xfrm>
        </p:spPr>
        <p:txBody>
          <a:bodyPr>
            <a:normAutofit/>
          </a:bodyPr>
          <a:lstStyle/>
          <a:p>
            <a:r>
              <a:rPr lang="uk-UA" sz="5400" dirty="0" smtClean="0"/>
              <a:t>               Цимбали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314187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Українські марки із зображенням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                            гуцульського побуту</a:t>
            </a:r>
            <a:endParaRPr lang="uk-UA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2348880"/>
            <a:ext cx="3402018" cy="3714130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348880"/>
            <a:ext cx="3305167" cy="3744416"/>
          </a:xfrm>
        </p:spPr>
      </p:pic>
    </p:spTree>
    <p:extLst>
      <p:ext uri="{BB962C8B-B14F-4D97-AF65-F5344CB8AC3E}">
        <p14:creationId xmlns:p14="http://schemas.microsoft.com/office/powerpoint/2010/main" val="36827867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Герасимова Вікторія</a:t>
            </a:r>
          </a:p>
          <a:p>
            <a:pPr marL="0" indent="0">
              <a:buNone/>
            </a:pPr>
            <a:r>
              <a:rPr lang="uk-UA" sz="2800" dirty="0" smtClean="0"/>
              <a:t>Учениця 5(9)-Б класу</a:t>
            </a:r>
            <a:endParaRPr lang="uk-UA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000" b="1" i="1" dirty="0" smtClean="0"/>
              <a:t>Презентацію</a:t>
            </a:r>
            <a:r>
              <a:rPr lang="uk-UA" sz="4000" b="1" i="1" u="sng" dirty="0" smtClean="0"/>
              <a:t> </a:t>
            </a:r>
            <a:r>
              <a:rPr lang="uk-UA" sz="4000" b="1" i="1" dirty="0" smtClean="0"/>
              <a:t>підготувала</a:t>
            </a:r>
            <a:r>
              <a:rPr lang="uk-UA" sz="4000" b="1" i="1" u="sng" dirty="0" smtClean="0"/>
              <a:t>:</a:t>
            </a:r>
            <a:endParaRPr lang="uk-UA" sz="4000" b="1" i="1" u="sng" dirty="0"/>
          </a:p>
        </p:txBody>
      </p:sp>
    </p:spTree>
    <p:extLst>
      <p:ext uri="{BB962C8B-B14F-4D97-AF65-F5344CB8AC3E}">
        <p14:creationId xmlns:p14="http://schemas.microsoft.com/office/powerpoint/2010/main" val="4055145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28910" cy="6253972"/>
          </a:xfrm>
        </p:spPr>
      </p:pic>
    </p:spTree>
    <p:extLst>
      <p:ext uri="{BB962C8B-B14F-4D97-AF65-F5344CB8AC3E}">
        <p14:creationId xmlns:p14="http://schemas.microsoft.com/office/powerpoint/2010/main" val="904825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84784"/>
            <a:ext cx="6336704" cy="474641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650"/>
            <a:ext cx="8229600" cy="121920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solidFill>
                  <a:schemeClr val="bg1"/>
                </a:solidFill>
              </a:rPr>
              <a:t>Гуцули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чи</a:t>
            </a:r>
            <a:r>
              <a:rPr lang="ru-RU" sz="2400" b="1" dirty="0">
                <a:solidFill>
                  <a:schemeClr val="bg1"/>
                </a:solidFill>
              </a:rPr>
              <a:t> не </a:t>
            </a:r>
            <a:r>
              <a:rPr lang="ru-RU" sz="2400" b="1" dirty="0" err="1">
                <a:solidFill>
                  <a:schemeClr val="bg1"/>
                </a:solidFill>
              </a:rPr>
              <a:t>єдина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група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українського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етносу</a:t>
            </a:r>
            <a:r>
              <a:rPr lang="ru-RU" sz="2400" b="1" dirty="0">
                <a:solidFill>
                  <a:schemeClr val="bg1"/>
                </a:solidFill>
              </a:rPr>
              <a:t> для </a:t>
            </a:r>
            <a:r>
              <a:rPr lang="ru-RU" sz="2400" b="1" dirty="0" err="1">
                <a:solidFill>
                  <a:schemeClr val="bg1"/>
                </a:solidFill>
              </a:rPr>
              <a:t>якої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вівчарство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завжди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було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провідною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галуззю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err="1">
                <a:solidFill>
                  <a:schemeClr val="bg1"/>
                </a:solidFill>
              </a:rPr>
              <a:t>господарства</a:t>
            </a:r>
            <a:r>
              <a:rPr lang="ru-RU" sz="2400" b="1" dirty="0">
                <a:solidFill>
                  <a:schemeClr val="bg1"/>
                </a:solidFill>
              </a:rPr>
              <a:t>.</a:t>
            </a:r>
            <a:endParaRPr lang="uk-UA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579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256584"/>
          </a:xfrm>
        </p:spPr>
        <p:txBody>
          <a:bodyPr/>
          <a:lstStyle/>
          <a:p>
            <a:pPr marL="0" indent="0">
              <a:buNone/>
            </a:pPr>
            <a:r>
              <a:rPr lang="uk-UA" dirty="0">
                <a:solidFill>
                  <a:schemeClr val="bg1"/>
                </a:solidFill>
              </a:rPr>
              <a:t>Одна група істориків (К.</a:t>
            </a:r>
            <a:r>
              <a:rPr lang="uk-UA" dirty="0" err="1">
                <a:solidFill>
                  <a:schemeClr val="bg1"/>
                </a:solidFill>
              </a:rPr>
              <a:t>Мілевський</a:t>
            </a:r>
            <a:r>
              <a:rPr lang="uk-UA" dirty="0">
                <a:solidFill>
                  <a:schemeClr val="bg1"/>
                </a:solidFill>
              </a:rPr>
              <a:t>, Л.</a:t>
            </a:r>
            <a:r>
              <a:rPr lang="uk-UA" dirty="0" err="1">
                <a:solidFill>
                  <a:schemeClr val="bg1"/>
                </a:solidFill>
              </a:rPr>
              <a:t>Голембйовський</a:t>
            </a:r>
            <a:r>
              <a:rPr lang="uk-UA" dirty="0">
                <a:solidFill>
                  <a:schemeClr val="bg1"/>
                </a:solidFill>
              </a:rPr>
              <a:t>, Ю.</a:t>
            </a:r>
            <a:r>
              <a:rPr lang="uk-UA" dirty="0" err="1">
                <a:solidFill>
                  <a:schemeClr val="bg1"/>
                </a:solidFill>
              </a:rPr>
              <a:t>Коженьовський</a:t>
            </a:r>
            <a:r>
              <a:rPr lang="uk-UA" dirty="0">
                <a:solidFill>
                  <a:schemeClr val="bg1"/>
                </a:solidFill>
              </a:rPr>
              <a:t>, І.Вагилевич, Ю.</a:t>
            </a:r>
            <a:r>
              <a:rPr lang="uk-UA" dirty="0" err="1">
                <a:solidFill>
                  <a:schemeClr val="bg1"/>
                </a:solidFill>
              </a:rPr>
              <a:t>Федькович</a:t>
            </a:r>
            <a:r>
              <a:rPr lang="uk-UA" dirty="0">
                <a:solidFill>
                  <a:schemeClr val="bg1"/>
                </a:solidFill>
              </a:rPr>
              <a:t>, О.</a:t>
            </a:r>
            <a:r>
              <a:rPr lang="uk-UA" dirty="0" err="1">
                <a:solidFill>
                  <a:schemeClr val="bg1"/>
                </a:solidFill>
              </a:rPr>
              <a:t>Моргенбессер</a:t>
            </a:r>
            <a:r>
              <a:rPr lang="uk-UA" dirty="0">
                <a:solidFill>
                  <a:schemeClr val="bg1"/>
                </a:solidFill>
              </a:rPr>
              <a:t>, В.Поль), етнографів, лінгвістів доводила тюркське, половецьке, печенізьке походження назви. Фольклорист і етнограф О. </a:t>
            </a:r>
            <a:r>
              <a:rPr lang="uk-UA" dirty="0" err="1">
                <a:solidFill>
                  <a:schemeClr val="bg1"/>
                </a:solidFill>
              </a:rPr>
              <a:t>Кольберг</a:t>
            </a:r>
            <a:r>
              <a:rPr lang="uk-UA" dirty="0">
                <a:solidFill>
                  <a:schemeClr val="bg1"/>
                </a:solidFill>
              </a:rPr>
              <a:t> стверджував, що це залишки різних кочових орд. С. </a:t>
            </a:r>
            <a:r>
              <a:rPr lang="uk-UA" dirty="0" err="1">
                <a:solidFill>
                  <a:schemeClr val="bg1"/>
                </a:solidFill>
              </a:rPr>
              <a:t>Витвицький</a:t>
            </a:r>
            <a:r>
              <a:rPr lang="uk-UA" dirty="0">
                <a:solidFill>
                  <a:schemeClr val="bg1"/>
                </a:solidFill>
              </a:rPr>
              <a:t> пов'язував назву гуцул з іменем </a:t>
            </a:r>
            <a:r>
              <a:rPr lang="uk-UA" dirty="0" err="1">
                <a:solidFill>
                  <a:schemeClr val="bg1"/>
                </a:solidFill>
              </a:rPr>
              <a:t>Гецтели</a:t>
            </a:r>
            <a:r>
              <a:rPr lang="uk-UA" dirty="0">
                <a:solidFill>
                  <a:schemeClr val="bg1"/>
                </a:solidFill>
              </a:rPr>
              <a:t> — брата князя Великої Моравії Ростислава або виводив її від </a:t>
            </a:r>
            <a:r>
              <a:rPr lang="uk-UA" dirty="0" err="1">
                <a:solidFill>
                  <a:schemeClr val="bg1"/>
                </a:solidFill>
              </a:rPr>
              <a:t>горулів-гунів</a:t>
            </a:r>
            <a:r>
              <a:rPr lang="uk-UA" dirty="0">
                <a:solidFill>
                  <a:schemeClr val="bg1"/>
                </a:solidFill>
              </a:rPr>
              <a:t>. Я.Головацький, М.</a:t>
            </a:r>
            <a:r>
              <a:rPr lang="uk-UA" dirty="0" err="1">
                <a:solidFill>
                  <a:schemeClr val="bg1"/>
                </a:solidFill>
              </a:rPr>
              <a:t>Казанович</a:t>
            </a:r>
            <a:r>
              <a:rPr lang="uk-UA" dirty="0">
                <a:solidFill>
                  <a:schemeClr val="bg1"/>
                </a:solidFill>
              </a:rPr>
              <a:t>, Є.</a:t>
            </a:r>
            <a:r>
              <a:rPr lang="uk-UA" dirty="0" err="1">
                <a:solidFill>
                  <a:schemeClr val="bg1"/>
                </a:solidFill>
              </a:rPr>
              <a:t>Калужнянський</a:t>
            </a:r>
            <a:r>
              <a:rPr lang="uk-UA" dirty="0">
                <a:solidFill>
                  <a:schemeClr val="bg1"/>
                </a:solidFill>
              </a:rPr>
              <a:t>, </a:t>
            </a:r>
            <a:r>
              <a:rPr lang="en-US" dirty="0">
                <a:solidFill>
                  <a:schemeClr val="bg1"/>
                </a:solidFill>
              </a:rPr>
              <a:t>I.</a:t>
            </a:r>
            <a:r>
              <a:rPr lang="uk-UA" dirty="0">
                <a:solidFill>
                  <a:schemeClr val="bg1"/>
                </a:solidFill>
              </a:rPr>
              <a:t>Огоновський, </a:t>
            </a:r>
            <a:r>
              <a:rPr lang="en-US" dirty="0">
                <a:solidFill>
                  <a:schemeClr val="bg1"/>
                </a:solidFill>
              </a:rPr>
              <a:t>I.</a:t>
            </a:r>
            <a:r>
              <a:rPr lang="uk-UA" dirty="0">
                <a:solidFill>
                  <a:schemeClr val="bg1"/>
                </a:solidFill>
              </a:rPr>
              <a:t>Крип'якевич, В.Гнатюк дотримувалися думки, що назва гуцули походить від молдовського слова </a:t>
            </a:r>
            <a:r>
              <a:rPr lang="uk-UA" dirty="0" err="1">
                <a:solidFill>
                  <a:schemeClr val="bg1"/>
                </a:solidFill>
              </a:rPr>
              <a:t>гоц</a:t>
            </a:r>
            <a:r>
              <a:rPr lang="uk-UA" dirty="0">
                <a:solidFill>
                  <a:schemeClr val="bg1"/>
                </a:solidFill>
              </a:rPr>
              <a:t>, </a:t>
            </a:r>
            <a:r>
              <a:rPr lang="uk-UA" dirty="0" err="1">
                <a:solidFill>
                  <a:schemeClr val="bg1"/>
                </a:solidFill>
              </a:rPr>
              <a:t>гуц</a:t>
            </a:r>
            <a:r>
              <a:rPr lang="uk-UA" dirty="0">
                <a:solidFill>
                  <a:schemeClr val="bg1"/>
                </a:solidFill>
              </a:rPr>
              <a:t> — розбійник, опришок.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219200"/>
          </a:xfrm>
        </p:spPr>
        <p:txBody>
          <a:bodyPr/>
          <a:lstStyle/>
          <a:p>
            <a:r>
              <a:rPr lang="uk-UA" b="1" dirty="0" smtClean="0">
                <a:solidFill>
                  <a:schemeClr val="bg1"/>
                </a:solidFill>
              </a:rPr>
              <a:t>            </a:t>
            </a:r>
            <a:r>
              <a:rPr lang="uk-UA" b="1" u="sng" dirty="0" smtClean="0">
                <a:solidFill>
                  <a:schemeClr val="bg1"/>
                </a:solidFill>
              </a:rPr>
              <a:t>Походження </a:t>
            </a:r>
            <a:r>
              <a:rPr lang="uk-UA" b="1" u="sng" dirty="0">
                <a:solidFill>
                  <a:schemeClr val="bg1"/>
                </a:solidFill>
              </a:rPr>
              <a:t>назви</a:t>
            </a:r>
          </a:p>
        </p:txBody>
      </p:sp>
    </p:spTree>
    <p:extLst>
      <p:ext uri="{BB962C8B-B14F-4D97-AF65-F5344CB8AC3E}">
        <p14:creationId xmlns:p14="http://schemas.microsoft.com/office/powerpoint/2010/main" val="35192363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30931"/>
            <a:ext cx="4968552" cy="6120680"/>
          </a:xfrm>
        </p:spPr>
      </p:pic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5508104" y="332656"/>
            <a:ext cx="3257944" cy="5976664"/>
          </a:xfrm>
        </p:spPr>
        <p:txBody>
          <a:bodyPr>
            <a:noAutofit/>
          </a:bodyPr>
          <a:lstStyle/>
          <a:p>
            <a:r>
              <a:rPr lang="uk-UA" sz="1800" dirty="0">
                <a:solidFill>
                  <a:schemeClr val="bg1"/>
                </a:solidFill>
              </a:rPr>
              <a:t>Український лінгвіст В. </a:t>
            </a:r>
            <a:r>
              <a:rPr lang="uk-UA" sz="1800" dirty="0" err="1">
                <a:solidFill>
                  <a:schemeClr val="bg1"/>
                </a:solidFill>
              </a:rPr>
              <a:t>Чапленко</a:t>
            </a:r>
            <a:r>
              <a:rPr lang="uk-UA" sz="1800" dirty="0">
                <a:solidFill>
                  <a:schemeClr val="bg1"/>
                </a:solidFill>
              </a:rPr>
              <a:t>, який у своїй статті Походження назви гуцул, що була опублікована в 1-му томі Історії Гуцульщини (Чикаго, 1975), претензійно заявляв, що про справжню етимологію назви гуцул, що схожа на осетинські слова гуцул та </a:t>
            </a:r>
            <a:r>
              <a:rPr lang="uk-UA" sz="1800" dirty="0" err="1">
                <a:solidFill>
                  <a:schemeClr val="bg1"/>
                </a:solidFill>
              </a:rPr>
              <a:t>гилець</a:t>
            </a:r>
            <a:r>
              <a:rPr lang="uk-UA" sz="1800" dirty="0">
                <a:solidFill>
                  <a:schemeClr val="bg1"/>
                </a:solidFill>
              </a:rPr>
              <a:t> та далі, посилаючись на свою адигейську теорію, він переконує, що назва гуцул споріднена із словом </a:t>
            </a:r>
            <a:r>
              <a:rPr lang="uk-UA" sz="1800" dirty="0" err="1">
                <a:solidFill>
                  <a:schemeClr val="bg1"/>
                </a:solidFill>
              </a:rPr>
              <a:t>гудзик</a:t>
            </a:r>
            <a:r>
              <a:rPr lang="uk-UA" sz="1800" dirty="0">
                <a:solidFill>
                  <a:schemeClr val="bg1"/>
                </a:solidFill>
              </a:rPr>
              <a:t>, куций тощо. Зрештою В. </a:t>
            </a:r>
            <a:r>
              <a:rPr lang="uk-UA" sz="1800" dirty="0" err="1">
                <a:solidFill>
                  <a:schemeClr val="bg1"/>
                </a:solidFill>
              </a:rPr>
              <a:t>Чапленко</a:t>
            </a:r>
            <a:r>
              <a:rPr lang="uk-UA" sz="1800" dirty="0">
                <a:solidFill>
                  <a:schemeClr val="bg1"/>
                </a:solidFill>
              </a:rPr>
              <a:t> робить висновок, що ці назви дуже давнього походження.</a:t>
            </a:r>
          </a:p>
        </p:txBody>
      </p:sp>
    </p:spTree>
    <p:extLst>
      <p:ext uri="{BB962C8B-B14F-4D97-AF65-F5344CB8AC3E}">
        <p14:creationId xmlns:p14="http://schemas.microsoft.com/office/powerpoint/2010/main" val="4992581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395536" y="332656"/>
            <a:ext cx="3384376" cy="6120680"/>
          </a:xfrm>
        </p:spPr>
        <p:txBody>
          <a:bodyPr/>
          <a:lstStyle/>
          <a:p>
            <a:r>
              <a:rPr lang="ru-RU" sz="2800" dirty="0"/>
              <a:t>Макс Фасмер приводить </a:t>
            </a:r>
            <a:r>
              <a:rPr lang="ru-RU" sz="2800" dirty="0" err="1"/>
              <a:t>міркування</a:t>
            </a:r>
            <a:r>
              <a:rPr lang="ru-RU" sz="2800" dirty="0"/>
              <a:t> Яна </a:t>
            </a:r>
            <a:r>
              <a:rPr lang="ru-RU" sz="2800" dirty="0" err="1"/>
              <a:t>Розвадовського</a:t>
            </a:r>
            <a:r>
              <a:rPr lang="ru-RU" sz="2800" dirty="0"/>
              <a:t> про те, </a:t>
            </a:r>
            <a:r>
              <a:rPr lang="ru-RU" sz="2800" dirty="0" err="1"/>
              <a:t>що</a:t>
            </a:r>
            <a:r>
              <a:rPr lang="ru-RU" sz="2800" dirty="0"/>
              <a:t> слово </a:t>
            </a:r>
            <a:r>
              <a:rPr lang="ru-RU" sz="2800" dirty="0" err="1"/>
              <a:t>потрапило</a:t>
            </a:r>
            <a:r>
              <a:rPr lang="ru-RU" sz="2800" dirty="0"/>
              <a:t> до </a:t>
            </a:r>
            <a:r>
              <a:rPr lang="ru-RU" sz="2800" dirty="0" err="1"/>
              <a:t>української</a:t>
            </a:r>
            <a:r>
              <a:rPr lang="ru-RU" sz="2800" dirty="0"/>
              <a:t> через </a:t>
            </a:r>
            <a:r>
              <a:rPr lang="ru-RU" sz="2800" dirty="0" err="1"/>
              <a:t>румунську</a:t>
            </a:r>
            <a:r>
              <a:rPr lang="ru-RU" sz="2800" dirty="0"/>
              <a:t> </a:t>
            </a:r>
            <a:r>
              <a:rPr lang="ru-RU" sz="2800" dirty="0" err="1"/>
              <a:t>мову</a:t>
            </a:r>
            <a:r>
              <a:rPr lang="ru-RU" sz="2800" dirty="0"/>
              <a:t> і походить з </a:t>
            </a:r>
            <a:r>
              <a:rPr lang="ru-RU" sz="2800" dirty="0" err="1"/>
              <a:t>готської</a:t>
            </a:r>
            <a:r>
              <a:rPr lang="ru-RU" sz="2800" dirty="0"/>
              <a:t> </a:t>
            </a:r>
            <a:r>
              <a:rPr lang="ru-RU" sz="2800" dirty="0" err="1"/>
              <a:t>guta</a:t>
            </a:r>
            <a:r>
              <a:rPr lang="ru-RU" sz="2800" dirty="0"/>
              <a:t> — «гот»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3074" name="Picture 2" descr="C:\Users\Admin\Desktop\гуцули\макс фасмер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0648"/>
            <a:ext cx="2376264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гуцули\ян розвадовс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29000"/>
            <a:ext cx="2376264" cy="317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6378147" y="261717"/>
            <a:ext cx="2255796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1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Макс 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Фасмер</a:t>
            </a:r>
            <a:endParaRPr lang="ru-RU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098837" y="5875531"/>
            <a:ext cx="202644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Ян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Розвадовський</a:t>
            </a:r>
            <a:endParaRPr lang="ru-RU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7917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dirty="0">
                <a:solidFill>
                  <a:schemeClr val="bg1"/>
                </a:solidFill>
              </a:rPr>
              <a:t>Переважно високий зріст (або середній), переважно темне волосся, хоча є русяві, очі найчастіше темні (карі), голубих, сірих, світло-зелених очей менше. Але ці антропологічні особливості можуть бути наслідком змішання з іншими народами та домінантною властивістю генів відповідних за темне забарвлення очей та волосся.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8229600" cy="1219200"/>
          </a:xfrm>
        </p:spPr>
        <p:txBody>
          <a:bodyPr>
            <a:normAutofit/>
          </a:bodyPr>
          <a:lstStyle/>
          <a:p>
            <a:r>
              <a:rPr lang="uk-UA" sz="4400" b="1" dirty="0">
                <a:solidFill>
                  <a:schemeClr val="bg1"/>
                </a:solidFill>
              </a:rPr>
              <a:t>Антропологічні особливості</a:t>
            </a:r>
          </a:p>
        </p:txBody>
      </p:sp>
    </p:spTree>
    <p:extLst>
      <p:ext uri="{BB962C8B-B14F-4D97-AF65-F5344CB8AC3E}">
        <p14:creationId xmlns:p14="http://schemas.microsoft.com/office/powerpoint/2010/main" val="2230341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862" y="1340768"/>
            <a:ext cx="8445624" cy="9688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Традиційний</a:t>
            </a:r>
            <a:r>
              <a:rPr lang="ru-RU" sz="2800" dirty="0" smtClean="0"/>
              <a:t> </a:t>
            </a:r>
            <a:r>
              <a:rPr lang="ru-RU" sz="2800" dirty="0" err="1"/>
              <a:t>одяг</a:t>
            </a:r>
            <a:r>
              <a:rPr lang="ru-RU" sz="2800" dirty="0"/>
              <a:t> </a:t>
            </a:r>
            <a:r>
              <a:rPr lang="ru-RU" sz="2800" dirty="0" err="1"/>
              <a:t>гуцулів</a:t>
            </a:r>
            <a:r>
              <a:rPr lang="ru-RU" sz="2800" dirty="0"/>
              <a:t> </a:t>
            </a:r>
            <a:r>
              <a:rPr lang="ru-RU" sz="2800" dirty="0" err="1"/>
              <a:t>характеризується</a:t>
            </a:r>
            <a:r>
              <a:rPr lang="ru-RU" sz="2800" dirty="0"/>
              <a:t> </a:t>
            </a:r>
            <a:r>
              <a:rPr lang="ru-RU" sz="2800" dirty="0" err="1" smtClean="0"/>
              <a:t>мальовничістю</a:t>
            </a:r>
            <a:r>
              <a:rPr lang="ru-RU" sz="2800" dirty="0" smtClean="0"/>
              <a:t> </a:t>
            </a:r>
            <a:r>
              <a:rPr lang="ru-RU" sz="2800" dirty="0"/>
              <a:t>і </a:t>
            </a:r>
            <a:r>
              <a:rPr lang="ru-RU" sz="2800" dirty="0" err="1"/>
              <a:t>колоритністю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219200"/>
          </a:xfrm>
        </p:spPr>
        <p:txBody>
          <a:bodyPr>
            <a:normAutofit/>
          </a:bodyPr>
          <a:lstStyle/>
          <a:p>
            <a:r>
              <a:rPr lang="uk-UA" sz="7200" b="1" dirty="0">
                <a:solidFill>
                  <a:schemeClr val="bg1"/>
                </a:solidFill>
              </a:rPr>
              <a:t>Гуцульський одяг</a:t>
            </a:r>
          </a:p>
        </p:txBody>
      </p:sp>
      <p:pic>
        <p:nvPicPr>
          <p:cNvPr id="4098" name="Picture 2" descr="C:\Users\Admin\Desktop\гуцули\imagesCATNTR4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612" y="1916832"/>
            <a:ext cx="31033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гуцули\гуцул жін одяг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5675092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63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95</TotalTime>
  <Words>1240</Words>
  <Application>Microsoft Office PowerPoint</Application>
  <PresentationFormat>Экран (4:3)</PresentationFormat>
  <Paragraphs>36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Бумажная</vt:lpstr>
      <vt:lpstr>ГУЦУЛИ</vt:lpstr>
      <vt:lpstr>Гуцу́ли — субетнос українців, що живуть у Карпатах: Івано-Франківська, Чернівецька і Закарпатська області України (Верховинський, південна частина Косівського й Надвірнянського районів Івано-Франківської області, Путильський та південна частина Вижницького району Чернівецької області й у більшій частині Рахівського району Закарпатської області). Територія Гуцульщини в Україні — 6,5 тис. км². На півночі Румунії — мармароські гуцули.</vt:lpstr>
      <vt:lpstr>Презентация PowerPoint</vt:lpstr>
      <vt:lpstr>Гуцули чи не єдина група українського етносу для якої вівчарство завжди було провідною галуззю господарства.</vt:lpstr>
      <vt:lpstr>            Походження назви</vt:lpstr>
      <vt:lpstr>Презентация PowerPoint</vt:lpstr>
      <vt:lpstr>Презентация PowerPoint</vt:lpstr>
      <vt:lpstr>Антропологічні особливості</vt:lpstr>
      <vt:lpstr>Гуцульський одяг</vt:lpstr>
      <vt:lpstr>Презентация PowerPoint</vt:lpstr>
      <vt:lpstr>Презентация PowerPoint</vt:lpstr>
      <vt:lpstr>Хутряні гуцульські безрукавки</vt:lpstr>
      <vt:lpstr>Презентация PowerPoint</vt:lpstr>
      <vt:lpstr>Презентация PowerPoint</vt:lpstr>
      <vt:lpstr>              Жіноче взуття</vt:lpstr>
      <vt:lpstr>              Дитяче взуття</vt:lpstr>
      <vt:lpstr>             Чоловіче взуття</vt:lpstr>
      <vt:lpstr>Святковий  гуцульський  одяг</vt:lpstr>
      <vt:lpstr>Презентация PowerPoint</vt:lpstr>
      <vt:lpstr>            Гуцульські наречені</vt:lpstr>
      <vt:lpstr>Міжнародний гуцульський фестиваль</vt:lpstr>
      <vt:lpstr>На особливу увагу заслуговує колекція музичних інструментів, серед яких: скрипки (в тому числі скрипки-довбанки і прямокутна скрипка), цимбали, коза, дримби, трембіти, роги та інші.</vt:lpstr>
      <vt:lpstr>                Трембіта</vt:lpstr>
      <vt:lpstr>Презентация PowerPoint</vt:lpstr>
      <vt:lpstr>                      Роги</vt:lpstr>
      <vt:lpstr>        Прямокутна скрипка</vt:lpstr>
      <vt:lpstr>               Цимбали</vt:lpstr>
      <vt:lpstr>Українські марки із зображенням                                   гуцульського побуту</vt:lpstr>
      <vt:lpstr>Презентацію підготувала: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ГУЦУЛИ</dc:title>
  <dc:creator>Admin</dc:creator>
  <cp:lastModifiedBy>Admin</cp:lastModifiedBy>
  <cp:revision>11</cp:revision>
  <dcterms:created xsi:type="dcterms:W3CDTF">2012-09-30T15:31:59Z</dcterms:created>
  <dcterms:modified xsi:type="dcterms:W3CDTF">2012-09-30T17:18:25Z</dcterms:modified>
</cp:coreProperties>
</file>