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997" autoAdjust="0"/>
  </p:normalViewPr>
  <p:slideViewPr>
    <p:cSldViewPr>
      <p:cViewPr>
        <p:scale>
          <a:sx n="50" d="100"/>
          <a:sy n="50" d="100"/>
        </p:scale>
        <p:origin x="-2058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50D6-0128-4D8D-81BF-AE14C5234468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E5B2-3437-4254-92BD-2E95FC9A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Декоративно-ужиткове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мистецтво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Укра</a:t>
            </a:r>
            <a:r>
              <a:rPr lang="uk-UA" dirty="0" smtClean="0">
                <a:latin typeface="Comic Sans MS" pitchFamily="66" charset="0"/>
              </a:rPr>
              <a:t>ї</a:t>
            </a:r>
            <a:r>
              <a:rPr lang="ru-RU" dirty="0" smtClean="0">
                <a:latin typeface="Comic Sans MS" pitchFamily="66" charset="0"/>
              </a:rPr>
              <a:t>ни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8577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Comic Sans MS" pitchFamily="66" charset="0"/>
              </a:rPr>
              <a:t>Презентацію підготувала</a:t>
            </a:r>
          </a:p>
          <a:p>
            <a:r>
              <a:rPr lang="uk-UA" dirty="0" smtClean="0">
                <a:latin typeface="Comic Sans MS" pitchFamily="66" charset="0"/>
              </a:rPr>
              <a:t>Учениця 10-В класу </a:t>
            </a:r>
          </a:p>
          <a:p>
            <a:r>
              <a:rPr lang="uk-UA" dirty="0" smtClean="0">
                <a:latin typeface="Comic Sans MS" pitchFamily="66" charset="0"/>
              </a:rPr>
              <a:t>Колесник К.</a:t>
            </a:r>
          </a:p>
          <a:p>
            <a:r>
              <a:rPr lang="uk-UA" dirty="0" smtClean="0">
                <a:latin typeface="Comic Sans MS" pitchFamily="66" charset="0"/>
              </a:rPr>
              <a:t>2012 </a:t>
            </a:r>
            <a:r>
              <a:rPr lang="uk-UA" dirty="0" err="1" smtClean="0">
                <a:latin typeface="Comic Sans MS" pitchFamily="66" charset="0"/>
              </a:rPr>
              <a:t>н.р</a:t>
            </a:r>
            <a:r>
              <a:rPr lang="uk-UA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p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928802"/>
            <a:ext cx="407196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Килимарство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/>
              <a:t>Найдавніші</a:t>
            </a:r>
            <a:r>
              <a:rPr lang="ru-RU" dirty="0" smtClean="0"/>
              <a:t> </a:t>
            </a:r>
            <a:r>
              <a:rPr lang="ru-RU" dirty="0" err="1" smtClean="0"/>
              <a:t>письмові</a:t>
            </a:r>
            <a:r>
              <a:rPr lang="ru-RU" dirty="0" smtClean="0"/>
              <a:t> </a:t>
            </a:r>
            <a:r>
              <a:rPr lang="ru-RU" dirty="0" err="1" smtClean="0"/>
              <a:t>згадки</a:t>
            </a:r>
            <a:r>
              <a:rPr lang="ru-RU" dirty="0" smtClean="0"/>
              <a:t> про </a:t>
            </a:r>
            <a:r>
              <a:rPr lang="ru-RU" dirty="0" err="1" smtClean="0"/>
              <a:t>побутування</a:t>
            </a:r>
            <a:r>
              <a:rPr lang="ru-RU" dirty="0" smtClean="0"/>
              <a:t> </a:t>
            </a:r>
            <a:r>
              <a:rPr lang="ru-RU" dirty="0" err="1" smtClean="0"/>
              <a:t>килимів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в </a:t>
            </a:r>
            <a:r>
              <a:rPr lang="ru-RU" dirty="0" err="1" smtClean="0"/>
              <a:t>літописах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килимові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гладкою </a:t>
            </a:r>
            <a:r>
              <a:rPr lang="ru-RU" dirty="0" err="1" smtClean="0"/>
              <a:t>поверхнею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двобічним</a:t>
            </a:r>
            <a:r>
              <a:rPr lang="ru-RU" dirty="0" smtClean="0"/>
              <a:t> орнаментом,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безворсові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рельєфно</a:t>
            </a:r>
            <a:r>
              <a:rPr lang="ru-RU" dirty="0" smtClean="0"/>
              <a:t> </a:t>
            </a:r>
            <a:r>
              <a:rPr lang="ru-RU" dirty="0" err="1" smtClean="0"/>
              <a:t>виступаючими</a:t>
            </a:r>
            <a:r>
              <a:rPr lang="ru-RU" dirty="0" smtClean="0"/>
              <a:t> над основою нитками - </a:t>
            </a:r>
            <a:r>
              <a:rPr lang="ru-RU" dirty="0" err="1" smtClean="0"/>
              <a:t>ворсові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комбіновані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гобеленні</a:t>
            </a:r>
            <a:r>
              <a:rPr lang="ru-RU" dirty="0" smtClean="0"/>
              <a:t>. </a:t>
            </a:r>
            <a:r>
              <a:rPr lang="ru-RU" dirty="0" err="1" smtClean="0"/>
              <a:t>Найдавніші</a:t>
            </a:r>
            <a:r>
              <a:rPr lang="ru-RU" dirty="0" smtClean="0"/>
              <a:t> </a:t>
            </a:r>
            <a:r>
              <a:rPr lang="ru-RU" dirty="0" err="1" smtClean="0"/>
              <a:t>ворсові</a:t>
            </a:r>
            <a:r>
              <a:rPr lang="ru-RU" dirty="0" smtClean="0"/>
              <a:t> </a:t>
            </a:r>
            <a:r>
              <a:rPr lang="ru-RU" dirty="0" err="1" smtClean="0"/>
              <a:t>килими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XVI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коци</a:t>
            </a:r>
            <a:r>
              <a:rPr lang="ru-RU" dirty="0" smtClean="0"/>
              <a:t> (</a:t>
            </a:r>
            <a:r>
              <a:rPr lang="ru-RU" dirty="0" err="1" smtClean="0"/>
              <a:t>килими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густим </a:t>
            </a:r>
            <a:r>
              <a:rPr lang="ru-RU" dirty="0" err="1" smtClean="0"/>
              <a:t>високим</a:t>
            </a:r>
            <a:r>
              <a:rPr lang="ru-RU" dirty="0" smtClean="0"/>
              <a:t> ворсом)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Харкіщини</a:t>
            </a:r>
            <a:r>
              <a:rPr lang="ru-RU" dirty="0" smtClean="0"/>
              <a:t>, </a:t>
            </a:r>
            <a:r>
              <a:rPr lang="ru-RU" dirty="0" err="1" smtClean="0"/>
              <a:t>Київщини</a:t>
            </a:r>
            <a:r>
              <a:rPr lang="ru-RU" dirty="0" smtClean="0"/>
              <a:t>, </a:t>
            </a:r>
            <a:r>
              <a:rPr lang="ru-RU" dirty="0" err="1" smtClean="0"/>
              <a:t>Чернігівщини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Гобелени</a:t>
            </a:r>
            <a:endParaRPr lang="ru-RU" dirty="0"/>
          </a:p>
        </p:txBody>
      </p:sp>
      <p:pic>
        <p:nvPicPr>
          <p:cNvPr id="4" name="Содержимое 3" descr="pic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928670"/>
            <a:ext cx="5476912" cy="4107684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528834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гобелени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назви</a:t>
            </a:r>
            <a:r>
              <a:rPr lang="ru-RU" sz="2400" dirty="0" smtClean="0"/>
              <a:t> </a:t>
            </a:r>
            <a:r>
              <a:rPr lang="ru-RU" sz="2400" dirty="0" err="1" smtClean="0"/>
              <a:t>дивани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опони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шпалери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коберці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пери-стромати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тапетії</a:t>
            </a:r>
            <a:r>
              <a:rPr lang="ru-RU" sz="2400" dirty="0" smtClean="0"/>
              <a:t>.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"гобелен" (</a:t>
            </a:r>
            <a:r>
              <a:rPr lang="ru-RU" sz="2400" dirty="0" err="1" smtClean="0"/>
              <a:t>французького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) почав </a:t>
            </a:r>
            <a:r>
              <a:rPr lang="ru-RU" sz="2400" dirty="0" err="1" smtClean="0"/>
              <a:t>вживатися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у XIX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Безворсові</a:t>
            </a:r>
            <a:endParaRPr lang="ru-RU" dirty="0"/>
          </a:p>
        </p:txBody>
      </p:sp>
      <p:pic>
        <p:nvPicPr>
          <p:cNvPr id="4" name="Содержимое 3" descr="pic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389576"/>
            <a:ext cx="3643338" cy="54684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Кераміка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284003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/>
              <a:t>Керамічні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Трипільської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У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віки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гончарі</a:t>
            </a:r>
            <a:r>
              <a:rPr lang="ru-RU" dirty="0" smtClean="0"/>
              <a:t> </a:t>
            </a:r>
            <a:r>
              <a:rPr lang="ru-RU" dirty="0" err="1" smtClean="0"/>
              <a:t>славилися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глечиками</a:t>
            </a:r>
            <a:r>
              <a:rPr lang="ru-RU" dirty="0" smtClean="0"/>
              <a:t>, </a:t>
            </a:r>
            <a:r>
              <a:rPr lang="ru-RU" dirty="0" err="1" smtClean="0"/>
              <a:t>дзбанками</a:t>
            </a:r>
            <a:r>
              <a:rPr lang="ru-RU" dirty="0" smtClean="0"/>
              <a:t>, </a:t>
            </a:r>
            <a:r>
              <a:rPr lang="ru-RU" dirty="0" err="1" smtClean="0"/>
              <a:t>горщиками</a:t>
            </a:r>
            <a:r>
              <a:rPr lang="ru-RU" dirty="0" smtClean="0"/>
              <a:t>, </a:t>
            </a:r>
            <a:r>
              <a:rPr lang="ru-RU" dirty="0" err="1" smtClean="0"/>
              <a:t>тарелями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en-US" dirty="0" smtClean="0"/>
              <a:t>XVII </a:t>
            </a:r>
            <a:r>
              <a:rPr lang="ru-RU" dirty="0" err="1" smtClean="0"/>
              <a:t>столітті</a:t>
            </a:r>
            <a:r>
              <a:rPr lang="ru-RU" dirty="0" smtClean="0"/>
              <a:t> селище </a:t>
            </a:r>
            <a:r>
              <a:rPr lang="ru-RU" dirty="0" err="1" smtClean="0"/>
              <a:t>Опішня</a:t>
            </a:r>
            <a:r>
              <a:rPr lang="ru-RU" dirty="0" smtClean="0"/>
              <a:t> на </a:t>
            </a:r>
            <a:r>
              <a:rPr lang="ru-RU" dirty="0" err="1" smtClean="0"/>
              <a:t>Полтавщині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глиняним</a:t>
            </a:r>
            <a:r>
              <a:rPr lang="ru-RU" dirty="0" smtClean="0"/>
              <a:t> </a:t>
            </a:r>
            <a:r>
              <a:rPr lang="ru-RU" dirty="0" err="1" smtClean="0"/>
              <a:t>посудом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Лівобережній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-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ic13.jpg"/>
          <p:cNvPicPr>
            <a:picLocks noChangeAspect="1"/>
          </p:cNvPicPr>
          <p:nvPr/>
        </p:nvPicPr>
        <p:blipFill>
          <a:blip r:embed="rId2"/>
          <a:srcRect l="6429" t="3205" r="5714"/>
          <a:stretch>
            <a:fillRect/>
          </a:stretch>
        </p:blipFill>
        <p:spPr>
          <a:xfrm>
            <a:off x="285720" y="1142984"/>
            <a:ext cx="2928958" cy="2157412"/>
          </a:xfrm>
          <a:prstGeom prst="rect">
            <a:avLst/>
          </a:prstGeom>
        </p:spPr>
      </p:pic>
      <p:pic>
        <p:nvPicPr>
          <p:cNvPr id="5" name="Рисунок 4" descr="pic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142984"/>
            <a:ext cx="2813009" cy="22363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Ритована</a:t>
            </a:r>
            <a:r>
              <a:rPr lang="uk-UA" dirty="0" smtClean="0"/>
              <a:t> кераміка, Полтавщина</a:t>
            </a:r>
            <a:endParaRPr lang="ru-RU" dirty="0"/>
          </a:p>
        </p:txBody>
      </p:sp>
      <p:pic>
        <p:nvPicPr>
          <p:cNvPr id="4" name="Содержимое 3" descr="pic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22799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14810" y="1785925"/>
            <a:ext cx="4214842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Нанесення малюнку за допомогою дряпання та вдавлювання глини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Ріжкування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857496"/>
            <a:ext cx="3971924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Розпис фарбами по ще вологій глині</a:t>
            </a:r>
            <a:endParaRPr lang="ru-RU" sz="4000" dirty="0"/>
          </a:p>
        </p:txBody>
      </p:sp>
      <p:pic>
        <p:nvPicPr>
          <p:cNvPr id="4" name="Рисунок 3" descr="pic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32099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Фаянс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000108"/>
            <a:ext cx="3300378" cy="564360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порцелянові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- чашки, чайники, </a:t>
            </a:r>
            <a:r>
              <a:rPr lang="ru-RU" dirty="0" err="1" smtClean="0"/>
              <a:t>свічники</a:t>
            </a:r>
            <a:r>
              <a:rPr lang="ru-RU" dirty="0" smtClean="0"/>
              <a:t> -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у 1790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мануфактурі</a:t>
            </a:r>
            <a:r>
              <a:rPr lang="ru-RU" dirty="0" smtClean="0"/>
              <a:t> у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Корець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</a:t>
            </a:r>
            <a:r>
              <a:rPr lang="ru-RU" dirty="0" err="1" smtClean="0"/>
              <a:t>порцелянової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Ба-ранівський</a:t>
            </a:r>
            <a:r>
              <a:rPr lang="ru-RU" dirty="0" smtClean="0"/>
              <a:t> завод у </a:t>
            </a:r>
            <a:r>
              <a:rPr lang="ru-RU" dirty="0" err="1" smtClean="0"/>
              <a:t>Житомирській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1802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pic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85992"/>
            <a:ext cx="4143372" cy="2946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Склярство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737"/>
            <a:ext cx="3943320" cy="54292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/>
              <a:t>Скловиробництво</a:t>
            </a:r>
            <a:r>
              <a:rPr lang="ru-RU" dirty="0" smtClean="0"/>
              <a:t>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започатковане</a:t>
            </a:r>
            <a:r>
              <a:rPr lang="ru-RU" dirty="0" smtClean="0"/>
              <a:t> у </a:t>
            </a:r>
            <a:r>
              <a:rPr lang="en-US" dirty="0" smtClean="0"/>
              <a:t>III-IV </a:t>
            </a:r>
            <a:r>
              <a:rPr lang="ru-RU" dirty="0" err="1" smtClean="0"/>
              <a:t>століттях</a:t>
            </a:r>
            <a:r>
              <a:rPr lang="ru-RU" dirty="0" smtClean="0"/>
              <a:t>, а </a:t>
            </a:r>
            <a:r>
              <a:rPr lang="ru-RU" dirty="0" err="1" smtClean="0"/>
              <a:t>ранній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склярства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en-US" dirty="0" smtClean="0"/>
              <a:t>X </a:t>
            </a:r>
            <a:r>
              <a:rPr lang="ru-RU" dirty="0" err="1" smtClean="0"/>
              <a:t>століття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час основною </a:t>
            </a:r>
            <a:r>
              <a:rPr lang="ru-RU" dirty="0" err="1" smtClean="0"/>
              <a:t>продукцією</a:t>
            </a:r>
            <a:r>
              <a:rPr lang="ru-RU" dirty="0" smtClean="0"/>
              <a:t> </a:t>
            </a:r>
            <a:r>
              <a:rPr lang="ru-RU" dirty="0" err="1" smtClean="0"/>
              <a:t>скловарних</a:t>
            </a:r>
            <a:r>
              <a:rPr lang="ru-RU" dirty="0" smtClean="0"/>
              <a:t> </a:t>
            </a:r>
            <a:r>
              <a:rPr lang="ru-RU" dirty="0" err="1" smtClean="0"/>
              <a:t>майстерень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браслети</a:t>
            </a:r>
            <a:r>
              <a:rPr lang="ru-RU" dirty="0" smtClean="0"/>
              <a:t>, </a:t>
            </a:r>
            <a:r>
              <a:rPr lang="ru-RU" dirty="0" err="1" smtClean="0"/>
              <a:t>намиста</a:t>
            </a:r>
            <a:r>
              <a:rPr lang="ru-RU" dirty="0" smtClean="0"/>
              <a:t> та </a:t>
            </a:r>
            <a:r>
              <a:rPr lang="ru-RU" dirty="0" err="1" smtClean="0"/>
              <a:t>персні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виготовляли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ліплення</a:t>
            </a:r>
            <a:r>
              <a:rPr lang="ru-RU" dirty="0" smtClean="0"/>
              <a:t>, </a:t>
            </a:r>
            <a:r>
              <a:rPr lang="ru-RU" dirty="0" err="1" smtClean="0"/>
              <a:t>витягування</a:t>
            </a:r>
            <a:r>
              <a:rPr lang="ru-RU" dirty="0" smtClean="0"/>
              <a:t>, </a:t>
            </a:r>
            <a:r>
              <a:rPr lang="ru-RU" dirty="0" err="1" smtClean="0"/>
              <a:t>розкачування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pic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3421058" cy="25657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Художня обробка заліза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32209"/>
            <a:ext cx="8229600" cy="31257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 З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ускладненням</a:t>
            </a:r>
            <a:r>
              <a:rPr lang="ru-RU" dirty="0" smtClean="0"/>
              <a:t> </a:t>
            </a:r>
            <a:r>
              <a:rPr lang="ru-RU" dirty="0" err="1" smtClean="0"/>
              <a:t>ковальської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en-US" dirty="0" smtClean="0"/>
              <a:t>XV-XVI </a:t>
            </a:r>
            <a:r>
              <a:rPr lang="ru-RU" dirty="0" err="1" smtClean="0"/>
              <a:t>століттях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ковальства</a:t>
            </a:r>
            <a:r>
              <a:rPr lang="ru-RU" dirty="0" smtClean="0"/>
              <a:t> </a:t>
            </a:r>
            <a:r>
              <a:rPr lang="ru-RU" dirty="0" err="1" smtClean="0"/>
              <a:t>відгалузилися</a:t>
            </a:r>
            <a:r>
              <a:rPr lang="ru-RU" dirty="0" smtClean="0"/>
              <a:t> </a:t>
            </a:r>
            <a:r>
              <a:rPr lang="ru-RU" dirty="0" err="1" smtClean="0"/>
              <a:t>вужчі</a:t>
            </a:r>
            <a:r>
              <a:rPr lang="ru-RU" dirty="0" smtClean="0"/>
              <a:t> </a:t>
            </a:r>
            <a:r>
              <a:rPr lang="ru-RU" dirty="0" err="1" smtClean="0"/>
              <a:t>спеціалізації</a:t>
            </a:r>
            <a:r>
              <a:rPr lang="ru-RU" dirty="0" smtClean="0"/>
              <a:t> по </a:t>
            </a:r>
            <a:r>
              <a:rPr lang="ru-RU" dirty="0" err="1" smtClean="0"/>
              <a:t>виготовленню</a:t>
            </a:r>
            <a:r>
              <a:rPr lang="ru-RU" dirty="0" smtClean="0"/>
              <a:t> </a:t>
            </a:r>
            <a:r>
              <a:rPr lang="ru-RU" dirty="0" err="1" smtClean="0"/>
              <a:t>годинників</a:t>
            </a:r>
            <a:r>
              <a:rPr lang="ru-RU" dirty="0" smtClean="0"/>
              <a:t>, </a:t>
            </a:r>
            <a:r>
              <a:rPr lang="ru-RU" dirty="0" err="1" smtClean="0"/>
              <a:t>голок</a:t>
            </a:r>
            <a:r>
              <a:rPr lang="ru-RU" dirty="0" smtClean="0"/>
              <a:t>,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(</a:t>
            </a:r>
            <a:r>
              <a:rPr lang="ru-RU" dirty="0" err="1" smtClean="0"/>
              <a:t>золотарство</a:t>
            </a:r>
            <a:r>
              <a:rPr lang="ru-RU" dirty="0" smtClean="0"/>
              <a:t>). На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en-US" dirty="0" smtClean="0"/>
              <a:t>XVII - </a:t>
            </a:r>
            <a:r>
              <a:rPr lang="ru-RU" dirty="0" smtClean="0"/>
              <a:t>першу половину </a:t>
            </a:r>
            <a:r>
              <a:rPr lang="en-US" dirty="0" smtClean="0"/>
              <a:t>XVIII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найвищий</a:t>
            </a:r>
            <a:r>
              <a:rPr lang="ru-RU" dirty="0" smtClean="0"/>
              <a:t>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металообробництва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ic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428736"/>
            <a:ext cx="3143248" cy="21609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Гіаетнеткацтво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/>
              <a:t>Найдавніші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плетіння</a:t>
            </a:r>
            <a:r>
              <a:rPr lang="ru-RU" dirty="0" smtClean="0"/>
              <a:t>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XVIII-XIX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музеях </a:t>
            </a:r>
            <a:r>
              <a:rPr lang="ru-RU" dirty="0" err="1" smtClean="0"/>
              <a:t>Києва</a:t>
            </a:r>
            <a:r>
              <a:rPr lang="ru-RU" dirty="0" smtClean="0"/>
              <a:t>, Львова, </a:t>
            </a:r>
            <a:r>
              <a:rPr lang="ru-RU" dirty="0" err="1" smtClean="0"/>
              <a:t>Ромнів</a:t>
            </a:r>
            <a:r>
              <a:rPr lang="ru-RU" dirty="0" smtClean="0"/>
              <a:t>. </a:t>
            </a:r>
            <a:r>
              <a:rPr lang="ru-RU" dirty="0" err="1" smtClean="0"/>
              <a:t>Лозоплетіння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рогозоплетіння</a:t>
            </a:r>
            <a:r>
              <a:rPr lang="ru-RU" dirty="0" smtClean="0"/>
              <a:t> </a:t>
            </a:r>
            <a:r>
              <a:rPr lang="ru-RU" dirty="0" err="1" smtClean="0"/>
              <a:t>розповсюдилися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у </a:t>
            </a:r>
            <a:r>
              <a:rPr lang="ru-RU" dirty="0" err="1" smtClean="0"/>
              <a:t>місцевостях</a:t>
            </a:r>
            <a:r>
              <a:rPr lang="ru-RU" dirty="0" smtClean="0"/>
              <a:t>, </a:t>
            </a:r>
            <a:r>
              <a:rPr lang="ru-RU" dirty="0" err="1" smtClean="0"/>
              <a:t>прилеглих</a:t>
            </a:r>
            <a:r>
              <a:rPr lang="ru-RU" dirty="0" smtClean="0"/>
              <a:t> до озер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, а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соломи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побутували</a:t>
            </a:r>
            <a:r>
              <a:rPr lang="ru-RU" dirty="0" smtClean="0"/>
              <a:t> у районах </a:t>
            </a:r>
            <a:r>
              <a:rPr lang="ru-RU" dirty="0" err="1" smtClean="0"/>
              <a:t>вирощування</a:t>
            </a:r>
            <a:r>
              <a:rPr lang="ru-RU" dirty="0" smtClean="0"/>
              <a:t> жита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ic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071546"/>
            <a:ext cx="4056049" cy="2458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714908" cy="61436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Декоративно-ужиткове мистецтво </a:t>
            </a:r>
            <a:r>
              <a:rPr lang="uk-UA" dirty="0" smtClean="0"/>
              <a:t>–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твори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естетичні</a:t>
            </a:r>
            <a:r>
              <a:rPr lang="ru-RU" dirty="0"/>
              <a:t> та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Декоративне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прикрашувальне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err="1" smtClean="0"/>
              <a:t>Ужиткове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 </a:t>
            </a:r>
            <a:r>
              <a:rPr lang="ru-RU" dirty="0" err="1" smtClean="0"/>
              <a:t>вжиток</a:t>
            </a:r>
            <a:r>
              <a:rPr lang="ru-RU" dirty="0" smtClean="0"/>
              <a:t>, </a:t>
            </a:r>
            <a:r>
              <a:rPr lang="ru-RU" dirty="0"/>
              <a:t>а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предметом </a:t>
            </a:r>
            <a:r>
              <a:rPr lang="ru-RU" dirty="0" err="1" smtClean="0"/>
              <a:t>естетичної</a:t>
            </a:r>
            <a:r>
              <a:rPr lang="ru-RU" dirty="0" smtClean="0"/>
              <a:t> насолоди.</a:t>
            </a:r>
            <a:endParaRPr lang="ru-RU" dirty="0"/>
          </a:p>
        </p:txBody>
      </p:sp>
      <p:pic>
        <p:nvPicPr>
          <p:cNvPr id="4" name="Рисунок 3" descr="pi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714488"/>
            <a:ext cx="3810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Художня обробка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улюбленим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дерево. У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дерева </a:t>
            </a:r>
            <a:r>
              <a:rPr lang="ru-RU" dirty="0" err="1" smtClean="0"/>
              <a:t>найпоширенішими</a:t>
            </a:r>
            <a:r>
              <a:rPr lang="ru-RU" dirty="0" smtClean="0"/>
              <a:t> видами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видовбування</a:t>
            </a:r>
            <a:r>
              <a:rPr lang="ru-RU" dirty="0" smtClean="0"/>
              <a:t>, </a:t>
            </a:r>
            <a:r>
              <a:rPr lang="ru-RU" dirty="0" err="1" smtClean="0"/>
              <a:t>вирізування</a:t>
            </a:r>
            <a:r>
              <a:rPr lang="ru-RU" dirty="0" smtClean="0"/>
              <a:t>, </a:t>
            </a:r>
            <a:r>
              <a:rPr lang="ru-RU" dirty="0" err="1" smtClean="0"/>
              <a:t>виточування</a:t>
            </a:r>
            <a:r>
              <a:rPr lang="ru-RU" dirty="0" smtClean="0"/>
              <a:t>. До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технік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декорування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різьблення</a:t>
            </a:r>
            <a:r>
              <a:rPr lang="ru-RU" dirty="0" smtClean="0"/>
              <a:t> (ажурна, плоска </a:t>
            </a:r>
            <a:r>
              <a:rPr lang="ru-RU" dirty="0" err="1" smtClean="0"/>
              <a:t>різьба</a:t>
            </a:r>
            <a:r>
              <a:rPr lang="ru-RU" dirty="0" smtClean="0"/>
              <a:t>), </a:t>
            </a:r>
            <a:r>
              <a:rPr lang="ru-RU" dirty="0" err="1" smtClean="0"/>
              <a:t>інкрустація</a:t>
            </a:r>
            <a:r>
              <a:rPr lang="ru-RU" dirty="0" smtClean="0"/>
              <a:t> (</a:t>
            </a:r>
            <a:r>
              <a:rPr lang="ru-RU" dirty="0" err="1" smtClean="0"/>
              <a:t>орнаментальне</a:t>
            </a:r>
            <a:r>
              <a:rPr lang="ru-RU" dirty="0" smtClean="0"/>
              <a:t> </a:t>
            </a:r>
            <a:r>
              <a:rPr lang="ru-RU" dirty="0" err="1" smtClean="0"/>
              <a:t>оздоблення</a:t>
            </a:r>
            <a:r>
              <a:rPr lang="ru-RU" dirty="0" smtClean="0"/>
              <a:t> </a:t>
            </a:r>
            <a:r>
              <a:rPr lang="ru-RU" dirty="0" err="1" smtClean="0"/>
              <a:t>шматочками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врізають</a:t>
            </a:r>
            <a:r>
              <a:rPr lang="ru-RU" dirty="0" smtClean="0"/>
              <a:t> у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). 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Різьбярство</a:t>
            </a:r>
            <a:endParaRPr lang="ru-RU" dirty="0"/>
          </a:p>
        </p:txBody>
      </p:sp>
      <p:pic>
        <p:nvPicPr>
          <p:cNvPr id="4" name="Содержимое 3" descr="pic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5715000" cy="37528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Обробка шкіри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29600" cy="21970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датуються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тясячоліттям</a:t>
            </a:r>
            <a:r>
              <a:rPr lang="ru-RU" dirty="0" smtClean="0"/>
              <a:t> до н. е. Великим попитом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</a:t>
            </a:r>
            <a:r>
              <a:rPr lang="ru-RU" dirty="0" err="1" smtClean="0"/>
              <a:t>досконалі</a:t>
            </a:r>
            <a:r>
              <a:rPr lang="ru-RU" dirty="0" smtClean="0"/>
              <a:t> за формою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цехових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Львова, </a:t>
            </a:r>
            <a:r>
              <a:rPr lang="ru-RU" dirty="0" err="1" smtClean="0"/>
              <a:t>Кам'янця-Подільського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um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000108"/>
            <a:ext cx="3911979" cy="32958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давен</a:t>
            </a:r>
            <a:r>
              <a:rPr lang="ru-RU" dirty="0" smtClean="0"/>
              <a:t> </a:t>
            </a:r>
            <a:r>
              <a:rPr lang="ru-RU" dirty="0" err="1" smtClean="0"/>
              <a:t>сільські</a:t>
            </a:r>
            <a:r>
              <a:rPr lang="ru-RU" dirty="0" smtClean="0"/>
              <a:t> </a:t>
            </a:r>
            <a:r>
              <a:rPr lang="ru-RU" dirty="0" err="1" smtClean="0"/>
              <a:t>малювальниці</a:t>
            </a:r>
            <a:r>
              <a:rPr lang="ru-RU" dirty="0" smtClean="0"/>
              <a:t> - </a:t>
            </a:r>
            <a:r>
              <a:rPr lang="ru-RU" dirty="0" err="1" smtClean="0"/>
              <a:t>майстрині</a:t>
            </a:r>
            <a:r>
              <a:rPr lang="ru-RU" dirty="0" smtClean="0"/>
              <a:t> по </a:t>
            </a:r>
            <a:r>
              <a:rPr lang="ru-RU" dirty="0" err="1" smtClean="0"/>
              <a:t>розпису</a:t>
            </a:r>
            <a:r>
              <a:rPr lang="ru-RU" dirty="0" smtClean="0"/>
              <a:t> хат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внутрішньому</a:t>
            </a:r>
            <a:r>
              <a:rPr lang="ru-RU" dirty="0" smtClean="0"/>
              <a:t> </a:t>
            </a:r>
            <a:r>
              <a:rPr lang="ru-RU" dirty="0" err="1" smtClean="0"/>
              <a:t>оздобленню</a:t>
            </a:r>
            <a:r>
              <a:rPr lang="ru-RU" dirty="0" smtClean="0"/>
              <a:t> -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селянські</a:t>
            </a:r>
            <a:r>
              <a:rPr lang="ru-RU" dirty="0" smtClean="0"/>
              <a:t> </a:t>
            </a:r>
            <a:r>
              <a:rPr lang="ru-RU" dirty="0" err="1" smtClean="0"/>
              <a:t>помешкання</a:t>
            </a:r>
            <a:r>
              <a:rPr lang="ru-RU" dirty="0" smtClean="0"/>
              <a:t> </a:t>
            </a:r>
            <a:r>
              <a:rPr lang="ru-RU" dirty="0" err="1" smtClean="0"/>
              <a:t>зображеннями</a:t>
            </a:r>
            <a:r>
              <a:rPr lang="ru-RU" dirty="0" smtClean="0"/>
              <a:t> </a:t>
            </a:r>
            <a:r>
              <a:rPr lang="ru-RU" dirty="0" err="1" smtClean="0"/>
              <a:t>дивовижних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розпис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витіснений</a:t>
            </a:r>
            <a:r>
              <a:rPr lang="ru-RU" dirty="0" smtClean="0"/>
              <a:t> </a:t>
            </a:r>
            <a:r>
              <a:rPr lang="ru-RU" dirty="0" err="1" smtClean="0"/>
              <a:t>паперовими</a:t>
            </a:r>
            <a:r>
              <a:rPr lang="ru-RU" dirty="0" smtClean="0"/>
              <a:t> "</a:t>
            </a:r>
            <a:r>
              <a:rPr lang="ru-RU" dirty="0" err="1" smtClean="0"/>
              <a:t>мальовками</a:t>
            </a:r>
            <a:r>
              <a:rPr lang="ru-RU" dirty="0" smtClean="0"/>
              <a:t>",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улюбленою</a:t>
            </a:r>
            <a:r>
              <a:rPr lang="ru-RU" dirty="0" smtClean="0"/>
              <a:t> прикрасою в </a:t>
            </a:r>
            <a:r>
              <a:rPr lang="ru-RU" dirty="0" err="1" smtClean="0"/>
              <a:t>оселях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Придніпров'я</a:t>
            </a:r>
            <a:r>
              <a:rPr lang="ru-RU" dirty="0" smtClean="0"/>
              <a:t>. </a:t>
            </a:r>
            <a:r>
              <a:rPr lang="ru-RU" dirty="0" err="1" smtClean="0"/>
              <a:t>Уславлений</a:t>
            </a:r>
            <a:r>
              <a:rPr lang="ru-RU" dirty="0" smtClean="0"/>
              <a:t> </a:t>
            </a:r>
            <a:r>
              <a:rPr lang="ru-RU" dirty="0" err="1" smtClean="0"/>
              <a:t>осередок</a:t>
            </a:r>
            <a:r>
              <a:rPr lang="ru-RU" dirty="0" smtClean="0"/>
              <a:t> декоративного </a:t>
            </a:r>
            <a:r>
              <a:rPr lang="ru-RU" dirty="0" err="1" smtClean="0"/>
              <a:t>розпису</a:t>
            </a:r>
            <a:r>
              <a:rPr lang="ru-RU" dirty="0" smtClean="0"/>
              <a:t> - село </a:t>
            </a:r>
            <a:r>
              <a:rPr lang="ru-RU" dirty="0" err="1" smtClean="0"/>
              <a:t>Петриківка</a:t>
            </a:r>
            <a:r>
              <a:rPr lang="ru-RU" dirty="0" smtClean="0"/>
              <a:t>, </a:t>
            </a:r>
            <a:r>
              <a:rPr lang="ru-RU" dirty="0" err="1" smtClean="0"/>
              <a:t>назване</a:t>
            </a:r>
            <a:r>
              <a:rPr lang="ru-RU" dirty="0" smtClean="0"/>
              <a:t> так на честь </a:t>
            </a:r>
            <a:r>
              <a:rPr lang="ru-RU" dirty="0" err="1" smtClean="0"/>
              <a:t>кошового</a:t>
            </a:r>
            <a:r>
              <a:rPr lang="ru-RU" dirty="0" smtClean="0"/>
              <a:t> </a:t>
            </a:r>
            <a:r>
              <a:rPr lang="ru-RU" dirty="0" err="1" smtClean="0"/>
              <a:t>отамана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запорізького</a:t>
            </a:r>
            <a:r>
              <a:rPr lang="ru-RU" dirty="0" smtClean="0"/>
              <a:t> Петра </a:t>
            </a:r>
            <a:r>
              <a:rPr lang="ru-RU" dirty="0" err="1" smtClean="0"/>
              <a:t>Калнишевського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Петриківка</a:t>
            </a:r>
            <a:endParaRPr lang="ru-RU" dirty="0"/>
          </a:p>
        </p:txBody>
      </p:sp>
      <p:pic>
        <p:nvPicPr>
          <p:cNvPr id="4" name="Содержимое 3" descr="p921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3556000" cy="3568700"/>
          </a:xfrm>
        </p:spPr>
      </p:pic>
      <p:pic>
        <p:nvPicPr>
          <p:cNvPr id="5" name="Рисунок 4" descr="petrekivka_1285636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285992"/>
            <a:ext cx="4357686" cy="3064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8229600" cy="264318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/>
              <a:t>народне</a:t>
            </a:r>
            <a:r>
              <a:rPr lang="ru-RU" dirty="0"/>
              <a:t>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декоративно-ужиткове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широкого </a:t>
            </a:r>
            <a:r>
              <a:rPr lang="ru-RU" dirty="0" err="1"/>
              <a:t>визнання</a:t>
            </a:r>
            <a:r>
              <a:rPr lang="ru-RU" dirty="0"/>
              <a:t> яку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за кордоном.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предковічних</a:t>
            </a:r>
            <a:r>
              <a:rPr lang="ru-RU" dirty="0"/>
              <a:t> образах, </a:t>
            </a:r>
            <a:r>
              <a:rPr lang="ru-RU" dirty="0" smtClean="0"/>
              <a:t>мотивах </a:t>
            </a:r>
            <a:r>
              <a:rPr lang="ru-RU" dirty="0"/>
              <a:t>орнаменту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 </a:t>
            </a:r>
            <a:r>
              <a:rPr lang="ru-RU" dirty="0" err="1"/>
              <a:t>таємничої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чарівної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перипетії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 smtClean="0"/>
              <a:t>побуту</a:t>
            </a:r>
            <a:r>
              <a:rPr lang="ru-RU" dirty="0"/>
              <a:t>.</a:t>
            </a:r>
          </a:p>
        </p:txBody>
      </p:sp>
      <p:pic>
        <p:nvPicPr>
          <p:cNvPr id="4" name="Рисунок 3" descr="pi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28604"/>
            <a:ext cx="55054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Вишивка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357298"/>
            <a:ext cx="5257808" cy="550070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Створення</a:t>
            </a:r>
            <a:r>
              <a:rPr lang="ru-RU" dirty="0" smtClean="0"/>
              <a:t> на </a:t>
            </a:r>
            <a:r>
              <a:rPr lang="ru-RU" dirty="0" err="1" smtClean="0"/>
              <a:t>шкірі</a:t>
            </a:r>
            <a:r>
              <a:rPr lang="ru-RU" dirty="0" smtClean="0"/>
              <a:t> та </a:t>
            </a:r>
            <a:r>
              <a:rPr lang="ru-RU" dirty="0" err="1" smtClean="0"/>
              <a:t>тканині</a:t>
            </a:r>
            <a:r>
              <a:rPr lang="ru-RU" dirty="0" smtClean="0"/>
              <a:t> </a:t>
            </a:r>
            <a:r>
              <a:rPr lang="ru-RU" dirty="0" err="1" smtClean="0"/>
              <a:t>узорів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голки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ниток </a:t>
            </a:r>
            <a:r>
              <a:rPr lang="ru-RU" dirty="0" err="1" smtClean="0"/>
              <a:t>відоме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давніх-давен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en-US" dirty="0" smtClean="0"/>
              <a:t>XI </a:t>
            </a:r>
            <a:r>
              <a:rPr lang="ru-RU" dirty="0" err="1" smtClean="0"/>
              <a:t>столітті</a:t>
            </a:r>
            <a:r>
              <a:rPr lang="ru-RU" dirty="0" smtClean="0"/>
              <a:t> на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перша </a:t>
            </a:r>
            <a:r>
              <a:rPr lang="ru-RU" dirty="0" err="1" smtClean="0"/>
              <a:t>вишивальна</a:t>
            </a:r>
            <a:r>
              <a:rPr lang="ru-RU" dirty="0" smtClean="0"/>
              <a:t> школа, </a:t>
            </a:r>
            <a:r>
              <a:rPr lang="ru-RU" dirty="0" err="1" smtClean="0"/>
              <a:t>організована</a:t>
            </a:r>
            <a:r>
              <a:rPr lang="ru-RU" dirty="0" smtClean="0"/>
              <a:t> сестрою </a:t>
            </a:r>
            <a:r>
              <a:rPr lang="ru-RU" dirty="0" err="1" smtClean="0"/>
              <a:t>Володимира</a:t>
            </a:r>
            <a:r>
              <a:rPr lang="ru-RU" dirty="0" smtClean="0"/>
              <a:t> Мономаха </a:t>
            </a:r>
            <a:r>
              <a:rPr lang="ru-RU" dirty="0" err="1" smtClean="0"/>
              <a:t>Ганною</a:t>
            </a:r>
            <a:r>
              <a:rPr lang="ru-RU" dirty="0" smtClean="0"/>
              <a:t>, де </a:t>
            </a:r>
            <a:r>
              <a:rPr lang="ru-RU" dirty="0" err="1" smtClean="0"/>
              <a:t>дівчата</a:t>
            </a:r>
            <a:r>
              <a:rPr lang="ru-RU" dirty="0" smtClean="0"/>
              <a:t> </a:t>
            </a:r>
            <a:r>
              <a:rPr lang="ru-RU" dirty="0" err="1" smtClean="0"/>
              <a:t>вчилися</a:t>
            </a:r>
            <a:r>
              <a:rPr lang="ru-RU" dirty="0" smtClean="0"/>
              <a:t> </a:t>
            </a:r>
            <a:r>
              <a:rPr lang="ru-RU" dirty="0" err="1" smtClean="0"/>
              <a:t>гаптувати</a:t>
            </a:r>
            <a:r>
              <a:rPr lang="ru-RU" dirty="0" smtClean="0"/>
              <a:t> золотом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сріблом</a:t>
            </a:r>
            <a:r>
              <a:rPr lang="ru-RU" dirty="0" smtClean="0"/>
              <a:t>. У </a:t>
            </a:r>
            <a:r>
              <a:rPr lang="en-US" dirty="0" smtClean="0"/>
              <a:t>XVI-XVIII </a:t>
            </a:r>
            <a:r>
              <a:rPr lang="ru-RU" dirty="0" err="1" smtClean="0"/>
              <a:t>століттях</a:t>
            </a:r>
            <a:r>
              <a:rPr lang="ru-RU" dirty="0" smtClean="0"/>
              <a:t> центрами </a:t>
            </a:r>
            <a:r>
              <a:rPr lang="ru-RU" dirty="0" err="1" smtClean="0"/>
              <a:t>вишивання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Качанівка</a:t>
            </a:r>
            <a:r>
              <a:rPr lang="ru-RU" dirty="0" smtClean="0"/>
              <a:t> на </a:t>
            </a:r>
            <a:r>
              <a:rPr lang="ru-RU" dirty="0" err="1" smtClean="0"/>
              <a:t>Чернігівщині</a:t>
            </a:r>
            <a:r>
              <a:rPr lang="ru-RU" dirty="0" smtClean="0"/>
              <a:t>, </a:t>
            </a:r>
            <a:r>
              <a:rPr lang="ru-RU" dirty="0" err="1" smtClean="0"/>
              <a:t>Григорівка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Київщині</a:t>
            </a:r>
            <a:r>
              <a:rPr lang="ru-RU" dirty="0" smtClean="0"/>
              <a:t>, Велика </a:t>
            </a:r>
            <a:r>
              <a:rPr lang="ru-RU" dirty="0" err="1" smtClean="0"/>
              <a:t>Бурімка</a:t>
            </a:r>
            <a:r>
              <a:rPr lang="ru-RU" dirty="0" smtClean="0"/>
              <a:t> на </a:t>
            </a:r>
            <a:r>
              <a:rPr lang="ru-RU" dirty="0" err="1" smtClean="0"/>
              <a:t>Черкащині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i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235109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</a:t>
            </a:r>
            <a:r>
              <a:rPr lang="uk-UA" dirty="0" err="1" smtClean="0"/>
              <a:t>ічується</a:t>
            </a:r>
            <a:r>
              <a:rPr lang="uk-UA" dirty="0" smtClean="0"/>
              <a:t> приблизно 100 технік</a:t>
            </a:r>
            <a:endParaRPr lang="ru-RU" dirty="0"/>
          </a:p>
        </p:txBody>
      </p:sp>
      <p:pic>
        <p:nvPicPr>
          <p:cNvPr id="16" name="Рисунок 15" descr="pic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857364"/>
            <a:ext cx="399132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Мережіня</a:t>
            </a:r>
            <a:endParaRPr lang="ru-RU" dirty="0"/>
          </a:p>
        </p:txBody>
      </p:sp>
      <p:pic>
        <p:nvPicPr>
          <p:cNvPr id="4" name="Содержимое 3" descr="pi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5000660" cy="41380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Хрестик</a:t>
            </a:r>
            <a:endParaRPr lang="ru-RU" dirty="0"/>
          </a:p>
        </p:txBody>
      </p:sp>
      <p:pic>
        <p:nvPicPr>
          <p:cNvPr id="4" name="Содержимое 3" descr="pi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5857916" cy="38076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Бігунець</a:t>
            </a:r>
            <a:endParaRPr lang="ru-RU" dirty="0"/>
          </a:p>
        </p:txBody>
      </p:sp>
      <p:pic>
        <p:nvPicPr>
          <p:cNvPr id="4" name="Содержимое 3" descr="pi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14488"/>
            <a:ext cx="4000528" cy="45425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Гладь</a:t>
            </a:r>
            <a:endParaRPr lang="ru-RU" dirty="0"/>
          </a:p>
        </p:txBody>
      </p:sp>
      <p:pic>
        <p:nvPicPr>
          <p:cNvPr id="4" name="Содержимое 3" descr="pi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593" y="1600200"/>
            <a:ext cx="604081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641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Декоративно-ужиткове мистецтво України</vt:lpstr>
      <vt:lpstr>Слайд 2</vt:lpstr>
      <vt:lpstr>Слайд 3</vt:lpstr>
      <vt:lpstr>Вишивка</vt:lpstr>
      <vt:lpstr>Налічується приблизно 100 технік</vt:lpstr>
      <vt:lpstr>Мережіня</vt:lpstr>
      <vt:lpstr>Хрестик</vt:lpstr>
      <vt:lpstr>Бігунець</vt:lpstr>
      <vt:lpstr>Гладь</vt:lpstr>
      <vt:lpstr>Килимарство</vt:lpstr>
      <vt:lpstr>Гобелени</vt:lpstr>
      <vt:lpstr>Безворсові</vt:lpstr>
      <vt:lpstr>Кераміка</vt:lpstr>
      <vt:lpstr>Ритована кераміка, Полтавщина</vt:lpstr>
      <vt:lpstr>Ріжкування</vt:lpstr>
      <vt:lpstr>Фаянс</vt:lpstr>
      <vt:lpstr>Склярство</vt:lpstr>
      <vt:lpstr>Художня обробка заліза</vt:lpstr>
      <vt:lpstr>Гіаетнеткацтво</vt:lpstr>
      <vt:lpstr>Художня обробка дерева</vt:lpstr>
      <vt:lpstr>Різьбярство</vt:lpstr>
      <vt:lpstr>Обробка шкіри</vt:lpstr>
      <vt:lpstr>Розпис</vt:lpstr>
      <vt:lpstr>Петриківка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Декоративно-ужиткове мистецтво України</dc:title>
  <dc:creator>User</dc:creator>
  <cp:lastModifiedBy>serg</cp:lastModifiedBy>
  <cp:revision>15</cp:revision>
  <dcterms:created xsi:type="dcterms:W3CDTF">2012-04-17T20:00:42Z</dcterms:created>
  <dcterms:modified xsi:type="dcterms:W3CDTF">2013-04-14T08:12:46Z</dcterms:modified>
</cp:coreProperties>
</file>