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C11BFE-AF05-4A1C-8802-573E35C489CE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k.wikipedia.org/wiki/%D0%A0%D0%B0%D1%86%D1%96%D0%BE%D0%BD%D0%B0%D0%BB%D1%96%D0%B7%D0%BC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1/1c/Caspar_David_Friedrich_032_%28The_wanderer_above_the_sea_of_fog%29.jpg/468px-Caspar_David_Friedrich_032_%28The_wanderer_above_the_sea_of_fog%29.jpg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8/86/Pushkin_farewell_to_the_sea.jpg/412px-Pushkin_farewell_to_the_sea.jpg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http://bioserge.narod.ru/images/aivazovsky_storm.jpg" TargetMode="Externa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http://www.bibliotekar.ru/k-Friedrich/1.files/image001.jpg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305800" cy="4214842"/>
          </a:xfrm>
        </p:spPr>
        <p:txBody>
          <a:bodyPr/>
          <a:lstStyle/>
          <a:p>
            <a:r>
              <a:rPr lang="uk-UA" sz="8800" i="1" dirty="0" smtClean="0"/>
              <a:t>Романтизм як європейський напрям </a:t>
            </a:r>
            <a:endParaRPr lang="ru-RU" sz="8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321946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Терміном </a:t>
            </a:r>
            <a:r>
              <a:rPr lang="uk-UA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“пікчуреск”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позначали живопис романістів К. </a:t>
            </a:r>
            <a:r>
              <a:rPr lang="uk-UA" sz="2400" dirty="0" err="1" smtClean="0">
                <a:solidFill>
                  <a:schemeClr val="bg1"/>
                </a:solidFill>
              </a:rPr>
              <a:t>Лоррена</a:t>
            </a:r>
            <a:r>
              <a:rPr lang="uk-UA" sz="2400" dirty="0" smtClean="0">
                <a:solidFill>
                  <a:schemeClr val="bg1"/>
                </a:solidFill>
              </a:rPr>
              <a:t>, М. Пуссена, З. Роза, а потім і своїх пейзажистів, таких як У. </a:t>
            </a:r>
            <a:r>
              <a:rPr lang="uk-UA" sz="2400" dirty="0" err="1" smtClean="0">
                <a:solidFill>
                  <a:schemeClr val="bg1"/>
                </a:solidFill>
              </a:rPr>
              <a:t>Тернер</a:t>
            </a:r>
            <a:r>
              <a:rPr lang="uk-UA" sz="2400" dirty="0" smtClean="0">
                <a:solidFill>
                  <a:schemeClr val="bg1"/>
                </a:solidFill>
              </a:rPr>
              <a:t>. Англійський пейзаж, як і англійський пейзажний стиль в парковому мистецтві, - типовий Романтизм, відображав прагнення природному, стихійному відчуття краси в природі. Слідом за Англією Романтизм отримав поширення в Німеччині, але там відразу ж придбав більш містичну забарвлення.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files.myopera.com/pa-m-xa/albums/3397712/%D0%9D%D0%B5%D0%B0%D0%BF%D0%BE%D0%BB%D0%B8%D1%82%D0%B0%D0%BD%D1%81%D0%BA%D0%B8%D0%B9%20%D0%B7%D0%B0%D0%BB%D0%B8%D0%B2.%201841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71504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290902"/>
          </a:xfrm>
        </p:spPr>
        <p:txBody>
          <a:bodyPr>
            <a:noAutofit/>
          </a:bodyPr>
          <a:lstStyle/>
          <a:p>
            <a:pPr algn="ctr"/>
            <a:r>
              <a:rPr lang="uk-UA" sz="6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Література в період романтизму </a:t>
            </a:r>
            <a:endParaRPr lang="ru-RU" sz="6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Рисунок 2" descr="1311769591_1277707138_kni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786190"/>
            <a:ext cx="4091219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14546" y="428604"/>
            <a:ext cx="4714908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dirty="0" smtClean="0"/>
              <a:t>Представники </a:t>
            </a:r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</a:rPr>
              <a:t>Франції</a:t>
            </a:r>
            <a:r>
              <a:rPr lang="uk-UA" sz="4000" dirty="0" smtClean="0"/>
              <a:t> :</a:t>
            </a:r>
          </a:p>
          <a:p>
            <a:pPr algn="ctr">
              <a:buNone/>
            </a:pPr>
            <a:r>
              <a:rPr lang="ru-RU" sz="4000" dirty="0" err="1" smtClean="0"/>
              <a:t>Віктор</a:t>
            </a:r>
            <a:r>
              <a:rPr lang="ru-RU" sz="4000" dirty="0" smtClean="0"/>
              <a:t> Гюго, Жорж Санд,</a:t>
            </a:r>
          </a:p>
          <a:p>
            <a:pPr algn="ctr">
              <a:buNone/>
            </a:pPr>
            <a:r>
              <a:rPr lang="ru-RU" sz="4000" dirty="0" err="1" smtClean="0"/>
              <a:t>Олександр</a:t>
            </a:r>
            <a:r>
              <a:rPr lang="ru-RU" sz="4000" dirty="0" smtClean="0"/>
              <a:t> </a:t>
            </a:r>
            <a:r>
              <a:rPr lang="ru-RU" sz="4000" dirty="0" err="1" smtClean="0"/>
              <a:t>Дюма-батько</a:t>
            </a:r>
            <a:r>
              <a:rPr lang="ru-RU" sz="4000" dirty="0" smtClean="0"/>
              <a:t>,</a:t>
            </a:r>
          </a:p>
          <a:p>
            <a:pPr algn="ctr">
              <a:buNone/>
            </a:pPr>
            <a:r>
              <a:rPr lang="ru-RU" sz="4000" dirty="0" smtClean="0"/>
              <a:t>Франсуа Рене де </a:t>
            </a:r>
            <a:r>
              <a:rPr lang="ru-RU" sz="4000" dirty="0" err="1" smtClean="0"/>
              <a:t>Шатобріан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Віктор</a:t>
            </a:r>
            <a:r>
              <a:rPr lang="ru-RU" sz="7200" i="1" dirty="0" smtClean="0"/>
              <a:t> Гюго</a:t>
            </a:r>
            <a:endParaRPr lang="ru-RU" sz="7200" i="1" dirty="0"/>
          </a:p>
        </p:txBody>
      </p:sp>
      <p:pic>
        <p:nvPicPr>
          <p:cNvPr id="25602" name="Picture 2" descr="ВИКТОР ГЮГО. Портрет работы Л.Бонн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4563">
            <a:off x="571472" y="1857364"/>
            <a:ext cx="3152775" cy="4000501"/>
          </a:xfrm>
          <a:prstGeom prst="rect">
            <a:avLst/>
          </a:prstGeom>
          <a:noFill/>
        </p:spPr>
      </p:pic>
      <p:pic>
        <p:nvPicPr>
          <p:cNvPr id="25604" name="Picture 4" descr="http://lichnosti.net/photos/985/121508224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21211">
            <a:off x="4857752" y="1857364"/>
            <a:ext cx="314024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Жорж Санд</a:t>
            </a:r>
            <a:endParaRPr lang="ru-RU" sz="7200" i="1" dirty="0"/>
          </a:p>
        </p:txBody>
      </p:sp>
      <p:pic>
        <p:nvPicPr>
          <p:cNvPr id="27650" name="Picture 2" descr="http://1.bp.blogspot.com/_ZMrlDGMRmfs/S7ifzX8tz8I/AAAAAAAAAB8/GzZg2jXffSQ/s1600/%D0%B6%D0%BE%D1%80%D0%B6+%D1%81%D0%B0%D0%BD%D0%B4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06153">
            <a:off x="714348" y="571480"/>
            <a:ext cx="3071834" cy="4183860"/>
          </a:xfrm>
          <a:prstGeom prst="rect">
            <a:avLst/>
          </a:prstGeom>
          <a:noFill/>
        </p:spPr>
      </p:pic>
      <p:pic>
        <p:nvPicPr>
          <p:cNvPr id="27652" name="Picture 4" descr="http://cs10939.vk.me/u47269279/-14/x_e14b98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0830">
            <a:off x="4572000" y="642918"/>
            <a:ext cx="3000396" cy="4102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i="1" dirty="0" err="1" smtClean="0"/>
              <a:t>Олександр</a:t>
            </a:r>
            <a:r>
              <a:rPr lang="ru-RU" sz="7200" i="1" dirty="0" smtClean="0"/>
              <a:t> </a:t>
            </a:r>
            <a:r>
              <a:rPr lang="ru-RU" sz="7200" i="1" dirty="0" err="1" smtClean="0"/>
              <a:t>Дюма-батько</a:t>
            </a:r>
            <a:endParaRPr lang="ru-RU" sz="7200" i="1" dirty="0"/>
          </a:p>
        </p:txBody>
      </p:sp>
      <p:pic>
        <p:nvPicPr>
          <p:cNvPr id="28674" name="Picture 2" descr="http://www.world-art.ru/img/people/10000/1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37587">
            <a:off x="785786" y="2500306"/>
            <a:ext cx="2643206" cy="3528492"/>
          </a:xfrm>
          <a:prstGeom prst="rect">
            <a:avLst/>
          </a:prstGeom>
          <a:noFill/>
        </p:spPr>
      </p:pic>
      <p:pic>
        <p:nvPicPr>
          <p:cNvPr id="28676" name="Picture 4" descr="http://upload.wikimedia.org/wikipedia/commons/thumb/7/7c/%D0%94%D1%8E%D0%BC%D0%B0_%D0%96%D0%B8%D1%80%D0%BE.JPG/220px-%D0%94%D1%8E%D0%BC%D0%B0_%D0%96%D0%B8%D1%80%D0%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2543">
            <a:off x="4714876" y="2803898"/>
            <a:ext cx="2786082" cy="3609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143380"/>
            <a:ext cx="8229600" cy="24336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i="1" dirty="0" smtClean="0"/>
              <a:t>Франсуа Рене де </a:t>
            </a:r>
            <a:r>
              <a:rPr lang="ru-RU" sz="6700" i="1" dirty="0" err="1" smtClean="0"/>
              <a:t>Шатобріан</a:t>
            </a:r>
            <a:r>
              <a:rPr lang="ru-RU" sz="6700" i="1" dirty="0" smtClean="0"/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29698" name="Picture 2" descr="http://img-fotki.yandex.ru/get/4906/e675xa.7c/0_45f35_9d9aeaa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1702">
            <a:off x="784227" y="663857"/>
            <a:ext cx="2672619" cy="3357562"/>
          </a:xfrm>
          <a:prstGeom prst="rect">
            <a:avLst/>
          </a:prstGeom>
          <a:noFill/>
        </p:spPr>
      </p:pic>
      <p:pic>
        <p:nvPicPr>
          <p:cNvPr id="29700" name="Picture 4" descr="http://bonapartnapoleon.ru/images/shatobri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96956">
            <a:off x="4929190" y="642918"/>
            <a:ext cx="2589628" cy="354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4500594" cy="6072230"/>
          </a:xfrm>
        </p:spPr>
        <p:txBody>
          <a:bodyPr>
            <a:noAutofit/>
          </a:bodyPr>
          <a:lstStyle/>
          <a:p>
            <a:pPr lvl="0" algn="ctr"/>
            <a:r>
              <a:rPr lang="ru-RU" sz="3700" b="1" i="1" dirty="0" err="1" smtClean="0">
                <a:solidFill>
                  <a:schemeClr val="accent5">
                    <a:lumMod val="75000"/>
                  </a:schemeClr>
                </a:solidFill>
              </a:rPr>
              <a:t>Німеччина</a:t>
            </a:r>
            <a:r>
              <a:rPr lang="ru-RU" sz="37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700" dirty="0" smtClean="0"/>
              <a:t>— </a:t>
            </a:r>
            <a:r>
              <a:rPr lang="ru-RU" sz="3700" dirty="0" err="1" smtClean="0"/>
              <a:t>єнська</a:t>
            </a:r>
            <a:r>
              <a:rPr lang="ru-RU" sz="3700" dirty="0" smtClean="0"/>
              <a:t> школа (А. В. та Ф. </a:t>
            </a:r>
            <a:r>
              <a:rPr lang="ru-RU" sz="3700" dirty="0" err="1" smtClean="0"/>
              <a:t>Шлегелі</a:t>
            </a:r>
            <a:r>
              <a:rPr lang="ru-RU" sz="3700" dirty="0" smtClean="0"/>
              <a:t>, </a:t>
            </a:r>
            <a:r>
              <a:rPr lang="ru-RU" sz="3700" dirty="0" err="1" smtClean="0"/>
              <a:t>Новаліс</a:t>
            </a:r>
            <a:r>
              <a:rPr lang="ru-RU" sz="3700" dirty="0" smtClean="0"/>
              <a:t>, Ф. </a:t>
            </a:r>
            <a:r>
              <a:rPr lang="ru-RU" sz="3700" dirty="0" err="1" smtClean="0"/>
              <a:t>Шлеєрмахер</a:t>
            </a:r>
            <a:r>
              <a:rPr lang="ru-RU" sz="3700" dirty="0" smtClean="0"/>
              <a:t>, Л. </a:t>
            </a:r>
            <a:r>
              <a:rPr lang="ru-RU" sz="3700" dirty="0" err="1" smtClean="0"/>
              <a:t>Тік</a:t>
            </a:r>
            <a:r>
              <a:rPr lang="ru-RU" sz="3700" dirty="0" smtClean="0"/>
              <a:t>), </a:t>
            </a:r>
            <a:r>
              <a:rPr lang="ru-RU" sz="3700" dirty="0" err="1" smtClean="0"/>
              <a:t>гейдельберзький</a:t>
            </a:r>
            <a:r>
              <a:rPr lang="ru-RU" sz="3700" dirty="0" smtClean="0"/>
              <a:t> романтизм (Г. фон Клейст, </a:t>
            </a:r>
            <a:r>
              <a:rPr lang="ru-RU" sz="3700" dirty="0" err="1" smtClean="0"/>
              <a:t>брати</a:t>
            </a:r>
            <a:r>
              <a:rPr lang="ru-RU" sz="3700" dirty="0" smtClean="0"/>
              <a:t> </a:t>
            </a:r>
            <a:r>
              <a:rPr lang="ru-RU" sz="3700" dirty="0" err="1" smtClean="0"/>
              <a:t>Грімм</a:t>
            </a:r>
            <a:r>
              <a:rPr lang="ru-RU" sz="3700" dirty="0" smtClean="0"/>
              <a:t>), </a:t>
            </a:r>
            <a:r>
              <a:rPr lang="ru-RU" sz="3700" dirty="0" err="1" smtClean="0"/>
              <a:t>Генріх</a:t>
            </a:r>
            <a:r>
              <a:rPr lang="ru-RU" sz="3700" dirty="0" smtClean="0"/>
              <a:t> Гейне, Е. Т. А. Гофман;</a:t>
            </a:r>
            <a:endParaRPr lang="ru-RU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Єнська</a:t>
            </a:r>
            <a:r>
              <a:rPr lang="ru-RU" sz="7200" i="1" dirty="0" smtClean="0"/>
              <a:t> школа </a:t>
            </a:r>
            <a:endParaRPr lang="ru-RU" sz="7200" i="1" dirty="0"/>
          </a:p>
        </p:txBody>
      </p:sp>
      <p:pic>
        <p:nvPicPr>
          <p:cNvPr id="30722" name="Picture 2" descr="http://uastudent.com/wp-content/uploads/2012/03/literature-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075" y="2214554"/>
            <a:ext cx="5357850" cy="398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14818"/>
            <a:ext cx="8229600" cy="2147894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err="1" smtClean="0"/>
              <a:t>Гейдельберзький</a:t>
            </a:r>
            <a:r>
              <a:rPr lang="ru-RU" sz="7200" i="1" dirty="0" smtClean="0"/>
              <a:t> романтизм</a:t>
            </a:r>
            <a:endParaRPr lang="ru-RU" sz="7200" i="1" dirty="0"/>
          </a:p>
        </p:txBody>
      </p:sp>
      <p:pic>
        <p:nvPicPr>
          <p:cNvPr id="32770" name="Picture 2" descr="http://upload.wikimedia.org/wikipedia/commons/thumb/8/86/Clemens_Brentano.jpg/200px-Clemens_Brent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4194">
            <a:off x="990908" y="455951"/>
            <a:ext cx="3112260" cy="3485733"/>
          </a:xfrm>
          <a:prstGeom prst="rect">
            <a:avLst/>
          </a:prstGeom>
          <a:noFill/>
        </p:spPr>
      </p:pic>
      <p:pic>
        <p:nvPicPr>
          <p:cNvPr id="32774" name="Picture 6" descr="http://upload.wikimedia.org/wikipedia/commons/thumb/9/97/Ludwig_Achim_von_Arnim.jpg/245px-Ludwig_Achim_von_Arn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02305">
            <a:off x="4908127" y="556997"/>
            <a:ext cx="3429024" cy="3359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4-004-Prichiny-vozniknovenija-romantiz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099" y="2857496"/>
            <a:ext cx="6983779" cy="3714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05096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Що</a:t>
            </a:r>
            <a:r>
              <a:rPr lang="ru-RU" sz="2800" dirty="0" smtClean="0">
                <a:solidFill>
                  <a:schemeClr val="bg1"/>
                </a:solidFill>
              </a:rPr>
              <a:t> ж </a:t>
            </a:r>
            <a:r>
              <a:rPr lang="ru-RU" sz="2800" dirty="0" err="1" smtClean="0">
                <a:solidFill>
                  <a:schemeClr val="bg1"/>
                </a:solidFill>
              </a:rPr>
              <a:t>таке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романтизм</a:t>
            </a:r>
            <a:r>
              <a:rPr lang="ru-RU" sz="2800" dirty="0" smtClean="0">
                <a:solidFill>
                  <a:schemeClr val="bg1"/>
                </a:solidFill>
              </a:rPr>
              <a:t>? Як говорить </a:t>
            </a:r>
            <a:r>
              <a:rPr lang="ru-RU" sz="2800" dirty="0" err="1" smtClean="0">
                <a:solidFill>
                  <a:schemeClr val="bg1"/>
                </a:solidFill>
              </a:rPr>
              <a:t>Вікіпедія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це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ідейний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рух</a:t>
            </a:r>
            <a:r>
              <a:rPr lang="ru-RU" sz="2800" dirty="0" smtClean="0">
                <a:solidFill>
                  <a:schemeClr val="bg1"/>
                </a:solidFill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</a:rPr>
              <a:t>літературі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науці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мистецтві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що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виник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наприкінці</a:t>
            </a:r>
            <a:r>
              <a:rPr lang="ru-RU" sz="2800" dirty="0" smtClean="0">
                <a:solidFill>
                  <a:schemeClr val="bg1"/>
                </a:solidFill>
              </a:rPr>
              <a:t> 18 ст. у </a:t>
            </a:r>
            <a:r>
              <a:rPr lang="ru-RU" sz="2800" dirty="0" err="1" smtClean="0">
                <a:solidFill>
                  <a:schemeClr val="bg1"/>
                </a:solidFill>
              </a:rPr>
              <a:t>Німеччині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Англії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Франції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поширився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початку 19 ст. в </a:t>
            </a:r>
            <a:r>
              <a:rPr lang="ru-RU" sz="2800" dirty="0" err="1" smtClean="0">
                <a:solidFill>
                  <a:schemeClr val="bg1"/>
                </a:solidFill>
              </a:rPr>
              <a:t>Росії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Польщі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Австрії</a:t>
            </a:r>
            <a:r>
              <a:rPr lang="ru-RU" sz="2800" dirty="0" smtClean="0">
                <a:solidFill>
                  <a:schemeClr val="bg1"/>
                </a:solidFill>
              </a:rPr>
              <a:t>, а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середини</a:t>
            </a:r>
            <a:r>
              <a:rPr lang="ru-RU" sz="2800" dirty="0" smtClean="0">
                <a:solidFill>
                  <a:schemeClr val="bg1"/>
                </a:solidFill>
              </a:rPr>
              <a:t> 19 ст. </a:t>
            </a:r>
            <a:r>
              <a:rPr lang="ru-RU" sz="2800" dirty="0" err="1" smtClean="0">
                <a:solidFill>
                  <a:schemeClr val="bg1"/>
                </a:solidFill>
              </a:rPr>
              <a:t>охопив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інші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країни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Європи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Північної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Південної</a:t>
            </a:r>
            <a:r>
              <a:rPr lang="ru-RU" sz="2800" dirty="0" smtClean="0">
                <a:solidFill>
                  <a:schemeClr val="bg1"/>
                </a:solidFill>
              </a:rPr>
              <a:t> Америки.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Генріх</a:t>
            </a:r>
            <a:r>
              <a:rPr lang="ru-RU" sz="7200" i="1" dirty="0" smtClean="0"/>
              <a:t> Гейне</a:t>
            </a:r>
            <a:endParaRPr lang="ru-RU" sz="7200" i="1" dirty="0"/>
          </a:p>
        </p:txBody>
      </p:sp>
      <p:pic>
        <p:nvPicPr>
          <p:cNvPr id="33794" name="Picture 2" descr="http://img-fotki.yandex.ru/get/4204/e675xa.6b/0_41f79_f9c1127c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2693">
            <a:off x="1074874" y="2368970"/>
            <a:ext cx="2887524" cy="3357586"/>
          </a:xfrm>
          <a:prstGeom prst="rect">
            <a:avLst/>
          </a:prstGeom>
          <a:noFill/>
        </p:spPr>
      </p:pic>
      <p:pic>
        <p:nvPicPr>
          <p:cNvPr id="33796" name="Picture 4" descr="https://encrypted-tbn3.gstatic.com/images?q=tbn:ANd9GcS9FviLoS-CiNPPCj2CG13_NGnlr3s9Sy-ibq6IGbLCn31pYjDXQ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8922">
            <a:off x="4993819" y="2374290"/>
            <a:ext cx="2833694" cy="3570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Е. Т. А. Гофман</a:t>
            </a:r>
            <a:endParaRPr lang="ru-RU" sz="7200" i="1" dirty="0"/>
          </a:p>
        </p:txBody>
      </p:sp>
      <p:pic>
        <p:nvPicPr>
          <p:cNvPr id="34818" name="Picture 2" descr="http://u.jimdo.com/www54/o/s113ff1ee3fb85471/img/i78ab6d5b65c2ce92/1349965648/std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8045">
            <a:off x="768931" y="675781"/>
            <a:ext cx="3167629" cy="3711030"/>
          </a:xfrm>
          <a:prstGeom prst="rect">
            <a:avLst/>
          </a:prstGeom>
          <a:noFill/>
        </p:spPr>
      </p:pic>
      <p:pic>
        <p:nvPicPr>
          <p:cNvPr id="34820" name="Picture 4" descr="http://www.ukrlit.vn.ua/zaruba/biography/gofma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58512">
            <a:off x="5429256" y="871520"/>
            <a:ext cx="2524126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52400"/>
            <a:ext cx="4786346" cy="6276996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Романтики </a:t>
            </a:r>
            <a:r>
              <a:rPr lang="ru-RU" sz="4000" b="1" i="1" dirty="0" err="1" smtClean="0">
                <a:solidFill>
                  <a:schemeClr val="accent5">
                    <a:lumMod val="75000"/>
                  </a:schemeClr>
                </a:solidFill>
              </a:rPr>
              <a:t>Англії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sz="4000" dirty="0" smtClean="0"/>
              <a:t>— «</a:t>
            </a:r>
            <a:r>
              <a:rPr lang="ru-RU" sz="4000" dirty="0" err="1" smtClean="0"/>
              <a:t>озерна</a:t>
            </a:r>
            <a:r>
              <a:rPr lang="ru-RU" sz="4000" dirty="0" smtClean="0"/>
              <a:t> школа» (В. Вордсворт, </a:t>
            </a:r>
            <a:r>
              <a:rPr lang="ru-RU" sz="4000" dirty="0" err="1" smtClean="0"/>
              <a:t>С.Колрідж</a:t>
            </a:r>
            <a:r>
              <a:rPr lang="ru-RU" sz="4000" dirty="0" smtClean="0"/>
              <a:t>, Р. </a:t>
            </a:r>
            <a:r>
              <a:rPr lang="ru-RU" sz="4000" dirty="0" err="1" smtClean="0"/>
              <a:t>Сауті</a:t>
            </a:r>
            <a:r>
              <a:rPr lang="ru-RU" sz="4000" dirty="0" smtClean="0"/>
              <a:t>), «</a:t>
            </a:r>
            <a:r>
              <a:rPr lang="ru-RU" sz="4000" dirty="0" err="1" smtClean="0"/>
              <a:t>Лондонські</a:t>
            </a:r>
            <a:r>
              <a:rPr lang="ru-RU" sz="4000" dirty="0" smtClean="0"/>
              <a:t> романтики» (Ч. </a:t>
            </a:r>
            <a:r>
              <a:rPr lang="ru-RU" sz="4000" dirty="0" err="1" smtClean="0"/>
              <a:t>Лем</a:t>
            </a:r>
            <a:r>
              <a:rPr lang="ru-RU" sz="4000" dirty="0" smtClean="0"/>
              <a:t>, В. </a:t>
            </a:r>
            <a:r>
              <a:rPr lang="ru-RU" sz="4000" dirty="0" err="1" smtClean="0"/>
              <a:t>Хезлітт</a:t>
            </a:r>
            <a:r>
              <a:rPr lang="ru-RU" sz="4000" dirty="0" smtClean="0"/>
              <a:t>, </a:t>
            </a:r>
            <a:r>
              <a:rPr lang="ru-RU" sz="4000" dirty="0" err="1" smtClean="0"/>
              <a:t>Лі</a:t>
            </a:r>
            <a:r>
              <a:rPr lang="ru-RU" sz="4000" dirty="0" smtClean="0"/>
              <a:t> Хант), П. Б. </a:t>
            </a:r>
            <a:r>
              <a:rPr lang="ru-RU" sz="4000" dirty="0" err="1" smtClean="0"/>
              <a:t>Шеллі</a:t>
            </a:r>
            <a:r>
              <a:rPr lang="ru-RU" sz="4000" dirty="0" smtClean="0"/>
              <a:t>, В. Скотт, Дж. Байрон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Озерна</a:t>
            </a:r>
            <a:r>
              <a:rPr lang="ru-RU" sz="7200" i="1" dirty="0" smtClean="0"/>
              <a:t> школа</a:t>
            </a:r>
            <a:endParaRPr lang="ru-RU" sz="7200" i="1" dirty="0"/>
          </a:p>
        </p:txBody>
      </p:sp>
      <p:pic>
        <p:nvPicPr>
          <p:cNvPr id="35842" name="Picture 2" descr="http://upload.wikimedia.org/wikipedia/commons/thumb/9/91/Samuel_Taylor_Coleridge.jpg/200px-Samuel_Taylor_Cole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60445">
            <a:off x="812274" y="2338678"/>
            <a:ext cx="2857520" cy="3814789"/>
          </a:xfrm>
          <a:prstGeom prst="rect">
            <a:avLst/>
          </a:prstGeom>
          <a:noFill/>
        </p:spPr>
      </p:pic>
      <p:pic>
        <p:nvPicPr>
          <p:cNvPr id="35844" name="Picture 4" descr="http://upload.wikimedia.org/wikipedia/commons/thumb/6/62/Robert_Southey_-_Project_Gutenberg_eText_13619.jpg/200px-Robert_Southey_-_Project_Gutenberg_eText_136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29201">
            <a:off x="5076146" y="2461089"/>
            <a:ext cx="2786082" cy="3844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err="1" smtClean="0"/>
              <a:t>Лондонські</a:t>
            </a:r>
            <a:r>
              <a:rPr lang="ru-RU" sz="7200" i="1" dirty="0" smtClean="0"/>
              <a:t> романтики</a:t>
            </a:r>
            <a:endParaRPr lang="ru-RU" sz="7200" i="1" dirty="0"/>
          </a:p>
        </p:txBody>
      </p:sp>
      <p:pic>
        <p:nvPicPr>
          <p:cNvPr id="37890" name="Picture 2" descr="http://upload.wikimedia.org/wikipedia/commons/thumb/8/87/William_Hazlitt_self-portrait_(1802).jpg/220px-William_Hazlitt_self-portrait_(180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85887">
            <a:off x="755500" y="449252"/>
            <a:ext cx="2728534" cy="3571900"/>
          </a:xfrm>
          <a:prstGeom prst="rect">
            <a:avLst/>
          </a:prstGeom>
          <a:noFill/>
        </p:spPr>
      </p:pic>
      <p:pic>
        <p:nvPicPr>
          <p:cNvPr id="37892" name="Picture 4" descr="http://www.krugosvet.ru/images/1003085_3085_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77409">
            <a:off x="5027999" y="482084"/>
            <a:ext cx="2801160" cy="3611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П. Б. </a:t>
            </a:r>
            <a:r>
              <a:rPr lang="ru-RU" sz="7200" i="1" dirty="0" err="1" smtClean="0"/>
              <a:t>Шеллі</a:t>
            </a:r>
            <a:endParaRPr lang="ru-RU" sz="7200" i="1" dirty="0"/>
          </a:p>
        </p:txBody>
      </p:sp>
      <p:pic>
        <p:nvPicPr>
          <p:cNvPr id="38914" name="Picture 2" descr="http://www.runetmusic.ru/upload/577/52713964274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2573">
            <a:off x="571472" y="2071678"/>
            <a:ext cx="3305175" cy="4000501"/>
          </a:xfrm>
          <a:prstGeom prst="rect">
            <a:avLst/>
          </a:prstGeom>
          <a:noFill/>
        </p:spPr>
      </p:pic>
      <p:pic>
        <p:nvPicPr>
          <p:cNvPr id="38916" name="Picture 4" descr="http://www.russianplanet.ru/filolog/evropa/england/images/shelley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44388">
            <a:off x="5429256" y="2270742"/>
            <a:ext cx="2714644" cy="3812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В. Скотт</a:t>
            </a:r>
            <a:endParaRPr lang="ru-RU" sz="7200" i="1" dirty="0"/>
          </a:p>
        </p:txBody>
      </p:sp>
      <p:pic>
        <p:nvPicPr>
          <p:cNvPr id="39938" name="Picture 2" descr="http://www.lib.tpu.ru/siteimages/c41797c2-ca1b-4ef3-aa2a-28e434d335ad/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1589">
            <a:off x="1059273" y="980672"/>
            <a:ext cx="2732503" cy="3643338"/>
          </a:xfrm>
          <a:prstGeom prst="rect">
            <a:avLst/>
          </a:prstGeom>
          <a:noFill/>
        </p:spPr>
      </p:pic>
      <p:pic>
        <p:nvPicPr>
          <p:cNvPr id="39940" name="Picture 4" descr="https://encrypted-tbn2.gstatic.com/images?q=tbn:ANd9GcSiQ_KytQBG_Xzr0PucaAdxdIXnU8bY4eqAyIaxcj0MJ7gJIug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12954">
            <a:off x="5070419" y="1371737"/>
            <a:ext cx="3000396" cy="3600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uk-UA" sz="7200" i="1" dirty="0" smtClean="0"/>
              <a:t>Дж. Байрон</a:t>
            </a:r>
            <a:endParaRPr lang="ru-RU" sz="7200" i="1" dirty="0"/>
          </a:p>
        </p:txBody>
      </p:sp>
      <p:pic>
        <p:nvPicPr>
          <p:cNvPr id="40962" name="Picture 2" descr="http://www.calend.ru/img/content_events/i1/1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96792">
            <a:off x="594384" y="2239507"/>
            <a:ext cx="3571900" cy="3557017"/>
          </a:xfrm>
          <a:prstGeom prst="rect">
            <a:avLst/>
          </a:prstGeom>
          <a:noFill/>
        </p:spPr>
      </p:pic>
      <p:pic>
        <p:nvPicPr>
          <p:cNvPr id="40964" name="Picture 4" descr="http://www.quotat.info/wp-content/uploads/2010/08/9-%D0%94%D0%B6%D0%BE%D1%80%D0%B4%D0%B6-%D0%91%D0%B0%D0%B9%D1%80%D0%BE%D0%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4408">
            <a:off x="4966355" y="1893097"/>
            <a:ext cx="2918329" cy="3931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52400"/>
            <a:ext cx="4500594" cy="6276996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chemeClr val="accent5">
                    <a:lumMod val="75000"/>
                  </a:schemeClr>
                </a:solidFill>
              </a:rPr>
              <a:t>США</a:t>
            </a:r>
            <a:r>
              <a:rPr lang="ru-RU" sz="6600" dirty="0" smtClean="0"/>
              <a:t> — В. </a:t>
            </a:r>
            <a:r>
              <a:rPr lang="ru-RU" sz="6600" dirty="0" err="1" smtClean="0"/>
              <a:t>Ірвінг</a:t>
            </a:r>
            <a:r>
              <a:rPr lang="ru-RU" sz="6600" dirty="0" smtClean="0"/>
              <a:t>, Г. В. Лонгфелло, Ф. Купер, Г. </a:t>
            </a:r>
            <a:r>
              <a:rPr lang="ru-RU" sz="6600" dirty="0" err="1" smtClean="0"/>
              <a:t>Мелвілл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В. </a:t>
            </a:r>
            <a:r>
              <a:rPr lang="ru-RU" sz="7200" i="1" dirty="0" err="1" smtClean="0"/>
              <a:t>Ірвінг</a:t>
            </a:r>
            <a:endParaRPr lang="ru-RU" sz="7200" i="1" dirty="0"/>
          </a:p>
        </p:txBody>
      </p:sp>
      <p:pic>
        <p:nvPicPr>
          <p:cNvPr id="41986" name="Picture 2" descr="http://img13.nnm.ru/1/4/4/2/9/d0ba007b5ae3b4e5ee0abe08c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30218">
            <a:off x="714348" y="1714488"/>
            <a:ext cx="3219450" cy="4286250"/>
          </a:xfrm>
          <a:prstGeom prst="rect">
            <a:avLst/>
          </a:prstGeom>
          <a:noFill/>
        </p:spPr>
      </p:pic>
      <p:pic>
        <p:nvPicPr>
          <p:cNvPr id="41988" name="Picture 4" descr="http://www.1st-art-gallery.com/thumbnail/132007/1/Washington-Irving-$281783-1859$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833">
            <a:off x="5338818" y="2095142"/>
            <a:ext cx="2643206" cy="3974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714752"/>
            <a:ext cx="7924800" cy="2786082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err="1" smtClean="0">
                <a:solidFill>
                  <a:schemeClr val="bg1"/>
                </a:solidFill>
              </a:rPr>
              <a:t>Характерними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ознаками</a:t>
            </a:r>
            <a:r>
              <a:rPr lang="ru-RU" sz="2200" dirty="0" smtClean="0">
                <a:solidFill>
                  <a:schemeClr val="bg1"/>
                </a:solidFill>
              </a:rPr>
              <a:t> романтизму </a:t>
            </a:r>
            <a:r>
              <a:rPr lang="ru-RU" sz="2200" dirty="0" err="1" smtClean="0">
                <a:solidFill>
                  <a:schemeClr val="bg1"/>
                </a:solidFill>
              </a:rPr>
              <a:t>є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заперечення</a:t>
            </a:r>
            <a:r>
              <a:rPr lang="ru-RU" sz="2200" dirty="0" smtClean="0">
                <a:solidFill>
                  <a:schemeClr val="bg1"/>
                </a:solidFill>
              </a:rPr>
              <a:t> </a:t>
            </a:r>
            <a:r>
              <a:rPr lang="ru-RU" sz="2200" dirty="0" err="1" smtClean="0">
                <a:solidFill>
                  <a:schemeClr val="bg1"/>
                </a:solidFill>
                <a:hlinkClick r:id="rId2" tooltip="Раціоналізм"/>
              </a:rPr>
              <a:t>раціоналізму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відмова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від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суворої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нормативності</a:t>
            </a:r>
            <a:r>
              <a:rPr lang="ru-RU" sz="2200" dirty="0" smtClean="0">
                <a:solidFill>
                  <a:schemeClr val="bg1"/>
                </a:solidFill>
              </a:rPr>
              <a:t> в </a:t>
            </a:r>
            <a:r>
              <a:rPr lang="ru-RU" sz="2200" dirty="0" err="1" smtClean="0">
                <a:solidFill>
                  <a:schemeClr val="bg1"/>
                </a:solidFill>
              </a:rPr>
              <a:t>художній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творчості</a:t>
            </a:r>
            <a:r>
              <a:rPr lang="ru-RU" sz="2200" dirty="0" smtClean="0">
                <a:solidFill>
                  <a:schemeClr val="bg1"/>
                </a:solidFill>
              </a:rPr>
              <a:t>, культ </a:t>
            </a:r>
            <a:r>
              <a:rPr lang="ru-RU" sz="2200" dirty="0" err="1" smtClean="0">
                <a:solidFill>
                  <a:schemeClr val="bg1"/>
                </a:solidFill>
              </a:rPr>
              <a:t>почуттів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людини</a:t>
            </a:r>
            <a:r>
              <a:rPr lang="ru-RU" sz="2200" dirty="0" smtClean="0">
                <a:solidFill>
                  <a:schemeClr val="bg1"/>
                </a:solidFill>
              </a:rPr>
              <a:t>. </a:t>
            </a:r>
            <a:r>
              <a:rPr lang="ru-RU" sz="2200" dirty="0" err="1" smtClean="0">
                <a:solidFill>
                  <a:schemeClr val="bg1"/>
                </a:solidFill>
              </a:rPr>
              <a:t>Його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ідеологія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спирається</a:t>
            </a:r>
            <a:r>
              <a:rPr lang="ru-RU" sz="2200" dirty="0" smtClean="0">
                <a:solidFill>
                  <a:schemeClr val="bg1"/>
                </a:solidFill>
              </a:rPr>
              <a:t> на культ </a:t>
            </a:r>
            <a:r>
              <a:rPr lang="ru-RU" sz="2200" dirty="0" err="1" smtClean="0">
                <a:solidFill>
                  <a:schemeClr val="bg1"/>
                </a:solidFill>
              </a:rPr>
              <a:t>індивідуалізму</a:t>
            </a:r>
            <a:r>
              <a:rPr lang="ru-RU" sz="2200" dirty="0" smtClean="0">
                <a:solidFill>
                  <a:schemeClr val="bg1"/>
                </a:solidFill>
              </a:rPr>
              <a:t>, на </a:t>
            </a:r>
            <a:r>
              <a:rPr lang="ru-RU" sz="2200" dirty="0" err="1" smtClean="0">
                <a:solidFill>
                  <a:schemeClr val="bg1"/>
                </a:solidFill>
              </a:rPr>
              <a:t>підкреслену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загострену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увагу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людської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особистості</a:t>
            </a:r>
            <a:r>
              <a:rPr lang="ru-RU" sz="2200" dirty="0" smtClean="0">
                <a:solidFill>
                  <a:schemeClr val="bg1"/>
                </a:solidFill>
              </a:rPr>
              <a:t>, до </a:t>
            </a:r>
            <a:r>
              <a:rPr lang="ru-RU" sz="2200" dirty="0" err="1" smtClean="0">
                <a:solidFill>
                  <a:schemeClr val="bg1"/>
                </a:solidFill>
              </a:rPr>
              <a:t>психологічних</a:t>
            </a:r>
            <a:r>
              <a:rPr lang="ru-RU" sz="2200" dirty="0" smtClean="0">
                <a:solidFill>
                  <a:schemeClr val="bg1"/>
                </a:solidFill>
              </a:rPr>
              <a:t> проблем </a:t>
            </a:r>
            <a:r>
              <a:rPr lang="ru-RU" sz="2200" dirty="0" err="1" smtClean="0">
                <a:solidFill>
                  <a:schemeClr val="bg1"/>
                </a:solidFill>
              </a:rPr>
              <a:t>її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внутрішнього</a:t>
            </a:r>
            <a:r>
              <a:rPr lang="ru-RU" sz="2200" dirty="0" smtClean="0">
                <a:solidFill>
                  <a:schemeClr val="bg1"/>
                </a:solidFill>
              </a:rPr>
              <a:t> "Я". У </a:t>
            </a:r>
            <a:r>
              <a:rPr lang="ru-RU" sz="2200" dirty="0" err="1" smtClean="0">
                <a:solidFill>
                  <a:schemeClr val="bg1"/>
                </a:solidFill>
              </a:rPr>
              <a:t>центрі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зображення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романтиків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винятковий</a:t>
            </a:r>
            <a:r>
              <a:rPr lang="ru-RU" sz="2200" dirty="0" smtClean="0">
                <a:solidFill>
                  <a:schemeClr val="bg1"/>
                </a:solidFill>
              </a:rPr>
              <a:t> характер у </a:t>
            </a:r>
            <a:r>
              <a:rPr lang="ru-RU" sz="2200" dirty="0" err="1" smtClean="0">
                <a:solidFill>
                  <a:schemeClr val="bg1"/>
                </a:solidFill>
              </a:rPr>
              <a:t>виняткових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обставинах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1026" name="Picture 2" descr="http://www.slavyanskaya-kultura.ru/images/krasploshvry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0042"/>
            <a:ext cx="571504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Г. В. Лонгфелло</a:t>
            </a:r>
            <a:endParaRPr lang="ru-RU" sz="7200" i="1" dirty="0"/>
          </a:p>
        </p:txBody>
      </p:sp>
      <p:pic>
        <p:nvPicPr>
          <p:cNvPr id="44034" name="Picture 2" descr="http://www.bard.ru/bio-foto/longf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1804">
            <a:off x="500034" y="928670"/>
            <a:ext cx="3816748" cy="3786214"/>
          </a:xfrm>
          <a:prstGeom prst="rect">
            <a:avLst/>
          </a:prstGeom>
          <a:noFill/>
        </p:spPr>
      </p:pic>
      <p:pic>
        <p:nvPicPr>
          <p:cNvPr id="44036" name="Picture 4" descr="http://dic.academic.ru/pictures/enc_literature/i_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53525">
            <a:off x="5492699" y="768732"/>
            <a:ext cx="2714644" cy="4238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Ф. Купер</a:t>
            </a:r>
            <a:endParaRPr lang="ru-RU" sz="7200" i="1" dirty="0"/>
          </a:p>
        </p:txBody>
      </p:sp>
      <p:pic>
        <p:nvPicPr>
          <p:cNvPr id="45058" name="Picture 2" descr="http://bvi.rusf.ru/fanta/foto/cooperj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06336">
            <a:off x="702562" y="2195239"/>
            <a:ext cx="3522786" cy="3643338"/>
          </a:xfrm>
          <a:prstGeom prst="rect">
            <a:avLst/>
          </a:prstGeom>
          <a:noFill/>
        </p:spPr>
      </p:pic>
      <p:pic>
        <p:nvPicPr>
          <p:cNvPr id="45060" name="Picture 4" descr="http://www.krugosvet.ru/images/1006401_PH03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7223">
            <a:off x="5071915" y="2109593"/>
            <a:ext cx="31242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Г. </a:t>
            </a:r>
            <a:r>
              <a:rPr lang="ru-RU" sz="7200" i="1" dirty="0" err="1" smtClean="0"/>
              <a:t>Мелвілл</a:t>
            </a:r>
            <a:endParaRPr lang="ru-RU" sz="7200" i="1" dirty="0"/>
          </a:p>
        </p:txBody>
      </p:sp>
      <p:pic>
        <p:nvPicPr>
          <p:cNvPr id="46082" name="Picture 2" descr="http://bvi.rusf.ru/fanta/foto/melvil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64218">
            <a:off x="642909" y="1714488"/>
            <a:ext cx="3345111" cy="4214842"/>
          </a:xfrm>
          <a:prstGeom prst="rect">
            <a:avLst/>
          </a:prstGeom>
          <a:noFill/>
        </p:spPr>
      </p:pic>
      <p:pic>
        <p:nvPicPr>
          <p:cNvPr id="46084" name="Picture 4" descr="http://www.hermanmelville.ru/images/melv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45916">
            <a:off x="5072066" y="2000240"/>
            <a:ext cx="302895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429024"/>
          </a:xfrm>
        </p:spPr>
        <p:txBody>
          <a:bodyPr>
            <a:noAutofit/>
          </a:bodyPr>
          <a:lstStyle/>
          <a:p>
            <a:pPr algn="ctr"/>
            <a:r>
              <a:rPr lang="uk-UA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Музичне мистецтво під час романтизму </a:t>
            </a:r>
            <a:endParaRPr lang="ru-RU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Рисунок 2" descr="f_16190051-f3z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929066"/>
            <a:ext cx="5000660" cy="2681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143800" cy="1428760"/>
          </a:xfrm>
        </p:spPr>
        <p:txBody>
          <a:bodyPr>
            <a:noAutofit/>
          </a:bodyPr>
          <a:lstStyle/>
          <a:p>
            <a:pPr lvl="0" algn="ctr"/>
            <a:r>
              <a:rPr lang="ru-RU" sz="7200" i="1" dirty="0" err="1" smtClean="0"/>
              <a:t>Нікколо</a:t>
            </a:r>
            <a:r>
              <a:rPr lang="ru-RU" sz="7200" i="1" dirty="0" smtClean="0"/>
              <a:t> </a:t>
            </a:r>
            <a:r>
              <a:rPr lang="ru-RU" sz="7200" i="1" dirty="0" err="1" smtClean="0"/>
              <a:t>Паганіні</a:t>
            </a:r>
            <a:endParaRPr lang="ru-RU" sz="7200" i="1" dirty="0"/>
          </a:p>
        </p:txBody>
      </p:sp>
      <p:pic>
        <p:nvPicPr>
          <p:cNvPr id="1026" name="Picture 2" descr="http://www.peoples.ru/art/music/classical/paganini/paganini_nicco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1012">
            <a:off x="847419" y="2133958"/>
            <a:ext cx="2962274" cy="3816427"/>
          </a:xfrm>
          <a:prstGeom prst="rect">
            <a:avLst/>
          </a:prstGeom>
          <a:noFill/>
        </p:spPr>
      </p:pic>
      <p:pic>
        <p:nvPicPr>
          <p:cNvPr id="1028" name="Picture 4" descr="http://www.calend.ru/img/content_events/i1/1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34449">
            <a:off x="4881384" y="2176415"/>
            <a:ext cx="3663487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Фредерік</a:t>
            </a:r>
            <a:r>
              <a:rPr lang="ru-RU" sz="7200" i="1" dirty="0" smtClean="0"/>
              <a:t> Шопен</a:t>
            </a:r>
            <a:endParaRPr lang="ru-RU" sz="7200" i="1" dirty="0"/>
          </a:p>
        </p:txBody>
      </p:sp>
      <p:pic>
        <p:nvPicPr>
          <p:cNvPr id="48130" name="Picture 2" descr="http://www.zoroastrian.ru/files/star/shopen5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5071">
            <a:off x="563479" y="719025"/>
            <a:ext cx="2857500" cy="3810000"/>
          </a:xfrm>
          <a:prstGeom prst="rect">
            <a:avLst/>
          </a:prstGeom>
          <a:noFill/>
        </p:spPr>
      </p:pic>
      <p:pic>
        <p:nvPicPr>
          <p:cNvPr id="48132" name="Picture 4" descr="http://img0.liveinternet.ru/images/attach/c/0/40/351/40351533_shop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80640">
            <a:off x="3929058" y="1357298"/>
            <a:ext cx="4846979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Ференц</a:t>
            </a:r>
            <a:r>
              <a:rPr lang="ru-RU" sz="7200" i="1" dirty="0" smtClean="0"/>
              <a:t> </a:t>
            </a:r>
            <a:r>
              <a:rPr lang="ru-RU" sz="7200" i="1" dirty="0" err="1" smtClean="0"/>
              <a:t>Ліст</a:t>
            </a:r>
            <a:endParaRPr lang="ru-RU" sz="7200" i="1" dirty="0"/>
          </a:p>
        </p:txBody>
      </p:sp>
      <p:pic>
        <p:nvPicPr>
          <p:cNvPr id="49154" name="Picture 2" descr="http://dic.academic.ru/pictures/enc_colier/ph05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0352">
            <a:off x="500034" y="1857364"/>
            <a:ext cx="3676650" cy="4000501"/>
          </a:xfrm>
          <a:prstGeom prst="rect">
            <a:avLst/>
          </a:prstGeom>
          <a:noFill/>
        </p:spPr>
      </p:pic>
      <p:pic>
        <p:nvPicPr>
          <p:cNvPr id="49156" name="Picture 4" descr="https://upload.wikimedia.org/wikipedia/commons/thumb/4/49/Liszt_(Lehmann_portrait).jpg/250px-Liszt_(Lehmann_portrait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2445">
            <a:off x="5056811" y="2081585"/>
            <a:ext cx="3071834" cy="3895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Гектор </a:t>
            </a:r>
            <a:r>
              <a:rPr lang="ru-RU" sz="7200" i="1" dirty="0" err="1" smtClean="0"/>
              <a:t>Берліоз</a:t>
            </a:r>
            <a:endParaRPr lang="ru-RU" sz="7200" i="1" dirty="0"/>
          </a:p>
        </p:txBody>
      </p:sp>
      <p:pic>
        <p:nvPicPr>
          <p:cNvPr id="50178" name="Picture 2" descr="http://poyom.ru/sites/default/files/Composers%202/Berlio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5724">
            <a:off x="571472" y="2000240"/>
            <a:ext cx="3218944" cy="4071966"/>
          </a:xfrm>
          <a:prstGeom prst="rect">
            <a:avLst/>
          </a:prstGeom>
          <a:noFill/>
        </p:spPr>
      </p:pic>
      <p:pic>
        <p:nvPicPr>
          <p:cNvPr id="50180" name="Picture 4" descr="http://www.muzzal.ru/berlioz/berlio4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19858">
            <a:off x="4779287" y="2046402"/>
            <a:ext cx="3010601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Ріхард</a:t>
            </a:r>
            <a:r>
              <a:rPr lang="ru-RU" sz="7200" i="1" dirty="0" smtClean="0"/>
              <a:t> Вагнер</a:t>
            </a:r>
            <a:endParaRPr lang="ru-RU" sz="7200" i="1" dirty="0"/>
          </a:p>
        </p:txBody>
      </p:sp>
      <p:pic>
        <p:nvPicPr>
          <p:cNvPr id="51202" name="Picture 2" descr="http://img1.liveinternet.ru/images/attach/c/2/70/885/70885466_Lyudvig_Vag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74039">
            <a:off x="837657" y="750142"/>
            <a:ext cx="2880741" cy="4071966"/>
          </a:xfrm>
          <a:prstGeom prst="rect">
            <a:avLst/>
          </a:prstGeom>
          <a:noFill/>
        </p:spPr>
      </p:pic>
      <p:pic>
        <p:nvPicPr>
          <p:cNvPr id="51204" name="Picture 4" descr="http://img15.nnm.ru/9/3/2/7/4/f809a39236e00bba53dcd5dd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77785">
            <a:off x="5000628" y="714356"/>
            <a:ext cx="2602629" cy="4267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5857916" cy="2643206"/>
          </a:xfrm>
        </p:spPr>
        <p:txBody>
          <a:bodyPr>
            <a:normAutofit/>
          </a:bodyPr>
          <a:lstStyle/>
          <a:p>
            <a:r>
              <a:rPr lang="uk-UA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Шедеври в живописі</a:t>
            </a:r>
            <a:endParaRPr lang="ru-RU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2226" name="Picture 2" descr="http://www.infrance.su/gallery/data/media/87/Mort_de_Sardanap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72746">
            <a:off x="642910" y="3429000"/>
            <a:ext cx="4357718" cy="2714644"/>
          </a:xfrm>
          <a:prstGeom prst="rect">
            <a:avLst/>
          </a:prstGeom>
          <a:noFill/>
        </p:spPr>
      </p:pic>
      <p:pic>
        <p:nvPicPr>
          <p:cNvPr id="52228" name="Picture 4" descr="http://works.tarefer.ru/42/100134/pics/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3629">
            <a:off x="5804821" y="1649592"/>
            <a:ext cx="2794213" cy="413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00306"/>
            <a:ext cx="8015286" cy="3714776"/>
          </a:xfrm>
        </p:spPr>
        <p:txBody>
          <a:bodyPr>
            <a:normAutofit/>
          </a:bodyPr>
          <a:lstStyle/>
          <a:p>
            <a:pPr algn="r"/>
            <a:r>
              <a:rPr lang="uk-UA" sz="96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Виникнення </a:t>
            </a:r>
            <a:br>
              <a:rPr lang="uk-UA" sz="96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uk-UA" sz="96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стилю</a:t>
            </a:r>
            <a:endParaRPr lang="ru-RU" sz="9600" b="1" i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6386" name="Picture 2" descr="http://www.slavyanskaya-kultura.ru/images/krestovayaoseni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77091">
            <a:off x="497947" y="520577"/>
            <a:ext cx="3643338" cy="2686355"/>
          </a:xfrm>
          <a:prstGeom prst="rect">
            <a:avLst/>
          </a:prstGeom>
          <a:noFill/>
        </p:spPr>
      </p:pic>
      <p:pic>
        <p:nvPicPr>
          <p:cNvPr id="16388" name="Picture 4" descr="http://artpax.info/i/default/6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408516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2428892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err="1" smtClean="0"/>
              <a:t>Ан-Луї</a:t>
            </a:r>
            <a:r>
              <a:rPr lang="ru-RU" sz="7200" i="1" dirty="0" smtClean="0"/>
              <a:t> </a:t>
            </a:r>
            <a:r>
              <a:rPr lang="ru-RU" sz="7200" i="1" dirty="0" err="1" smtClean="0"/>
              <a:t>Жироде</a:t>
            </a:r>
            <a:r>
              <a:rPr lang="ru-RU" sz="7200" i="1" dirty="0" smtClean="0"/>
              <a:t> де </a:t>
            </a:r>
            <a:r>
              <a:rPr lang="ru-RU" sz="7200" i="1" dirty="0" err="1" smtClean="0"/>
              <a:t>Русі-Тріозон</a:t>
            </a:r>
            <a:endParaRPr lang="ru-RU" sz="7200" i="1" dirty="0"/>
          </a:p>
        </p:txBody>
      </p:sp>
      <p:pic>
        <p:nvPicPr>
          <p:cNvPr id="53252" name="Picture 4" descr="http://upload.wikimedia.org/wikipedia/commons/thumb/e/e7/Cathelineau.jpg/200px-Catheline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0743">
            <a:off x="995779" y="2602959"/>
            <a:ext cx="2443740" cy="3665842"/>
          </a:xfrm>
          <a:prstGeom prst="rect">
            <a:avLst/>
          </a:prstGeom>
          <a:noFill/>
        </p:spPr>
      </p:pic>
      <p:pic>
        <p:nvPicPr>
          <p:cNvPr id="53254" name="Picture 6" descr="http://upload.wikimedia.org/wikipedia/commons/thumb/4/4f/Anne-Louis_Girodet-Trioson_005.jpg/200px-Anne-Louis_Girodet-Trioson_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9972">
            <a:off x="4714748" y="2783558"/>
            <a:ext cx="3071834" cy="3701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Ежен Делакруа</a:t>
            </a:r>
            <a:endParaRPr lang="ru-RU" sz="7200" i="1" dirty="0"/>
          </a:p>
        </p:txBody>
      </p:sp>
      <p:pic>
        <p:nvPicPr>
          <p:cNvPr id="54274" name="Picture 2" descr="http://lossofsoul.com/pictures/Faces-ua/faces6/images/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16713">
            <a:off x="689537" y="669287"/>
            <a:ext cx="3057525" cy="4000501"/>
          </a:xfrm>
          <a:prstGeom prst="rect">
            <a:avLst/>
          </a:prstGeom>
          <a:noFill/>
        </p:spPr>
      </p:pic>
      <p:pic>
        <p:nvPicPr>
          <p:cNvPr id="54276" name="Picture 4" descr="http://onlyart.org.ua/wp-content/uploads/2011/09/%D0%95%D0%B6%D0%B5%D0%BD-%D0%94%D0%B5%D0%BB%D0%B0%D0%BA%D1%80%D1%83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72862">
            <a:off x="5107805" y="1002340"/>
            <a:ext cx="285752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Теодор </a:t>
            </a:r>
            <a:r>
              <a:rPr lang="ru-RU" sz="7200" i="1" dirty="0" err="1" smtClean="0"/>
              <a:t>Жеріко</a:t>
            </a:r>
            <a:endParaRPr lang="ru-RU" sz="7200" i="1" dirty="0"/>
          </a:p>
        </p:txBody>
      </p:sp>
      <p:pic>
        <p:nvPicPr>
          <p:cNvPr id="55298" name="Picture 2" descr="http://sch1262.ru/project/pictures/jer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40501">
            <a:off x="689260" y="688172"/>
            <a:ext cx="3219450" cy="4286250"/>
          </a:xfrm>
          <a:prstGeom prst="rect">
            <a:avLst/>
          </a:prstGeom>
          <a:noFill/>
        </p:spPr>
      </p:pic>
      <p:pic>
        <p:nvPicPr>
          <p:cNvPr id="55300" name="Picture 4" descr="http://upload.wikimedia.org/wikipedia/commons/thumb/8/8a/Th%C3%A9odore_G%C3%A9ricault_by_Alexandre_Colin_1816.jpg/225px-Th%C3%A9odore_G%C3%A9ricault_by_Alexandre_Colin_18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31198">
            <a:off x="4857752" y="1142984"/>
            <a:ext cx="3071834" cy="3850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Антуан</a:t>
            </a:r>
            <a:r>
              <a:rPr lang="ru-RU" sz="7200" i="1" dirty="0" smtClean="0"/>
              <a:t> Жан </a:t>
            </a:r>
            <a:r>
              <a:rPr lang="ru-RU" sz="7200" i="1" dirty="0" err="1" smtClean="0"/>
              <a:t>Гро</a:t>
            </a:r>
            <a:endParaRPr lang="ru-RU" sz="7200" i="1" dirty="0"/>
          </a:p>
        </p:txBody>
      </p:sp>
      <p:pic>
        <p:nvPicPr>
          <p:cNvPr id="56322" name="Picture 2" descr="http://www.bibliotekar.ru/Louvre-2/247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0260">
            <a:off x="857541" y="2003208"/>
            <a:ext cx="3244145" cy="4110020"/>
          </a:xfrm>
          <a:prstGeom prst="rect">
            <a:avLst/>
          </a:prstGeom>
          <a:noFill/>
        </p:spPr>
      </p:pic>
      <p:pic>
        <p:nvPicPr>
          <p:cNvPr id="56324" name="Picture 4" descr="https://encrypted-tbn1.gstatic.com/images?q=tbn:ANd9GcT36pAw2dVKGjtGhX7_7zroZvUzbFGBoPUGG_Jt7JpB-DauVmO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44446">
            <a:off x="5099177" y="2083250"/>
            <a:ext cx="3143272" cy="4143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err="1" smtClean="0"/>
              <a:t>Айвазовський</a:t>
            </a:r>
            <a:r>
              <a:rPr lang="ru-RU" sz="6000" i="1" dirty="0" smtClean="0"/>
              <a:t> </a:t>
            </a:r>
            <a:r>
              <a:rPr lang="ru-RU" sz="6000" i="1" dirty="0" err="1" smtClean="0"/>
              <a:t>Іван</a:t>
            </a:r>
            <a:r>
              <a:rPr lang="ru-RU" sz="6000" i="1" dirty="0" smtClean="0"/>
              <a:t> </a:t>
            </a:r>
            <a:r>
              <a:rPr lang="ru-RU" sz="6000" i="1" dirty="0" err="1" smtClean="0"/>
              <a:t>Костянтинович</a:t>
            </a:r>
            <a:endParaRPr lang="ru-RU" sz="6000" i="1" dirty="0"/>
          </a:p>
        </p:txBody>
      </p:sp>
      <p:pic>
        <p:nvPicPr>
          <p:cNvPr id="57346" name="Picture 2" descr="http://100v.com.ua/sites/100v.com.ua/files/Ayvazovs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61498">
            <a:off x="1042541" y="755776"/>
            <a:ext cx="3093699" cy="3612703"/>
          </a:xfrm>
          <a:prstGeom prst="rect">
            <a:avLst/>
          </a:prstGeom>
          <a:noFill/>
        </p:spPr>
      </p:pic>
      <p:pic>
        <p:nvPicPr>
          <p:cNvPr id="57348" name="Picture 4" descr="http://upload.wikimedia.org/wikipedia/commons/thumb/d/d7/Aivazovsky_portrait_by_Tyranov.jpg/250px-Aivazovsky_portrait_by_Tyra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69929">
            <a:off x="5187834" y="507140"/>
            <a:ext cx="2786082" cy="3878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Джон Констебл</a:t>
            </a:r>
            <a:endParaRPr lang="ru-RU" sz="7200" i="1" dirty="0"/>
          </a:p>
        </p:txBody>
      </p:sp>
      <p:pic>
        <p:nvPicPr>
          <p:cNvPr id="58370" name="Picture 2" descr="http://izoselfportrait.narod.ru/photo1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8295">
            <a:off x="865076" y="2253567"/>
            <a:ext cx="3232086" cy="3857652"/>
          </a:xfrm>
          <a:prstGeom prst="rect">
            <a:avLst/>
          </a:prstGeom>
          <a:noFill/>
        </p:spPr>
      </p:pic>
      <p:pic>
        <p:nvPicPr>
          <p:cNvPr id="58372" name="Picture 4" descr="http://chestofbooks.com/history/england/Modern-England/images/John-Constable-R-A-I776-I8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1715">
            <a:off x="5072066" y="2000240"/>
            <a:ext cx="293643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92919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Отто</a:t>
            </a:r>
            <a:r>
              <a:rPr lang="ru-RU" sz="7200" i="1" dirty="0" smtClean="0"/>
              <a:t> Рунге</a:t>
            </a:r>
            <a:endParaRPr lang="ru-RU" sz="7200" i="1" dirty="0"/>
          </a:p>
        </p:txBody>
      </p:sp>
      <p:pic>
        <p:nvPicPr>
          <p:cNvPr id="59394" name="Picture 2" descr="http://upload.wikimedia.org/wikipedia/commons/thumb/a/a5/Philippottorunge.jpg/225px-Philippottoru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2072">
            <a:off x="734638" y="503381"/>
            <a:ext cx="3150629" cy="4214842"/>
          </a:xfrm>
          <a:prstGeom prst="rect">
            <a:avLst/>
          </a:prstGeom>
          <a:noFill/>
        </p:spPr>
      </p:pic>
      <p:pic>
        <p:nvPicPr>
          <p:cNvPr id="59396" name="Picture 4" descr="http://img256.imageshack.us/img256/150/melanholie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57980">
            <a:off x="5000628" y="571480"/>
            <a:ext cx="2714644" cy="3913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33922"/>
          </a:xfrm>
        </p:spPr>
        <p:txBody>
          <a:bodyPr>
            <a:normAutofit/>
          </a:bodyPr>
          <a:lstStyle/>
          <a:p>
            <a:pPr algn="ctr"/>
            <a:r>
              <a:rPr lang="uk-UA" sz="9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Роботи цих художників</a:t>
            </a:r>
            <a:endParaRPr lang="ru-RU" sz="96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714356"/>
            <a:ext cx="3086064" cy="5429288"/>
          </a:xfrm>
        </p:spPr>
        <p:txBody>
          <a:bodyPr>
            <a:noAutofit/>
          </a:bodyPr>
          <a:lstStyle/>
          <a:p>
            <a:r>
              <a:rPr lang="uk-UA" sz="4400" i="1" dirty="0" err="1" smtClean="0">
                <a:solidFill>
                  <a:schemeClr val="bg1"/>
                </a:solidFill>
              </a:rPr>
              <a:t>Каспар</a:t>
            </a:r>
            <a:r>
              <a:rPr lang="uk-UA" sz="4400" i="1" dirty="0" smtClean="0">
                <a:solidFill>
                  <a:schemeClr val="bg1"/>
                </a:solidFill>
              </a:rPr>
              <a:t> Давид </a:t>
            </a:r>
            <a:r>
              <a:rPr lang="uk-UA" sz="4400" i="1" dirty="0" err="1" smtClean="0">
                <a:solidFill>
                  <a:schemeClr val="bg1"/>
                </a:solidFill>
              </a:rPr>
              <a:t>Фрідрі</a:t>
            </a:r>
            <a:r>
              <a:rPr lang="uk-UA" sz="4400" i="1" dirty="0" smtClean="0">
                <a:solidFill>
                  <a:schemeClr val="bg1"/>
                </a:solidFill>
              </a:rPr>
              <a:t> «Мандрівник над морем туману»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60418" name="Picture 2" descr="Файл:Caspar David Friedrich 032 (The wanderer above the sea of fog)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596" y="357166"/>
            <a:ext cx="468712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3500462" cy="5143536"/>
          </a:xfrm>
        </p:spPr>
        <p:txBody>
          <a:bodyPr>
            <a:noAutofit/>
          </a:bodyPr>
          <a:lstStyle/>
          <a:p>
            <a:pPr algn="ctr"/>
            <a:r>
              <a:rPr lang="uk-UA" sz="4400" i="1" dirty="0" smtClean="0">
                <a:solidFill>
                  <a:schemeClr val="bg1"/>
                </a:solidFill>
              </a:rPr>
              <a:t>І. К. Айвазовським спільно з І. Є. Рєпіним «Прощання Пушкіна з морем»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61442" name="Picture 2" descr="File:Pushkin farewell to the sea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429124" y="428604"/>
            <a:ext cx="407839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34790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Романтизм,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виник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після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французької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революції</a:t>
            </a:r>
            <a:r>
              <a:rPr lang="ru-RU" sz="2400" dirty="0" smtClean="0">
                <a:solidFill>
                  <a:schemeClr val="bg1"/>
                </a:solidFill>
              </a:rPr>
              <a:t>, в </a:t>
            </a:r>
            <a:r>
              <a:rPr lang="ru-RU" sz="2400" dirty="0" err="1" smtClean="0">
                <a:solidFill>
                  <a:schemeClr val="bg1"/>
                </a:solidFill>
              </a:rPr>
              <a:t>умовах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утверджуваного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зламі</a:t>
            </a:r>
            <a:r>
              <a:rPr lang="ru-RU" sz="2400" dirty="0" smtClean="0">
                <a:solidFill>
                  <a:schemeClr val="bg1"/>
                </a:solidFill>
              </a:rPr>
              <a:t> 18 — 19 ст. абсолютизму, </a:t>
            </a:r>
            <a:r>
              <a:rPr lang="ru-RU" sz="2400" dirty="0" err="1" smtClean="0">
                <a:solidFill>
                  <a:schemeClr val="bg1"/>
                </a:solidFill>
              </a:rPr>
              <a:t>був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реакцією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проти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раціоналізму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доби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Просвітництва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застиглих</a:t>
            </a:r>
            <a:r>
              <a:rPr lang="ru-RU" sz="2400" dirty="0" smtClean="0">
                <a:solidFill>
                  <a:schemeClr val="bg1"/>
                </a:solidFill>
              </a:rPr>
              <a:t> форм, схем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канонів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класицизму</a:t>
            </a:r>
            <a:r>
              <a:rPr lang="ru-RU" sz="2400" dirty="0" smtClean="0">
                <a:solidFill>
                  <a:schemeClr val="bg1"/>
                </a:solidFill>
              </a:rPr>
              <a:t> та </a:t>
            </a:r>
            <a:r>
              <a:rPr lang="ru-RU" sz="2400" dirty="0" err="1" smtClean="0">
                <a:solidFill>
                  <a:schemeClr val="bg1"/>
                </a:solidFill>
              </a:rPr>
              <a:t>подекуди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проти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сентименталізму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Філософську</a:t>
            </a:r>
            <a:r>
              <a:rPr lang="ru-RU" sz="2400" dirty="0" smtClean="0">
                <a:solidFill>
                  <a:schemeClr val="bg1"/>
                </a:solidFill>
              </a:rPr>
              <a:t> базу романтизму </a:t>
            </a:r>
            <a:r>
              <a:rPr lang="ru-RU" sz="2400" dirty="0" err="1" smtClean="0">
                <a:solidFill>
                  <a:schemeClr val="bg1"/>
                </a:solidFill>
              </a:rPr>
              <a:t>було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закладено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німецьким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філософом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Фрідріхом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Шеллінгом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cottagers.ru/wp-content/uploads/2010/10/romantism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71810"/>
            <a:ext cx="635798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uk-UA" sz="4400" i="1" dirty="0" err="1" smtClean="0">
                <a:solidFill>
                  <a:schemeClr val="bg1"/>
                </a:solidFill>
              </a:rPr>
              <a:t>Айвазовскій</a:t>
            </a:r>
            <a:r>
              <a:rPr lang="uk-UA" sz="4400" i="1" dirty="0" smtClean="0">
                <a:solidFill>
                  <a:schemeClr val="bg1"/>
                </a:solidFill>
              </a:rPr>
              <a:t> І. К. «Шторм»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62466" name="Picture 2" descr="http://bioserge.narod.ru/images/aivazovsky_storm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28662" y="1714488"/>
            <a:ext cx="7215238" cy="48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642918"/>
            <a:ext cx="3257544" cy="5857916"/>
          </a:xfrm>
        </p:spPr>
        <p:txBody>
          <a:bodyPr>
            <a:normAutofit/>
          </a:bodyPr>
          <a:lstStyle/>
          <a:p>
            <a:pPr algn="ctr"/>
            <a:r>
              <a:rPr lang="uk-UA" sz="5400" i="1" dirty="0" err="1" smtClean="0">
                <a:solidFill>
                  <a:schemeClr val="bg1"/>
                </a:solidFill>
              </a:rPr>
              <a:t>Каспар</a:t>
            </a:r>
            <a:r>
              <a:rPr lang="uk-UA" sz="5400" i="1" dirty="0" smtClean="0">
                <a:solidFill>
                  <a:schemeClr val="bg1"/>
                </a:solidFill>
              </a:rPr>
              <a:t> Фрідріх "Крейдяні скелі на острові </a:t>
            </a:r>
            <a:r>
              <a:rPr lang="uk-UA" sz="5400" i="1" dirty="0" err="1" smtClean="0">
                <a:solidFill>
                  <a:schemeClr val="bg1"/>
                </a:solidFill>
              </a:rPr>
              <a:t>Рюген</a:t>
            </a:r>
            <a:r>
              <a:rPr lang="uk-UA" sz="5400" i="1" dirty="0" smtClean="0">
                <a:solidFill>
                  <a:schemeClr val="bg1"/>
                </a:solidFill>
              </a:rPr>
              <a:t>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3490" name="Picture 2" descr="остров Рюген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596" y="571480"/>
            <a:ext cx="459788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2900354" cy="5572164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</a:rPr>
              <a:t>Джон Констебл "</a:t>
            </a:r>
            <a:r>
              <a:rPr lang="ru-RU" sz="6000" i="1" dirty="0" err="1" smtClean="0">
                <a:solidFill>
                  <a:schemeClr val="bg1"/>
                </a:solidFill>
              </a:rPr>
              <a:t>Кукурудзяне</a:t>
            </a:r>
            <a:r>
              <a:rPr lang="ru-RU" sz="6000" i="1" dirty="0" smtClean="0">
                <a:solidFill>
                  <a:schemeClr val="bg1"/>
                </a:solidFill>
              </a:rPr>
              <a:t> </a:t>
            </a:r>
            <a:r>
              <a:rPr lang="ru-RU" sz="6000" i="1" dirty="0" smtClean="0">
                <a:solidFill>
                  <a:schemeClr val="bg1"/>
                </a:solidFill>
              </a:rPr>
              <a:t>поле"</a:t>
            </a:r>
            <a:endParaRPr lang="ru-RU" sz="6000" i="1" dirty="0">
              <a:solidFill>
                <a:schemeClr val="bg1"/>
              </a:solidFill>
            </a:endParaRPr>
          </a:p>
        </p:txBody>
      </p:sp>
      <p:pic>
        <p:nvPicPr>
          <p:cNvPr id="64514" name="Picture 2" descr="http://bibliotekar.ru/muzeumLondon/39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28604"/>
            <a:ext cx="513073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bg1"/>
                </a:solidFill>
              </a:rPr>
              <a:t>Джон Констебл "</a:t>
            </a:r>
            <a:r>
              <a:rPr lang="ru-RU" sz="4800" i="1" dirty="0" err="1" smtClean="0">
                <a:solidFill>
                  <a:schemeClr val="bg1"/>
                </a:solidFill>
              </a:rPr>
              <a:t>Білий</a:t>
            </a:r>
            <a:r>
              <a:rPr lang="ru-RU" sz="4800" i="1" dirty="0" smtClean="0">
                <a:solidFill>
                  <a:schemeClr val="bg1"/>
                </a:solidFill>
              </a:rPr>
              <a:t> </a:t>
            </a:r>
            <a:r>
              <a:rPr lang="ru-RU" sz="4800" i="1" dirty="0" err="1" smtClean="0">
                <a:solidFill>
                  <a:schemeClr val="bg1"/>
                </a:solidFill>
              </a:rPr>
              <a:t>кінь</a:t>
            </a:r>
            <a:r>
              <a:rPr lang="ru-RU" sz="4800" i="1" dirty="0" smtClean="0">
                <a:solidFill>
                  <a:schemeClr val="bg1"/>
                </a:solidFill>
              </a:rPr>
              <a:t>"</a:t>
            </a:r>
            <a:endParaRPr lang="ru-RU" sz="4800" i="1" dirty="0">
              <a:solidFill>
                <a:schemeClr val="bg1"/>
              </a:solidFill>
            </a:endParaRPr>
          </a:p>
        </p:txBody>
      </p:sp>
      <p:pic>
        <p:nvPicPr>
          <p:cNvPr id="66562" name="Picture 2" descr="http://www.bibliotekar.ru/k102-Constebl/1.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872277" cy="4714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/>
          </a:bodyPr>
          <a:lstStyle/>
          <a:p>
            <a:pPr algn="ctr"/>
            <a:r>
              <a:rPr lang="ru-RU" i="1" dirty="0" err="1" smtClean="0">
                <a:solidFill>
                  <a:schemeClr val="bg1"/>
                </a:solidFill>
              </a:rPr>
              <a:t>Вільям</a:t>
            </a:r>
            <a:r>
              <a:rPr lang="ru-RU" i="1" dirty="0" smtClean="0">
                <a:solidFill>
                  <a:schemeClr val="bg1"/>
                </a:solidFill>
              </a:rPr>
              <a:t> Тернер "</a:t>
            </a:r>
            <a:r>
              <a:rPr lang="ru-RU" i="1" dirty="0" err="1" smtClean="0">
                <a:solidFill>
                  <a:schemeClr val="bg1"/>
                </a:solidFill>
              </a:rPr>
              <a:t>Дідона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засновниця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Карфагена"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67586" name="Picture 2" descr="File:Turner Dido Building Carth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062" y="1928802"/>
            <a:ext cx="6455877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err="1" smtClean="0">
                <a:solidFill>
                  <a:schemeClr val="bg1"/>
                </a:solidFill>
              </a:rPr>
              <a:t>Вільям</a:t>
            </a:r>
            <a:r>
              <a:rPr lang="ru-RU" sz="5400" i="1" dirty="0" smtClean="0">
                <a:solidFill>
                  <a:schemeClr val="bg1"/>
                </a:solidFill>
              </a:rPr>
              <a:t> Тернер "</a:t>
            </a:r>
            <a:r>
              <a:rPr lang="ru-RU" sz="5400" i="1" dirty="0" err="1" smtClean="0">
                <a:solidFill>
                  <a:schemeClr val="bg1"/>
                </a:solidFill>
              </a:rPr>
              <a:t>Венеція</a:t>
            </a:r>
            <a:r>
              <a:rPr lang="ru-RU" sz="5400" i="1" dirty="0" smtClean="0">
                <a:solidFill>
                  <a:schemeClr val="bg1"/>
                </a:solidFill>
              </a:rPr>
              <a:t>"</a:t>
            </a:r>
            <a:endParaRPr lang="ru-RU" sz="5400" i="1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://keep4u.ru/imgs/b/080516/29/2992f3c8f64366da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19" y="1714488"/>
            <a:ext cx="707236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err="1" smtClean="0">
                <a:solidFill>
                  <a:schemeClr val="bg1"/>
                </a:solidFill>
              </a:rPr>
              <a:t>Вільям</a:t>
            </a:r>
            <a:r>
              <a:rPr lang="ru-RU" sz="4800" i="1" dirty="0" smtClean="0">
                <a:solidFill>
                  <a:schemeClr val="bg1"/>
                </a:solidFill>
              </a:rPr>
              <a:t> Тернер "Замок </a:t>
            </a:r>
            <a:r>
              <a:rPr lang="ru-RU" sz="4800" i="1" dirty="0" err="1" smtClean="0">
                <a:solidFill>
                  <a:schemeClr val="bg1"/>
                </a:solidFill>
              </a:rPr>
              <a:t>Карнарвон</a:t>
            </a:r>
            <a:r>
              <a:rPr lang="ru-RU" sz="4800" i="1" dirty="0" smtClean="0">
                <a:solidFill>
                  <a:schemeClr val="bg1"/>
                </a:solidFill>
              </a:rPr>
              <a:t>"</a:t>
            </a:r>
            <a:endParaRPr lang="ru-RU" sz="4800" i="1" dirty="0">
              <a:solidFill>
                <a:schemeClr val="bg1"/>
              </a:solidFill>
            </a:endParaRPr>
          </a:p>
        </p:txBody>
      </p:sp>
      <p:pic>
        <p:nvPicPr>
          <p:cNvPr id="69634" name="Picture 2" descr="http://uploads2.wikipaintings.org/images/william-turner/caernarvon-cas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1"/>
            <a:ext cx="6858048" cy="4141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bg1"/>
                </a:solidFill>
              </a:rPr>
              <a:t>І. </a:t>
            </a:r>
            <a:r>
              <a:rPr lang="ru-RU" sz="5400" i="1" dirty="0" err="1" smtClean="0">
                <a:solidFill>
                  <a:schemeClr val="bg1"/>
                </a:solidFill>
              </a:rPr>
              <a:t>Айвазовський</a:t>
            </a:r>
            <a:r>
              <a:rPr lang="ru-RU" sz="5400" i="1" dirty="0" smtClean="0">
                <a:solidFill>
                  <a:schemeClr val="bg1"/>
                </a:solidFill>
              </a:rPr>
              <a:t> "Штиль"</a:t>
            </a:r>
            <a:endParaRPr lang="ru-RU" sz="5400" i="1" dirty="0">
              <a:solidFill>
                <a:schemeClr val="bg1"/>
              </a:solidFill>
            </a:endParaRPr>
          </a:p>
        </p:txBody>
      </p:sp>
      <p:pic>
        <p:nvPicPr>
          <p:cNvPr id="70658" name="Picture 2" descr="http://www.artrussia.ru/pic_r/r185_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436765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500198"/>
          </a:xfrm>
        </p:spPr>
        <p:txBody>
          <a:bodyPr>
            <a:noAutofit/>
          </a:bodyPr>
          <a:lstStyle/>
          <a:p>
            <a:pPr algn="ctr"/>
            <a:r>
              <a:rPr lang="ru-RU" sz="5000" i="1" dirty="0" smtClean="0">
                <a:solidFill>
                  <a:schemeClr val="bg1"/>
                </a:solidFill>
              </a:rPr>
              <a:t>І. </a:t>
            </a:r>
            <a:r>
              <a:rPr lang="ru-RU" sz="5000" i="1" dirty="0" err="1" smtClean="0">
                <a:solidFill>
                  <a:schemeClr val="bg1"/>
                </a:solidFill>
              </a:rPr>
              <a:t>Айвазовський</a:t>
            </a:r>
            <a:r>
              <a:rPr lang="ru-RU" sz="5000" i="1" dirty="0" smtClean="0">
                <a:solidFill>
                  <a:schemeClr val="bg1"/>
                </a:solidFill>
              </a:rPr>
              <a:t> "</a:t>
            </a:r>
            <a:r>
              <a:rPr lang="ru-RU" sz="5000" i="1" dirty="0" err="1" smtClean="0">
                <a:solidFill>
                  <a:schemeClr val="bg1"/>
                </a:solidFill>
              </a:rPr>
              <a:t>Неаполітанська</a:t>
            </a:r>
            <a:r>
              <a:rPr lang="ru-RU" sz="5000" i="1" dirty="0" smtClean="0">
                <a:solidFill>
                  <a:schemeClr val="bg1"/>
                </a:solidFill>
              </a:rPr>
              <a:t> затока"</a:t>
            </a:r>
            <a:endParaRPr lang="ru-RU" sz="5000" i="1" dirty="0">
              <a:solidFill>
                <a:schemeClr val="bg1"/>
              </a:solidFill>
            </a:endParaRPr>
          </a:p>
        </p:txBody>
      </p:sp>
      <p:pic>
        <p:nvPicPr>
          <p:cNvPr id="71682" name="Picture 2" descr="http://www.museum-online.ru/include/func/r_pic.php?type=3&amp;id=13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6786610" cy="4651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chemeClr val="bg1"/>
                </a:solidFill>
              </a:rPr>
              <a:t>І. </a:t>
            </a:r>
            <a:r>
              <a:rPr lang="ru-RU" sz="4800" i="1" dirty="0" err="1" smtClean="0">
                <a:solidFill>
                  <a:schemeClr val="bg1"/>
                </a:solidFill>
              </a:rPr>
              <a:t>Айвазовський</a:t>
            </a:r>
            <a:r>
              <a:rPr lang="ru-RU" sz="4800" i="1" dirty="0" smtClean="0">
                <a:solidFill>
                  <a:schemeClr val="bg1"/>
                </a:solidFill>
              </a:rPr>
              <a:t> "</a:t>
            </a:r>
            <a:r>
              <a:rPr lang="ru-RU" sz="4800" i="1" dirty="0" err="1" smtClean="0">
                <a:solidFill>
                  <a:schemeClr val="bg1"/>
                </a:solidFill>
              </a:rPr>
              <a:t>Морський</a:t>
            </a:r>
            <a:r>
              <a:rPr lang="ru-RU" sz="4800" i="1" dirty="0" smtClean="0">
                <a:solidFill>
                  <a:schemeClr val="bg1"/>
                </a:solidFill>
              </a:rPr>
              <a:t> берег"</a:t>
            </a:r>
            <a:endParaRPr lang="ru-RU" sz="4800" i="1" dirty="0">
              <a:solidFill>
                <a:schemeClr val="bg1"/>
              </a:solidFill>
            </a:endParaRPr>
          </a:p>
        </p:txBody>
      </p:sp>
      <p:pic>
        <p:nvPicPr>
          <p:cNvPr id="72706" name="Picture 2" descr="http://staratel.com/pictures/ruspaint/ayvazovskiy/pic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7257" y="1984420"/>
            <a:ext cx="6929486" cy="4443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143248"/>
            <a:ext cx="8229600" cy="321946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Головними</a:t>
            </a:r>
            <a:r>
              <a:rPr lang="ru-RU" sz="2800" dirty="0" smtClean="0">
                <a:solidFill>
                  <a:schemeClr val="bg1"/>
                </a:solidFill>
              </a:rPr>
              <a:t> рисами стали </a:t>
            </a:r>
            <a:r>
              <a:rPr lang="ru-RU" sz="2800" dirty="0" err="1" smtClean="0">
                <a:solidFill>
                  <a:schemeClr val="bg1"/>
                </a:solidFill>
              </a:rPr>
              <a:t>ідеалізм</a:t>
            </a:r>
            <a:r>
              <a:rPr lang="ru-RU" sz="2800" dirty="0" smtClean="0">
                <a:solidFill>
                  <a:schemeClr val="bg1"/>
                </a:solidFill>
              </a:rPr>
              <a:t> у </a:t>
            </a:r>
            <a:r>
              <a:rPr lang="ru-RU" sz="2800" dirty="0" err="1" smtClean="0">
                <a:solidFill>
                  <a:schemeClr val="bg1"/>
                </a:solidFill>
              </a:rPr>
              <a:t>філософії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культ </a:t>
            </a:r>
            <a:r>
              <a:rPr lang="ru-RU" sz="2800" dirty="0" err="1" smtClean="0">
                <a:solidFill>
                  <a:schemeClr val="bg1"/>
                </a:solidFill>
              </a:rPr>
              <a:t>почуттів</a:t>
            </a:r>
            <a:r>
              <a:rPr lang="ru-RU" sz="2800" dirty="0" smtClean="0">
                <a:solidFill>
                  <a:schemeClr val="bg1"/>
                </a:solidFill>
              </a:rPr>
              <a:t>, а не </a:t>
            </a:r>
            <a:r>
              <a:rPr lang="ru-RU" sz="2800" dirty="0" err="1" smtClean="0">
                <a:solidFill>
                  <a:schemeClr val="bg1"/>
                </a:solidFill>
              </a:rPr>
              <a:t>розуму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звернення</a:t>
            </a:r>
            <a:r>
              <a:rPr lang="ru-RU" sz="2800" dirty="0" smtClean="0">
                <a:solidFill>
                  <a:schemeClr val="bg1"/>
                </a:solidFill>
              </a:rPr>
              <a:t> до </a:t>
            </a:r>
            <a:r>
              <a:rPr lang="ru-RU" sz="2800" dirty="0" err="1" smtClean="0">
                <a:solidFill>
                  <a:schemeClr val="bg1"/>
                </a:solidFill>
              </a:rPr>
              <a:t>народності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захоплення</a:t>
            </a:r>
            <a:r>
              <a:rPr lang="ru-RU" sz="2800" dirty="0" smtClean="0">
                <a:solidFill>
                  <a:schemeClr val="bg1"/>
                </a:solidFill>
              </a:rPr>
              <a:t> фольклором 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народною </a:t>
            </a:r>
            <a:r>
              <a:rPr lang="ru-RU" sz="2800" dirty="0" err="1" smtClean="0">
                <a:solidFill>
                  <a:schemeClr val="bg1"/>
                </a:solidFill>
              </a:rPr>
              <a:t>мистецькою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творчістю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шукання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історичної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свідомості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посилене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вивчення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історичного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минулого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інколи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втеча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довколишньої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дійсності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ідеалізоване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минуле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</a:rPr>
              <a:t>вимріяне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майбутнє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</a:t>
            </a:r>
            <a:r>
              <a:rPr lang="ru-RU" sz="2800" dirty="0" smtClean="0">
                <a:solidFill>
                  <a:schemeClr val="bg1"/>
                </a:solidFill>
              </a:rPr>
              <a:t> фантастику.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klasnaocinka.com.ua/uploads/editor/1096/121581/blog_/nikola_pussen_tankred_i_ermi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5929354" cy="2952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14356"/>
            <a:ext cx="5929354" cy="5143536"/>
          </a:xfrm>
        </p:spPr>
        <p:txBody>
          <a:bodyPr>
            <a:noAutofit/>
          </a:bodyPr>
          <a:lstStyle/>
          <a:p>
            <a:pPr algn="ctr"/>
            <a:r>
              <a:rPr lang="uk-UA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Презентацію підготувала</a:t>
            </a:r>
            <a:br>
              <a:rPr lang="uk-UA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Учениця 9-Б класу</a:t>
            </a:r>
            <a:br>
              <a:rPr lang="uk-UA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Ліцею </a:t>
            </a:r>
            <a:r>
              <a:rPr lang="uk-UA" sz="4800" b="1" i="1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“Лідер”</a:t>
            </a:r>
            <a:r>
              <a:rPr lang="uk-UA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Жученя Катерина </a:t>
            </a:r>
            <a:r>
              <a:rPr lang="ru-RU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4800" b="1" i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59936" cy="59293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 Романтизм </a:t>
            </a:r>
            <a:r>
              <a:rPr lang="ru-RU" dirty="0" err="1" smtClean="0"/>
              <a:t>призвів</a:t>
            </a:r>
            <a:r>
              <a:rPr lang="ru-RU" dirty="0" smtClean="0"/>
              <a:t> до </a:t>
            </a:r>
            <a:r>
              <a:rPr lang="ru-RU" dirty="0" err="1" smtClean="0"/>
              <a:t>вироблення</a:t>
            </a:r>
            <a:r>
              <a:rPr lang="ru-RU" dirty="0" smtClean="0"/>
              <a:t> романтичного </a:t>
            </a:r>
            <a:r>
              <a:rPr lang="ru-RU" dirty="0" err="1" smtClean="0"/>
              <a:t>світогляду</a:t>
            </a:r>
            <a:r>
              <a:rPr lang="ru-RU" dirty="0" smtClean="0"/>
              <a:t> та романтичного стилю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постання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літературних</a:t>
            </a:r>
            <a:r>
              <a:rPr lang="ru-RU" dirty="0" smtClean="0"/>
              <a:t> </a:t>
            </a:r>
            <a:r>
              <a:rPr lang="ru-RU" dirty="0" err="1" smtClean="0"/>
              <a:t>жанрів</a:t>
            </a:r>
            <a:r>
              <a:rPr lang="ru-RU" dirty="0" smtClean="0"/>
              <a:t> — </a:t>
            </a:r>
            <a:r>
              <a:rPr lang="ru-RU" dirty="0" err="1" smtClean="0"/>
              <a:t>балади</a:t>
            </a:r>
            <a:r>
              <a:rPr lang="ru-RU" dirty="0" smtClean="0"/>
              <a:t>, </a:t>
            </a:r>
            <a:r>
              <a:rPr lang="ru-RU" dirty="0" err="1" smtClean="0"/>
              <a:t>ліричної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, </a:t>
            </a:r>
            <a:r>
              <a:rPr lang="ru-RU" dirty="0" err="1" smtClean="0"/>
              <a:t>романсової</a:t>
            </a:r>
            <a:r>
              <a:rPr lang="ru-RU" dirty="0" smtClean="0"/>
              <a:t> </a:t>
            </a:r>
            <a:r>
              <a:rPr lang="ru-RU" dirty="0" err="1" smtClean="0"/>
              <a:t>лірики</a:t>
            </a:r>
            <a:r>
              <a:rPr lang="ru-RU" dirty="0" smtClean="0"/>
              <a:t>,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романів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драм.</a:t>
            </a: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dirty="0" smtClean="0">
                <a:solidFill>
                  <a:schemeClr val="bg1"/>
                </a:solidFill>
              </a:rPr>
              <a:t>Романтизм </a:t>
            </a:r>
            <a:r>
              <a:rPr lang="ru-RU" dirty="0" err="1" smtClean="0">
                <a:solidFill>
                  <a:schemeClr val="bg1"/>
                </a:solidFill>
              </a:rPr>
              <a:t>співіснував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пізнім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класицизмом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dirty="0" err="1" smtClean="0">
                <a:solidFill>
                  <a:schemeClr val="bg1"/>
                </a:solidFill>
              </a:rPr>
              <a:t>академізмом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Мав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сучасні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йому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dirty="0" smtClean="0"/>
              <a:t>    </a:t>
            </a:r>
            <a:r>
              <a:rPr lang="ru-RU" i="1" dirty="0" err="1" smtClean="0"/>
              <a:t>живопис</a:t>
            </a:r>
            <a:endParaRPr lang="ru-RU" i="1" dirty="0" smtClean="0"/>
          </a:p>
          <a:p>
            <a:r>
              <a:rPr lang="ru-RU" i="1" dirty="0" smtClean="0"/>
              <a:t>    гравюру</a:t>
            </a:r>
          </a:p>
          <a:p>
            <a:r>
              <a:rPr lang="ru-RU" i="1" dirty="0" smtClean="0"/>
              <a:t>    </a:t>
            </a:r>
            <a:r>
              <a:rPr lang="ru-RU" i="1" dirty="0" err="1" smtClean="0"/>
              <a:t>архітектуру</a:t>
            </a:r>
            <a:endParaRPr lang="ru-RU" i="1" dirty="0" smtClean="0"/>
          </a:p>
          <a:p>
            <a:r>
              <a:rPr lang="ru-RU" i="1" dirty="0" smtClean="0"/>
              <a:t>    </a:t>
            </a:r>
            <a:r>
              <a:rPr lang="ru-RU" i="1" dirty="0" err="1" smtClean="0"/>
              <a:t>музику</a:t>
            </a:r>
            <a:endParaRPr lang="ru-RU" i="1" dirty="0" smtClean="0"/>
          </a:p>
          <a:p>
            <a:r>
              <a:rPr lang="ru-RU" i="1" dirty="0" smtClean="0"/>
              <a:t>    </a:t>
            </a:r>
            <a:r>
              <a:rPr lang="ru-RU" i="1" dirty="0" err="1" smtClean="0"/>
              <a:t>літературу</a:t>
            </a:r>
            <a:endParaRPr lang="ru-RU" i="1" dirty="0"/>
          </a:p>
        </p:txBody>
      </p:sp>
      <p:pic>
        <p:nvPicPr>
          <p:cNvPr id="19458" name="Picture 2" descr="http://belle-poque.ru/d/68992/d/rom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4144221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50033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Дуже цікаво, що з походженням слів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</a:rPr>
              <a:t>«роман»</a:t>
            </a:r>
            <a:r>
              <a:rPr lang="uk-UA" sz="2400" dirty="0" smtClean="0">
                <a:solidFill>
                  <a:schemeClr val="bg1"/>
                </a:solidFill>
              </a:rPr>
              <a:t>,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</a:rPr>
              <a:t>«романс» </a:t>
            </a:r>
            <a:r>
              <a:rPr lang="uk-UA" sz="2400" dirty="0" smtClean="0">
                <a:solidFill>
                  <a:schemeClr val="bg1"/>
                </a:solidFill>
              </a:rPr>
              <a:t>пов'язане усвідомлення романтики як властивості людської душі. Поняття романтики ширше романтизму. Романтичні почуття, мрії, романтичний вчинок - це щось високе, благородне, безкорисливе, не пов'язане ні з яким розрахунком і тому захоплене, відірване від реальності й спрямований до якомусь туманному, незбутнього ідеалу.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i.sunhome.ru/foto/131/romant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5537" y="3071810"/>
            <a:ext cx="5452926" cy="3447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59936" cy="60722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вважає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Романтизм як </a:t>
            </a:r>
            <a:r>
              <a:rPr lang="ru-RU" sz="2400" dirty="0" err="1" smtClean="0"/>
              <a:t>художнє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</a:t>
            </a:r>
            <a:r>
              <a:rPr lang="ru-RU" sz="2400" dirty="0" smtClean="0"/>
              <a:t> </a:t>
            </a:r>
            <a:r>
              <a:rPr lang="ru-RU" sz="2400" dirty="0" err="1" smtClean="0"/>
              <a:t>оформився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вперше</a:t>
            </a:r>
            <a:r>
              <a:rPr lang="ru-RU" sz="2400" dirty="0" smtClean="0"/>
              <a:t> у </a:t>
            </a:r>
            <a:r>
              <a:rPr lang="ru-RU" sz="2400" dirty="0" err="1" smtClean="0"/>
              <a:t>англійського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живопису</a:t>
            </a:r>
            <a:r>
              <a:rPr lang="ru-RU" sz="2400" dirty="0" smtClean="0"/>
              <a:t> </a:t>
            </a:r>
            <a:r>
              <a:rPr lang="ru-RU" sz="2400" dirty="0" err="1" smtClean="0"/>
              <a:t>ще</a:t>
            </a:r>
            <a:r>
              <a:rPr lang="ru-RU" sz="2400" dirty="0" smtClean="0"/>
              <a:t> в </a:t>
            </a:r>
            <a:r>
              <a:rPr lang="ru-RU" sz="2400" dirty="0" err="1" smtClean="0"/>
              <a:t>середині</a:t>
            </a:r>
            <a:r>
              <a:rPr lang="ru-RU" sz="2400" dirty="0" smtClean="0"/>
              <a:t> </a:t>
            </a:r>
            <a:r>
              <a:rPr lang="de-DE" sz="2400" dirty="0" smtClean="0"/>
              <a:t>XVIII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почасти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естетики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Класицизму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пейзажного стилю </a:t>
            </a:r>
            <a:r>
              <a:rPr lang="ru-RU" sz="2400" dirty="0" err="1" smtClean="0"/>
              <a:t>англійських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садів</a:t>
            </a:r>
            <a:r>
              <a:rPr lang="ru-RU" sz="2400" dirty="0" smtClean="0"/>
              <a:t>. У 1790-х роках новаторство </a:t>
            </a:r>
            <a:r>
              <a:rPr lang="ru-RU" sz="2400" dirty="0" err="1" smtClean="0"/>
              <a:t>живописної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техніки</a:t>
            </a:r>
            <a:r>
              <a:rPr lang="ru-RU" sz="2400" dirty="0" smtClean="0"/>
              <a:t> Т. Гейнсборо </a:t>
            </a:r>
            <a:r>
              <a:rPr lang="ru-RU" sz="2400" dirty="0" err="1" smtClean="0"/>
              <a:t>поклало</a:t>
            </a:r>
            <a:r>
              <a:rPr lang="ru-RU" sz="2400" dirty="0" smtClean="0"/>
              <a:t> початок </a:t>
            </a:r>
            <a:r>
              <a:rPr lang="ru-RU" sz="2400" dirty="0" err="1" smtClean="0"/>
              <a:t>перебігу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піттореск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пікчуреск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» </a:t>
            </a:r>
            <a:r>
              <a:rPr lang="ru-RU" sz="2400" dirty="0" smtClean="0"/>
              <a:t>(англ. </a:t>
            </a:r>
            <a:r>
              <a:rPr lang="de-DE" sz="2400" dirty="0" err="1" smtClean="0"/>
              <a:t>picturesque</a:t>
            </a:r>
            <a:r>
              <a:rPr lang="de-DE" sz="2400" dirty="0" smtClean="0"/>
              <a:t> - </a:t>
            </a:r>
            <a:r>
              <a:rPr lang="ru-RU" sz="2400" dirty="0" err="1" smtClean="0"/>
              <a:t>мальовничий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21506" name="Picture 2" descr="http://mtdata.ru/u9/photo044D/20287765767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785794"/>
            <a:ext cx="3350331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196</TotalTime>
  <Words>555</Words>
  <Application>Microsoft Office PowerPoint</Application>
  <PresentationFormat>Экран (4:3)</PresentationFormat>
  <Paragraphs>69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Бумажная</vt:lpstr>
      <vt:lpstr>Романтизм як європейський напрям </vt:lpstr>
      <vt:lpstr>Що ж таке романтизм? Як говорить Вікіпедія, це ідейний рух у літературі, науці й мистецтві, що виник наприкінці 18 ст. у Німеччині, Англії й Франції, поширився з початку 19 ст. в Росії, Польщі й Австрії, а з середини 19 ст. охопив інші країни Європи та Північної і Південної Америки.</vt:lpstr>
      <vt:lpstr>  Характерними ознаками романтизму є заперечення раціоналізму, відмова від суворої нормативності в художній творчості, культ почуттів людини. Його ідеологія спирається на культ індивідуалізму, на підкреслену, загострену увагу людської особистості, до психологічних проблем її внутрішнього "Я". У центрі зображення романтиків винятковий характер у виняткових обставинах. </vt:lpstr>
      <vt:lpstr>Виникнення  стилю</vt:lpstr>
      <vt:lpstr>Романтизм, що виник після французької революції, в умовах утверджуваного на зламі 18 — 19 ст. абсолютизму, був реакцією проти раціоналізму доби Просвітництва і застиглих форм, схем і канонів класицизму та подекуди проти сентименталізму. Філософську базу романтизму було закладено німецьким філософом Фрідріхом Шеллінгом.</vt:lpstr>
      <vt:lpstr>Головними рисами стали ідеалізм у філософії і культ почуттів, а не розуму, звернення до народності, захоплення фольклором і народною мистецькою творчістю, шукання історичної свідомості й посилене вивчення історичного минулого, інколи втеча від довколишньої дійсності в ідеалізоване минуле або у вимріяне майбутнє чи й у фантастику. </vt:lpstr>
      <vt:lpstr>Слайд 7</vt:lpstr>
      <vt:lpstr>Дуже цікаво, що з походженням слів «роман», «романс» пов'язане усвідомлення романтики як властивості людської душі. Поняття романтики ширше романтизму. Романтичні почуття, мрії, романтичний вчинок - це щось високе, благородне, безкорисливе, не пов'язане ні з яким розрахунком і тому захоплене, відірване від реальності й спрямований до якомусь туманному, незбутнього ідеалу.</vt:lpstr>
      <vt:lpstr>Слайд 9</vt:lpstr>
      <vt:lpstr>Терміном “пікчуреск” позначали живопис романістів К. Лоррена, М. Пуссена, З. Роза, а потім і своїх пейзажистів, таких як У. Тернер. Англійський пейзаж, як і англійський пейзажний стиль в парковому мистецтві, - типовий Романтизм, відображав прагнення природному, стихійному відчуття краси в природі. Слідом за Англією Романтизм отримав поширення в Німеччині, але там відразу ж придбав більш містичну забарвлення.</vt:lpstr>
      <vt:lpstr>Література в період романтизму </vt:lpstr>
      <vt:lpstr>Слайд 12</vt:lpstr>
      <vt:lpstr>Віктор Гюго</vt:lpstr>
      <vt:lpstr>Жорж Санд</vt:lpstr>
      <vt:lpstr>Олександр Дюма-батько</vt:lpstr>
      <vt:lpstr>Франсуа Рене де Шатобріан  </vt:lpstr>
      <vt:lpstr>Німеччина — єнська школа (А. В. та Ф. Шлегелі, Новаліс, Ф. Шлеєрмахер, Л. Тік), гейдельберзький романтизм (Г. фон Клейст, брати Грімм), Генріх Гейне, Е. Т. А. Гофман;</vt:lpstr>
      <vt:lpstr>Єнська школа </vt:lpstr>
      <vt:lpstr>Гейдельберзький романтизм</vt:lpstr>
      <vt:lpstr>Генріх Гейне</vt:lpstr>
      <vt:lpstr>Е. Т. А. Гофман</vt:lpstr>
      <vt:lpstr>Романтики Англії — «озерна школа» (В. Вордсворт, С.Колрідж, Р. Сауті), «Лондонські романтики» (Ч. Лем, В. Хезлітт, Лі Хант), П. Б. Шеллі, В. Скотт, Дж. Байрон</vt:lpstr>
      <vt:lpstr>Озерна школа</vt:lpstr>
      <vt:lpstr>Лондонські романтики</vt:lpstr>
      <vt:lpstr>П. Б. Шеллі</vt:lpstr>
      <vt:lpstr>В. Скотт</vt:lpstr>
      <vt:lpstr>Дж. Байрон</vt:lpstr>
      <vt:lpstr>США — В. Ірвінг, Г. В. Лонгфелло, Ф. Купер, Г. Мелвілл</vt:lpstr>
      <vt:lpstr>В. Ірвінг</vt:lpstr>
      <vt:lpstr>Г. В. Лонгфелло</vt:lpstr>
      <vt:lpstr>Ф. Купер</vt:lpstr>
      <vt:lpstr>Г. Мелвілл</vt:lpstr>
      <vt:lpstr>Музичне мистецтво під час романтизму </vt:lpstr>
      <vt:lpstr>Нікколо Паганіні</vt:lpstr>
      <vt:lpstr>Фредерік Шопен</vt:lpstr>
      <vt:lpstr>Ференц Ліст</vt:lpstr>
      <vt:lpstr>Гектор Берліоз</vt:lpstr>
      <vt:lpstr>Ріхард Вагнер</vt:lpstr>
      <vt:lpstr>Шедеври в живописі</vt:lpstr>
      <vt:lpstr>Ан-Луї Жироде де Русі-Тріозон</vt:lpstr>
      <vt:lpstr>Ежен Делакруа</vt:lpstr>
      <vt:lpstr>Теодор Жеріко</vt:lpstr>
      <vt:lpstr>Антуан Жан Гро</vt:lpstr>
      <vt:lpstr>Айвазовський Іван Костянтинович</vt:lpstr>
      <vt:lpstr>Джон Констебл</vt:lpstr>
      <vt:lpstr>Отто Рунге</vt:lpstr>
      <vt:lpstr>Роботи цих художників</vt:lpstr>
      <vt:lpstr>Каспар Давид Фрідрі «Мандрівник над морем туману» </vt:lpstr>
      <vt:lpstr>І. К. Айвазовським спільно з І. Є. Рєпіним «Прощання Пушкіна з морем» </vt:lpstr>
      <vt:lpstr>Айвазовскій І. К. «Шторм» </vt:lpstr>
      <vt:lpstr>Каспар Фрідріх "Крейдяні скелі на острові Рюген" </vt:lpstr>
      <vt:lpstr>Джон Констебл "Кукурудзяне поле"</vt:lpstr>
      <vt:lpstr>Джон Констебл "Білий кінь"</vt:lpstr>
      <vt:lpstr>Вільям Тернер "Дідона, засновниця Карфагена"</vt:lpstr>
      <vt:lpstr>Вільям Тернер "Венеція"</vt:lpstr>
      <vt:lpstr>Вільям Тернер "Замок Карнарвон"</vt:lpstr>
      <vt:lpstr>І. Айвазовський "Штиль"</vt:lpstr>
      <vt:lpstr>І. Айвазовський "Неаполітанська затока"</vt:lpstr>
      <vt:lpstr>І. Айвазовський "Морський берег"</vt:lpstr>
      <vt:lpstr>Презентацію підготувала Учениця 9-Б класу Ліцею “Лідер” Жученя Катерина 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Славик</dc:creator>
  <cp:lastModifiedBy>Славик</cp:lastModifiedBy>
  <cp:revision>21</cp:revision>
  <dcterms:created xsi:type="dcterms:W3CDTF">2013-04-07T19:55:01Z</dcterms:created>
  <dcterms:modified xsi:type="dcterms:W3CDTF">2013-04-09T21:28:15Z</dcterms:modified>
</cp:coreProperties>
</file>