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816" r:id="rId5"/>
    <p:sldMasterId id="2147483845" r:id="rId6"/>
  </p:sldMasterIdLst>
  <p:sldIdLst>
    <p:sldId id="268" r:id="rId7"/>
    <p:sldId id="256" r:id="rId8"/>
    <p:sldId id="259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83B"/>
    <a:srgbClr val="64B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F06A-8037-4043-9974-62128F76A293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006A-ACFE-4F94-89B6-EEFBBDA1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D743-CDDD-477C-8885-1BB2B1417F3B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DB44-6887-485D-893F-0806980AF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6F40-ABF5-438C-B54C-E28F07921EFF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4625-3C5E-4DAF-8D0D-D026E5DA9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FC10-470E-4A64-832B-6970856FB527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8B9C-B1C4-40AC-B798-AFEE0A570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9898-6EDB-433A-98EF-E615236784A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9103-44F1-4583-8A13-6A5F7D75D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2B8A-8A34-4C00-9DDE-11874F1D0BC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F564-3CF6-48E4-B4BE-7D5772B5C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DF7B-1028-44BB-9D91-4E856D866DC3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7277-853A-409F-86A0-CFF6C51D0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0FE1-7164-4BD2-A74B-F44A15507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B79E-1720-45BE-8730-CF32DECFD7D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5507-E79A-488D-8E0C-130BC0DC1EEF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628E-923E-412B-AA71-43D9C05F6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27BD-3698-46AD-8034-25052DFE62A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B0C2-800B-4885-B36B-0E3D5EF75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486B-F942-4E5F-9016-B32DB5762F5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0439-712C-427C-8BAA-C0A6B5EA5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C195-B92E-48A5-81AA-6FA2282B3A6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6EFF-AB5E-488E-8F9C-8E997D612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F14-3323-4E07-8C24-4F9E4220BA9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ECB4-E544-45C3-8A10-E4E3282C0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9CD4-FB2E-4831-A1C6-66620664B10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61DE-F5D9-4F5D-89E9-46FE061E4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1FDB-18A1-4BE1-B864-C49EA243833F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9AF5-4188-4309-B6C2-EE3AEC7BE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16BD2E-5DF5-415D-92DD-127594579A8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C6CDC-312C-4DEA-BF16-420B03D31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6072-90C8-4FA5-8400-21C94114F9F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CBDC-97D9-4A81-B789-9D7FD2409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3FCB14-B80B-4579-B865-39373D94AE4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D485E-35F8-4EF8-9742-30CF1C852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EDA4-4C5F-4587-9075-E7FA282B4F3B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EFBB9-D27C-4496-B48E-BBDC9FAF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D28B2-5A02-486A-A0E4-11C8A373606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83BB-8548-4988-A711-FB1DDCB5E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6063-737D-4FEB-86F1-928018C341A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C405-473E-4D73-902E-EE128A14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B268D-0869-4D20-97AD-A0747D260C1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87B5E9-C394-4C7B-BAD5-63258E4E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F5C0-B718-4AEA-8A1E-5FBAE19F44D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DB7E-A00D-4EE1-A8BC-07BA953C7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838C-78BA-4F65-B119-D8FE24995FF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EB64-29F4-4458-8F97-2EB4F6BDB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AF6F45-9435-479C-BE07-398365D001E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BDF473-45C3-4B5F-A512-E2524FB1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CAD5-0010-47D4-BC21-FC59EDBA83D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86AA-6B0C-4AE3-990A-6D7A0D701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F750-407C-47FB-AA01-7FC22C317158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F685-C817-4EAA-AD35-81BADA41C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CBEF9AC-EDE1-4B5A-B666-9D8240DBFC4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2B6A560-48FB-4221-A269-695A8D576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181FBB-4057-41C9-BB9E-B37BAB8CBFD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B042E0-483C-4A28-9196-AAFE2D774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CC33B-35D2-4CF5-B3B8-701B61B42CE8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32A8A5-B651-4C60-96A6-5150765D6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C55166-1889-4159-B6FF-21A498F28973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AF4501-24BA-46D8-9636-C108CF683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A24E3D-A444-42BE-99F0-8DA38D99532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602B9-F4C0-4698-89B1-8F2B06C1D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1E00-7CDC-47D1-9C01-7A58E2D2EEC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AB5A-08BE-4FA4-B86E-625433CD9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8F33-EB95-4175-A124-EA76F27FF901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04C0-FB9A-4960-9BEF-897E1099F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4EC2D77-BF1A-4583-9F6B-7E96FB05C3B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A2CD24-B88B-4246-AAFE-F09AF12C1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AB6EC0E-56E6-43C2-ABD9-827F24740629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F9A0D6A-1365-476A-9F40-29FDD870C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5FCE-C92E-412E-AF5F-CC76317A970B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4D8D-8210-423D-9CAB-61C02793A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C629-A158-4B2C-8CF5-24CE8525BC11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83D7-6C0D-459A-85EE-1EC9FC174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9D26-1970-4172-ACF0-633FB30637C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C073-A043-4DD5-905C-326373055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4C83-A9AE-4144-A39E-0057BE51ACE8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774B-F450-4BD1-B892-F564619BC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3802-2EF5-4B97-B9D6-02EAA52225D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C9-F096-4E60-A4A0-58ED14755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BBE5-E3FF-493F-91F8-56E0DD062873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76DF-3039-4FF8-BF38-8B33871C0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7D86-1F07-489D-AD65-90A0C9AD0E0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0008-40C6-4225-9E1C-C5648DB84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DE1F-4C95-4FDA-88D6-A9CF639EDA0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06CC-A592-4E0B-BF5C-E89AFA34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C952-5BEF-4EF6-9097-EA15E6F9CEA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EEA8C-BF4D-452D-ADA9-A935062F6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6D7B-C6E6-4E2E-8A9A-4F6CA6CB6388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0E59-F66A-40C0-BDDA-8DC5E1F84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F9BE-0A9D-4B95-BE54-631C9B4D06F1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3D52-3D53-4399-BD12-92634885F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E5BD-EAE3-4385-AD1A-DA6F0B4F573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24C1-85BF-4B08-A05C-61143165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75F3-B207-44DC-94E0-1654A74937A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40F2-F9F6-47C2-A54B-1F4F44C50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3622-E01B-465F-BB3A-E0FFFD5F6B17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BC0F-AC23-4D74-A5CF-353DADDF5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1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76AE-B1A5-4409-AB78-C7C31AD8E05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663D-3A8B-4D1D-ADD3-1AD0AAC50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E9B5-BB68-473F-A4C1-E9E3567F32F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01D7-FA78-462C-9946-45E1E284C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3AE0-9E61-4700-9EB5-827DC121487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450B-9444-43D8-A3F9-738915237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5012-C23D-4E1F-B67F-9E7B97A2A04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4E04-4298-44E9-B157-02B53C9A1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8F3C-A010-489C-AF38-68885BD642A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8D9D-2E31-4EE8-AE0C-800E6A683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D308-6AFC-419C-A052-95E010FB5A1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7904-4B4D-4E13-99C7-68DA94231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0692-BC06-4D4D-8A75-7A9C5BA3B6B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91B6-D0C3-4A14-9157-5382F8C20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E81C-9D1D-48D7-AB7A-2C384F831AC7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E79D-E4A2-4396-9C3A-17BC6567F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5952D-45DA-444E-99AF-D2A76BFEDE5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FBD9-834C-4AAD-8AD0-39A156C85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2B73F-9A65-442B-9DAF-862D32BB4D37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2D6D-6BCC-4203-A83C-F65AB5ABD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972A7-3378-4D26-975F-0D1B70C01819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B7BF-7AFF-4FE9-BFBA-CBBF73CB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19291-FD84-4E0F-BDF5-BFAEC6E8416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C861-5F40-4F3C-BE3F-C1AA25F25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568C-5B88-434A-AB4B-6B3161E81AC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6AB3-DF77-48BA-BA36-8B00053C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3EC8-187A-4CD4-8CC4-936F45A1C96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2E19-F389-4F97-8708-4BC965B1E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FB65-B0F6-4A86-88C9-3EB12654BB8B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F349-AC97-40ED-945E-E1F6B05E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26E2E-8E70-4973-A519-EF935C263748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FFA6D-EA00-471D-80D8-EBB1E574A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872" r:id="rId4"/>
    <p:sldLayoutId id="2147483914" r:id="rId5"/>
    <p:sldLayoutId id="2147483873" r:id="rId6"/>
    <p:sldLayoutId id="2147483915" r:id="rId7"/>
    <p:sldLayoutId id="2147483916" r:id="rId8"/>
    <p:sldLayoutId id="2147483917" r:id="rId9"/>
    <p:sldLayoutId id="2147483874" r:id="rId10"/>
    <p:sldLayoutId id="2147483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D3572E-96D2-4F7C-85D9-C230825B726F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1F349F6-0E26-4157-B820-3B8E2FAC6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875" r:id="rId2"/>
    <p:sldLayoutId id="2147483920" r:id="rId3"/>
    <p:sldLayoutId id="2147483876" r:id="rId4"/>
    <p:sldLayoutId id="2147483921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7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A00D85C-743D-48B2-AB0B-3AB3417BF81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379746-469F-4663-B68B-2A3E6281E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83" r:id="rId2"/>
    <p:sldLayoutId id="2147483923" r:id="rId3"/>
    <p:sldLayoutId id="2147483884" r:id="rId4"/>
    <p:sldLayoutId id="2147483885" r:id="rId5"/>
    <p:sldLayoutId id="2147483886" r:id="rId6"/>
    <p:sldLayoutId id="2147483924" r:id="rId7"/>
    <p:sldLayoutId id="2147483887" r:id="rId8"/>
    <p:sldLayoutId id="2147483925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03C3C29-71C7-4F9A-A6B6-48B524C42299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070A3E4-55E7-4C47-935F-5DD92271B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890" r:id="rId6"/>
    <p:sldLayoutId id="2147483931" r:id="rId7"/>
    <p:sldLayoutId id="2147483932" r:id="rId8"/>
    <p:sldLayoutId id="2147483891" r:id="rId9"/>
    <p:sldLayoutId id="2147483892" r:id="rId10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915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91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6547F8-90B0-4671-A0BB-2CEA58B86AB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6428E-2BC1-4691-AA3C-EC04D4FE8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916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893" r:id="rId2"/>
    <p:sldLayoutId id="2147483934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935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228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89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0977AA0-D698-4160-A0DF-D4FDED5C92D2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428C8773-A9F5-44E6-ACF8-4EEA4F8F6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bc-people.com/data/rafael-santi/pic-1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0%A4%D0%B0%D0%B9%D0%BB:Sanzio_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84213" y="188913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1600" cap="none" smtClean="0">
                <a:solidFill>
                  <a:schemeClr val="bg2"/>
                </a:solidFill>
                <a:effectLst/>
                <a:latin typeface="Arial" charset="0"/>
              </a:rPr>
              <a:t>Міністерство освіти і науки, молоді та спорту України</a:t>
            </a:r>
            <a:br>
              <a:rPr lang="uk-UA" sz="1600" cap="none" smtClean="0"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uk-UA" sz="1600" cap="none" smtClean="0">
                <a:solidFill>
                  <a:schemeClr val="bg2"/>
                </a:solidFill>
                <a:effectLst/>
                <a:latin typeface="Arial" charset="0"/>
              </a:rPr>
              <a:t>Вінницький державний педагогічний університет ім. М. Коцюбинського</a:t>
            </a:r>
            <a:endParaRPr lang="ru-RU" sz="1600" cap="none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type="subTitle" idx="4294967295"/>
          </p:nvPr>
        </p:nvSpPr>
        <p:spPr>
          <a:xfrm>
            <a:off x="1187450" y="1628775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uk-UA" b="1" smtClean="0">
                <a:solidFill>
                  <a:srgbClr val="1668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Тема: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uk-UA" b="1" smtClean="0">
                <a:solidFill>
                  <a:srgbClr val="1668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“Культура Високого Відродження - Рафаель”</a:t>
            </a:r>
            <a:endParaRPr lang="ru-RU" b="1" smtClean="0">
              <a:solidFill>
                <a:srgbClr val="1668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435600" y="4076700"/>
            <a:ext cx="2998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/>
              <a:t>Виконав:</a:t>
            </a:r>
          </a:p>
          <a:p>
            <a:pPr>
              <a:defRPr/>
            </a:pPr>
            <a:r>
              <a:rPr lang="uk-UA"/>
              <a:t>Студент 4 курсу, групи А</a:t>
            </a:r>
          </a:p>
          <a:p>
            <a:pPr>
              <a:defRPr/>
            </a:pPr>
            <a:r>
              <a:rPr lang="uk-UA"/>
              <a:t>Гула Сергій Анатолійович </a:t>
            </a:r>
            <a:endParaRPr lang="ru-RU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975100" y="6113463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Вінниця 2011</a:t>
            </a:r>
            <a:endParaRPr lang="ru-RU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55875" y="1341438"/>
            <a:ext cx="362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Інститут історії, етнології і права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92000">
              <a:schemeClr val="accent4">
                <a:lumMod val="7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88913"/>
            <a:ext cx="2057400" cy="13350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600" smtClean="0">
                <a:ln>
                  <a:noFill/>
                </a:ln>
                <a:solidFill>
                  <a:srgbClr val="706702"/>
                </a:solidFill>
              </a:rPr>
              <a:t>Картина Рафаеля "Святе сімейство під пальмою" (Sacra</a:t>
            </a:r>
            <a:r>
              <a:rPr lang="uk-UA" sz="1600" smtClean="0">
                <a:ln>
                  <a:noFill/>
                </a:ln>
                <a:solidFill>
                  <a:srgbClr val="706702"/>
                </a:solidFill>
              </a:rPr>
              <a:t> </a:t>
            </a:r>
            <a:r>
              <a:rPr sz="1600" smtClean="0">
                <a:ln>
                  <a:noFill/>
                </a:ln>
                <a:solidFill>
                  <a:srgbClr val="706702"/>
                </a:solidFill>
              </a:rPr>
              <a:t>Famiglia</a:t>
            </a:r>
            <a:r>
              <a:rPr lang="uk-UA" sz="1600" smtClean="0">
                <a:ln>
                  <a:noFill/>
                </a:ln>
                <a:solidFill>
                  <a:srgbClr val="706702"/>
                </a:solidFill>
              </a:rPr>
              <a:t> </a:t>
            </a:r>
            <a:r>
              <a:rPr sz="1600" smtClean="0">
                <a:ln>
                  <a:noFill/>
                </a:ln>
                <a:solidFill>
                  <a:srgbClr val="706702"/>
                </a:solidFill>
              </a:rPr>
              <a:t>con</a:t>
            </a:r>
            <a:r>
              <a:rPr lang="uk-UA" sz="1600" smtClean="0">
                <a:ln>
                  <a:noFill/>
                </a:ln>
                <a:solidFill>
                  <a:srgbClr val="706702"/>
                </a:solidFill>
              </a:rPr>
              <a:t> </a:t>
            </a:r>
            <a:r>
              <a:rPr sz="1600" smtClean="0">
                <a:ln>
                  <a:noFill/>
                </a:ln>
                <a:solidFill>
                  <a:srgbClr val="706702"/>
                </a:solidFill>
              </a:rPr>
              <a:t>palma</a:t>
            </a:r>
            <a:r>
              <a:rPr lang="uk-UA" sz="1600" smtClean="0">
                <a:ln>
                  <a:noFill/>
                </a:ln>
                <a:solidFill>
                  <a:srgbClr val="706702"/>
                </a:solidFill>
              </a:rPr>
              <a:t>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defRPr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Датована  1506 роком. Тут  зображені Діва Марія, Ісус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Хрістос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і святий Йосип (цього разу з традиційною бородою). Картина знаходиться в Національній галереї Шотландії в Единбурзі.</a:t>
            </a:r>
          </a:p>
          <a:p>
            <a:pPr eaLnBrk="1" fontAlgn="auto" hangingPunct="1">
              <a:defRPr/>
            </a:pPr>
            <a:endParaRPr lang="uk-UA" dirty="0" smtClean="0"/>
          </a:p>
          <a:p>
            <a:pPr eaLnBrk="1" fontAlgn="auto" hangingPunct="1">
              <a:defRPr/>
            </a:pPr>
            <a:endParaRPr lang="uk-UA" dirty="0"/>
          </a:p>
        </p:txBody>
      </p:sp>
      <p:pic>
        <p:nvPicPr>
          <p:cNvPr id="5" name="Рисунок 4" descr="Рафаэль Санти - Святое семейство под пальмой"/>
          <p:cNvPicPr>
            <a:picLocks noGrp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5572134" cy="6072208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150" y="324162"/>
            <a:ext cx="2057400" cy="124503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Мадонна з </a:t>
            </a:r>
            <a:r>
              <a:rPr lang="uk-UA" dirty="0" err="1" smtClean="0"/>
              <a:t>Фоліньо</a:t>
            </a:r>
            <a:r>
              <a:rPr lang="uk-UA" dirty="0" smtClean="0"/>
              <a:t> (</a:t>
            </a:r>
            <a:r>
              <a:rPr smtClean="0"/>
              <a:t>Madonna</a:t>
            </a:r>
            <a:r>
              <a:rPr lang="uk-UA" dirty="0" smtClean="0"/>
              <a:t> </a:t>
            </a:r>
            <a:r>
              <a:rPr smtClean="0"/>
              <a:t>di</a:t>
            </a:r>
            <a:r>
              <a:rPr lang="uk-UA" dirty="0" smtClean="0"/>
              <a:t> </a:t>
            </a:r>
            <a:r>
              <a:rPr smtClean="0"/>
              <a:t>Foligno</a:t>
            </a:r>
            <a:r>
              <a:rPr lang="ru-RU" dirty="0" smtClean="0"/>
              <a:t>) </a:t>
            </a:r>
            <a:r>
              <a:rPr lang="ru-RU" dirty="0" err="1" smtClean="0"/>
              <a:t>датована</a:t>
            </a:r>
            <a:r>
              <a:rPr lang="ru-RU" dirty="0" smtClean="0"/>
              <a:t> 1511-1512 роками.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0" y="1600200"/>
            <a:ext cx="2400300" cy="4829175"/>
          </a:xfrm>
        </p:spPr>
        <p:txBody>
          <a:bodyPr/>
          <a:lstStyle/>
          <a:p>
            <a:pPr algn="ctr" eaLnBrk="1" hangingPunct="1">
              <a:lnSpc>
                <a:spcPct val="105000"/>
              </a:lnSpc>
            </a:pPr>
            <a:r>
              <a:rPr lang="ru-RU" sz="1300" smtClean="0">
                <a:solidFill>
                  <a:schemeClr val="accent2"/>
                </a:solidFill>
              </a:rPr>
              <a:t>Картина названа по </a:t>
            </a:r>
            <a:r>
              <a:rPr lang="uk-UA" sz="1300" smtClean="0">
                <a:solidFill>
                  <a:schemeClr val="accent2"/>
                </a:solidFill>
              </a:rPr>
              <a:t>назві</a:t>
            </a:r>
            <a:r>
              <a:rPr lang="ru-RU" sz="1300" smtClean="0">
                <a:solidFill>
                  <a:schemeClr val="accent2"/>
                </a:solidFill>
              </a:rPr>
              <a:t> італійського міста Фоліньо, де вона знаходилася. Зараз картина знаходиться у Ватиканській пінакотеці. Ця картина була написана Рафаелем на замовлення Сигизмондо де Конті, секретаря Папи Римського Юлія II. Сам замовник зображений на картині справа, він стоїть навколішки перед Дівою Марією і Христом, оточеними ангелами. Поряд з Сигизмондо де</a:t>
            </a:r>
            <a:r>
              <a:rPr lang="uk-UA" sz="1300" smtClean="0">
                <a:solidFill>
                  <a:schemeClr val="accent2"/>
                </a:solidFill>
              </a:rPr>
              <a:t> Конті стоять святий Ієронім і його ручний лев. Зліва Іоанн Крестітель і уклінний Франциск Ассизський.</a:t>
            </a:r>
          </a:p>
          <a:p>
            <a:pPr eaLnBrk="1" hangingPunct="1">
              <a:lnSpc>
                <a:spcPct val="105000"/>
              </a:lnSpc>
            </a:pPr>
            <a:endParaRPr lang="uk-UA" sz="11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05000"/>
              </a:lnSpc>
            </a:pPr>
            <a:endParaRPr lang="uk-UA" sz="1100" smtClean="0">
              <a:solidFill>
                <a:schemeClr val="accent2"/>
              </a:solidFill>
            </a:endParaRPr>
          </a:p>
        </p:txBody>
      </p:sp>
      <p:pic>
        <p:nvPicPr>
          <p:cNvPr id="83973" name="Рисунок 5" descr="Рафаэль Санти - Мадонна из Фолинь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chemeClr val="tx2">
                <a:lumMod val="75000"/>
              </a:schemeClr>
            </a:gs>
            <a:gs pos="30000">
              <a:srgbClr val="C7AC4C"/>
            </a:gs>
            <a:gs pos="45000">
              <a:schemeClr val="bg2">
                <a:lumMod val="60000"/>
                <a:lumOff val="40000"/>
              </a:schemeClr>
            </a:gs>
            <a:gs pos="77000">
              <a:srgbClr val="C7AC4C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286388"/>
            <a:ext cx="2185974" cy="15716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Славнозвісна «Сікстинська мадонна»</a:t>
            </a:r>
            <a:br>
              <a:rPr lang="uk-UA" dirty="0" smtClean="0"/>
            </a:br>
            <a:r>
              <a:rPr lang="uk-UA" dirty="0" smtClean="0"/>
              <a:t> 1513-1514 рр. (Дрезденська галерея)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0"/>
            <a:ext cx="3714776" cy="50321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  <a:scene3d>
            <a:camera prst="perspectiveLef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7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7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7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/>
              <a:t>Перше враження від картини: постать ставної жінки, що несе хлоп­чика, тримаючи його міцними, але ніжними руками. Уже в тому, як вона тримає сина, і навіть у лініях, якими окреслено постать і покривало є щось невимовно сумне, принадне й разом величне, таке, що кожній людині нагадує матір. Легкий вітерець надуває покривало, відкидає край синього плаща ма­донни. Дивне небо, в якому клубочаться хмаринки та юрмляться без­винні душі дітей-ангеляток, оточує постать мадонни. З безмежною розчуленістю й захопленням дивиться в обличчя мадонни чоловік похи­лого віку у парадному папському вбранні — святий Сікст. Схилилася, притуливши руку до серця, опустила очі долу прекрасна свята Варвара. Наближається до глядача, не йде — пливе повітрям мадонна. Хлопчик дивиться з докором, а мати зі співчуттям та готовністю все зрозуміти й простоти...</a:t>
            </a:r>
            <a:endParaRPr lang="uk-UA" sz="12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/>
              <a:t>«Сікстинська мадонна» силою свого впливу на глядача перевершує всіх інших мадонн, будь-коли створених, не виключаючи й мальованих чарівним пензлем Рафаеля. </a:t>
            </a:r>
            <a:endParaRPr lang="uk-UA" sz="1200" dirty="0"/>
          </a:p>
        </p:txBody>
      </p:sp>
      <p:pic>
        <p:nvPicPr>
          <p:cNvPr id="84998" name="Рисунок 4" descr="Рафаэль Санти - Сикстинская Мадо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664691"/>
            <a:ext cx="2128838" cy="2052650"/>
          </a:xfr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 Картина «Перетворення»  - 1518 – 1520 р.; 405х278 см., дерево, олія. Ватиканський музей, Ватикан.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73731" name="Picture 3" descr="J:\222CANON\IMG_54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4572032" cy="657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50018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 rot="612162">
            <a:off x="2608263" y="3132138"/>
            <a:ext cx="4022725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39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Дякую за увагу 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Раффаелло</a:t>
            </a:r>
            <a:r>
              <a:rPr lang="uk-UA" dirty="0" smtClean="0"/>
              <a:t> Санті – Рафаель</a:t>
            </a:r>
            <a:br>
              <a:rPr lang="uk-UA" dirty="0" smtClean="0"/>
            </a:br>
            <a:r>
              <a:rPr lang="uk-UA" dirty="0" smtClean="0"/>
              <a:t>(1483 - 1520), Італія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Високе Відродження</a:t>
            </a:r>
            <a:endParaRPr lang="uk-UA" sz="1800" dirty="0"/>
          </a:p>
        </p:txBody>
      </p:sp>
      <p:pic>
        <p:nvPicPr>
          <p:cNvPr id="62467" name="Рисунок 3" descr="Рафаэль Санти - деталь картины Автопортрет с друго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28625"/>
            <a:ext cx="23860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Рисунок 5" descr="автопортрет">
            <a:hlinkClick r:id="rId4" tooltip="&quot;автопортрет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428625"/>
            <a:ext cx="25003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500563" y="2000250"/>
            <a:ext cx="15001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Лоджія Психеї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B95C00"/>
                </a:solidFill>
              </a:rPr>
              <a:t>1517, Вілла Фарнезіна, Рим.</a:t>
            </a:r>
          </a:p>
        </p:txBody>
      </p:sp>
      <p:pic>
        <p:nvPicPr>
          <p:cNvPr id="63491" name="Picture 3" descr="E:\223CANON\IMG_55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8072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Мадонна </a:t>
            </a:r>
            <a:r>
              <a:rPr lang="uk-UA" dirty="0" err="1" smtClean="0"/>
              <a:t>Конестабіле</a:t>
            </a:r>
            <a:r>
              <a:rPr lang="uk-UA" dirty="0" smtClean="0"/>
              <a:t> (</a:t>
            </a:r>
            <a:r>
              <a:rPr smtClean="0"/>
              <a:t>Madonna</a:t>
            </a:r>
            <a:r>
              <a:rPr lang="uk-UA" dirty="0" smtClean="0"/>
              <a:t> </a:t>
            </a:r>
            <a:r>
              <a:rPr smtClean="0"/>
              <a:t>Connestabile</a:t>
            </a:r>
            <a:r>
              <a:rPr lang="ru-RU" dirty="0" smtClean="0"/>
              <a:t>) 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 eaLnBrk="1" fontAlgn="auto" hangingPunct="1">
              <a:defRPr/>
            </a:pPr>
            <a:r>
              <a:rPr lang="ru-RU" dirty="0" smtClean="0"/>
              <a:t>Написана в 1504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названа по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графа </a:t>
            </a:r>
            <a:r>
              <a:rPr lang="ru-RU" dirty="0" err="1" smtClean="0"/>
              <a:t>Конестабіле</a:t>
            </a:r>
            <a:r>
              <a:rPr lang="ru-RU" dirty="0" smtClean="0"/>
              <a:t>. Картина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придбана</a:t>
            </a:r>
            <a:r>
              <a:rPr lang="ru-RU" dirty="0" smtClean="0"/>
              <a:t> </a:t>
            </a:r>
            <a:r>
              <a:rPr lang="ru-RU" dirty="0" err="1" smtClean="0"/>
              <a:t>російським</a:t>
            </a:r>
            <a:r>
              <a:rPr lang="ru-RU" dirty="0" smtClean="0"/>
              <a:t> </a:t>
            </a:r>
            <a:r>
              <a:rPr lang="ru-RU" dirty="0" err="1" smtClean="0"/>
              <a:t>імператором</a:t>
            </a:r>
            <a:r>
              <a:rPr lang="ru-RU" dirty="0" smtClean="0"/>
              <a:t> </a:t>
            </a:r>
            <a:r>
              <a:rPr lang="ru-RU" dirty="0" err="1" smtClean="0"/>
              <a:t>Олександром</a:t>
            </a:r>
            <a:r>
              <a:rPr lang="ru-RU" dirty="0" smtClean="0"/>
              <a:t> II. Зараз "Мадонна </a:t>
            </a:r>
            <a:r>
              <a:rPr lang="ru-RU" dirty="0" err="1" smtClean="0"/>
              <a:t>Конестабіле</a:t>
            </a:r>
            <a:r>
              <a:rPr lang="ru-RU" dirty="0" smtClean="0"/>
              <a:t>"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Ермітажі</a:t>
            </a:r>
            <a:r>
              <a:rPr lang="ru-RU" dirty="0" smtClean="0"/>
              <a:t> (Санкт-Петербург). "</a:t>
            </a:r>
            <a:br>
              <a:rPr lang="ru-RU" dirty="0" smtClean="0"/>
            </a:br>
            <a:r>
              <a:rPr lang="ru-RU" dirty="0" smtClean="0"/>
              <a:t>Мадонна </a:t>
            </a:r>
            <a:r>
              <a:rPr lang="ru-RU" dirty="0" err="1" smtClean="0"/>
              <a:t>Конестабіле</a:t>
            </a:r>
            <a:r>
              <a:rPr lang="ru-RU" dirty="0" smtClean="0"/>
              <a:t>"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останньою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, </a:t>
            </a:r>
            <a:r>
              <a:rPr lang="ru-RU" dirty="0" err="1" smtClean="0"/>
              <a:t>створеною</a:t>
            </a:r>
            <a:r>
              <a:rPr lang="ru-RU" dirty="0" smtClean="0"/>
              <a:t> </a:t>
            </a:r>
            <a:r>
              <a:rPr lang="ru-RU" dirty="0" err="1" smtClean="0"/>
              <a:t>Рафаелем</a:t>
            </a:r>
            <a:r>
              <a:rPr lang="ru-RU" dirty="0" smtClean="0"/>
              <a:t> в </a:t>
            </a:r>
            <a:r>
              <a:rPr lang="ru-RU" dirty="0" err="1" smtClean="0"/>
              <a:t>Умбрії</a:t>
            </a:r>
            <a:r>
              <a:rPr lang="ru-RU" dirty="0" smtClean="0"/>
              <a:t>, до </a:t>
            </a:r>
            <a:r>
              <a:rPr lang="ru-RU" dirty="0" err="1" smtClean="0"/>
              <a:t>переїзду</a:t>
            </a:r>
            <a:r>
              <a:rPr lang="ru-RU" dirty="0" smtClean="0"/>
              <a:t> у </a:t>
            </a:r>
            <a:r>
              <a:rPr lang="ru-RU" dirty="0" err="1" smtClean="0"/>
              <a:t>флоренцію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" name="Рисунок 6" descr="Рафаэль Санти - Мадонна Конестабиле"/>
          <p:cNvPicPr>
            <a:picLocks noGrp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3"/>
          <p:cNvSpPr>
            <a:spLocks noGrp="1"/>
          </p:cNvSpPr>
          <p:nvPr>
            <p:ph type="title"/>
          </p:nvPr>
        </p:nvSpPr>
        <p:spPr>
          <a:xfrm>
            <a:off x="214313" y="5357813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smtClean="0">
                <a:solidFill>
                  <a:srgbClr val="FF0000"/>
                </a:solidFill>
              </a:rPr>
              <a:t>Три грації (1504-1505) Музей Конде, Шантийі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9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Афінська школа</a:t>
            </a:r>
            <a:b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1509-1510</a:t>
            </a:r>
            <a:endParaRPr lang="uk-UA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8851" name="Текст 5"/>
          <p:cNvSpPr>
            <a:spLocks noGrp="1"/>
          </p:cNvSpPr>
          <p:nvPr>
            <p:ph type="body" sz="half" idx="2"/>
          </p:nvPr>
        </p:nvSpPr>
        <p:spPr>
          <a:xfrm>
            <a:off x="3040063" y="5389563"/>
            <a:ext cx="5486400" cy="911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Фреска Станка дела Сеньятура, Ватикан </a:t>
            </a:r>
          </a:p>
        </p:txBody>
      </p:sp>
      <p:pic>
        <p:nvPicPr>
          <p:cNvPr id="7" name="Рисунок 6" descr="IMG_55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57166"/>
            <a:ext cx="8572528" cy="436280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Картина «Заручини Марії» </a:t>
            </a:r>
            <a:endParaRPr lang="uk-UA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Рисунок 6" descr="IMG_5497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6019800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defRPr/>
            </a:pPr>
            <a:r>
              <a:rPr lang="uk-UA" b="1" dirty="0" smtClean="0">
                <a:solidFill>
                  <a:schemeClr val="bg1"/>
                </a:solidFill>
              </a:rPr>
              <a:t>(тепер  у Міланському музеї Пінакотека </a:t>
            </a:r>
            <a:r>
              <a:rPr lang="uk-UA" b="1" dirty="0" err="1" smtClean="0">
                <a:solidFill>
                  <a:schemeClr val="bg1"/>
                </a:solidFill>
              </a:rPr>
              <a:t>ді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Брера</a:t>
            </a:r>
            <a:r>
              <a:rPr lang="uk-UA" b="1" dirty="0" smtClean="0">
                <a:solidFill>
                  <a:schemeClr val="bg1"/>
                </a:solidFill>
              </a:rPr>
              <a:t>) композиційною схемою, навіть окремими постатями нагадує твори </a:t>
            </a:r>
            <a:r>
              <a:rPr lang="uk-UA" b="1" dirty="0" err="1" smtClean="0">
                <a:solidFill>
                  <a:schemeClr val="bg1"/>
                </a:solidFill>
              </a:rPr>
              <a:t>Перуджіно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FFC000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chemeClr val="accent2">
                <a:lumMod val="75000"/>
              </a:schemeClr>
            </a:gs>
            <a:gs pos="100000">
              <a:srgbClr val="EAEAE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uk-UA" sz="1600" smtClean="0">
                <a:ln>
                  <a:noFill/>
                </a:ln>
              </a:rPr>
              <a:t>Святий Георгій, що вбиває дракона, 1505.</a:t>
            </a:r>
            <a:br>
              <a:rPr lang="uk-UA" sz="1600" smtClean="0">
                <a:ln>
                  <a:noFill/>
                </a:ln>
              </a:rPr>
            </a:br>
            <a:r>
              <a:rPr lang="uk-UA" sz="1600" smtClean="0">
                <a:ln>
                  <a:noFill/>
                </a:ln>
              </a:rPr>
              <a:t>Лувр, Париж.</a:t>
            </a:r>
          </a:p>
        </p:txBody>
      </p:sp>
      <p:pic>
        <p:nvPicPr>
          <p:cNvPr id="7" name="Рисунок 6" descr="IMG_5499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6019800" cy="671514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43688" y="2214563"/>
            <a:ext cx="2057400" cy="4419600"/>
          </a:xfrm>
        </p:spPr>
        <p:txBody>
          <a:bodyPr/>
          <a:lstStyle/>
          <a:p>
            <a:pPr algn="ctr" eaLnBrk="1" hangingPunct="1">
              <a:lnSpc>
                <a:spcPct val="105000"/>
              </a:lnSpc>
            </a:pPr>
            <a:r>
              <a:rPr lang="uk-UA" sz="800" b="1" smtClean="0">
                <a:solidFill>
                  <a:schemeClr val="bg1"/>
                </a:solidFill>
              </a:rPr>
              <a:t>Перебуваючи в аристократичному середовищі, звер­тається художник і до «рицарського» сюжету — битви святого Георгія з драконом Легендарний рицар, хоч і одягнений у тяжкі лати, схожий на юного пажа. Впевнено, спокійно, ніби виконуючи гімнастичну вправу, він проколює списом потвору, що не встигає утекти до своєї печери. Білий кінь юного героя стрибає через дракона, а морду грайливо вивертає, ніби всміхаючись. На другому плані прекрасна царівна молить бога за свого рятівника, на горбочках між скелями виструнчилися дерева, кучерявляться кущі, а вдалині видніється замок. Згадуються рицарські романи, італійська поезія </a:t>
            </a:r>
            <a:r>
              <a:rPr lang="en-US" sz="800" b="1" smtClean="0">
                <a:solidFill>
                  <a:schemeClr val="bg1"/>
                </a:solidFill>
              </a:rPr>
              <a:t>XIV</a:t>
            </a:r>
            <a:r>
              <a:rPr lang="uk-UA" sz="800" b="1" smtClean="0">
                <a:solidFill>
                  <a:schemeClr val="bg1"/>
                </a:solidFill>
              </a:rPr>
              <a:t> століт­тя, а фарби, чіткість відтворення численних деталей примушують прига­дати пізньоготичну французьку мініатюру — найвишуканіше з усього, що породила західноєвропейська середньовічна культура.</a:t>
            </a:r>
            <a:endParaRPr lang="uk-UA" sz="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5000"/>
              </a:lnSpc>
            </a:pPr>
            <a:endParaRPr lang="uk-UA" sz="80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FFC000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chemeClr val="accent2">
                <a:lumMod val="75000"/>
              </a:schemeClr>
            </a:gs>
            <a:gs pos="100000">
              <a:srgbClr val="EAEA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uk-UA" sz="1600" smtClean="0">
                <a:ln>
                  <a:noFill/>
                </a:ln>
              </a:rPr>
              <a:t>Тріумф Галатеї </a:t>
            </a:r>
            <a:br>
              <a:rPr lang="uk-UA" sz="1600" smtClean="0">
                <a:ln>
                  <a:noFill/>
                </a:ln>
              </a:rPr>
            </a:br>
            <a:r>
              <a:rPr lang="uk-UA" sz="1600" smtClean="0">
                <a:ln>
                  <a:noFill/>
                </a:ln>
              </a:rPr>
              <a:t>1512-1514 рр.</a:t>
            </a:r>
            <a:br>
              <a:rPr lang="uk-UA" sz="1600" smtClean="0">
                <a:ln>
                  <a:noFill/>
                </a:ln>
              </a:rPr>
            </a:br>
            <a:r>
              <a:rPr lang="uk-UA" sz="1600" smtClean="0">
                <a:ln>
                  <a:noFill/>
                </a:ln>
              </a:rPr>
              <a:t>фреска Вілла Фарнезіна, Рим.</a:t>
            </a:r>
          </a:p>
        </p:txBody>
      </p:sp>
      <p:sp>
        <p:nvSpPr>
          <p:cNvPr id="81925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9" name="Рисунок 8" descr="IMG_5502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0"/>
            <a:ext cx="6334156" cy="664371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9" dur="123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0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2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610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Трек</vt:lpstr>
      <vt:lpstr>Бумажная</vt:lpstr>
      <vt:lpstr>Аспект</vt:lpstr>
      <vt:lpstr>Литейная</vt:lpstr>
      <vt:lpstr>1_Поток</vt:lpstr>
      <vt:lpstr>Орбита</vt:lpstr>
      <vt:lpstr>Міністерство освіти і науки, молоді та спорту України Вінницький державний педагогічний університет ім. М. Коцюбинського</vt:lpstr>
      <vt:lpstr>Раффаелло Санті – Рафаель (1483 - 1520), Італія</vt:lpstr>
      <vt:lpstr>Лоджія Психеї</vt:lpstr>
      <vt:lpstr>Мадонна Конестабіле (Madonna Connestabile) </vt:lpstr>
      <vt:lpstr>Три грації (1504-1505) Музей Конде, Шантийі</vt:lpstr>
      <vt:lpstr>Афінська школа 1509-1510</vt:lpstr>
      <vt:lpstr>Картина «Заручини Марії» </vt:lpstr>
      <vt:lpstr>Святий Георгій, що вбиває дракона, 1505. Лувр, Париж.</vt:lpstr>
      <vt:lpstr>Тріумф Галатеї  1512-1514 рр. фреска Вілла Фарнезіна, Рим.</vt:lpstr>
      <vt:lpstr>Картина Рафаеля "Святе сімейство під пальмою" (Sacra Famiglia con palma) </vt:lpstr>
      <vt:lpstr>Мадонна з Фоліньо (Madonna di Foligno) датована 1511-1512 роками. </vt:lpstr>
      <vt:lpstr>Славнозвісна «Сікстинська мадонна»  1513-1514 рр. (Дрезденська галерея) </vt:lpstr>
      <vt:lpstr> Картина «Перетворення»  - 1518 – 1520 р.; 405х278 см., дерево, олія. Ватиканський музей, Ватикан.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Раффаелло Санті – Рафаель (1483 - 1520), Італія</dc:title>
  <dc:creator>Сергей</dc:creator>
  <cp:lastModifiedBy>User</cp:lastModifiedBy>
  <cp:revision>18</cp:revision>
  <dcterms:created xsi:type="dcterms:W3CDTF">2011-12-03T13:28:28Z</dcterms:created>
  <dcterms:modified xsi:type="dcterms:W3CDTF">2015-04-30T08:43:14Z</dcterms:modified>
</cp:coreProperties>
</file>