
<file path=[Content_Types].xml><?xml version="1.0" encoding="utf-8"?>
<Types xmlns="http://schemas.openxmlformats.org/package/2006/content-types">
  <Default Extension="bin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sldIdLst>
    <p:sldId id="256" r:id="rId2"/>
    <p:sldId id="257" r:id="rId3"/>
    <p:sldId id="258" r:id="rId4"/>
    <p:sldId id="259" r:id="rId5"/>
    <p:sldId id="260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5" d="100"/>
          <a:sy n="105" d="100"/>
        </p:scale>
        <p:origin x="-150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bin"/><Relationship Id="rId4" Type="http://schemas.openxmlformats.org/officeDocument/2006/relationships/audio" Target="../media/audio1.bin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bin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bin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bin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bin"/><Relationship Id="rId4" Type="http://schemas.openxmlformats.org/officeDocument/2006/relationships/audio" Target="../media/audio1.bin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bin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bin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bin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bin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bin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bin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overOverlay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C295150-4FD7-4802-B0EB-D52217513A72}" type="datetime1">
              <a:rPr lang="en-US" smtClean="0"/>
              <a:pPr/>
              <a:t>4/29/2015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36DD0FD-55B0-48C4-8AF2-8A69533EDFC3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1194101" y="2887530"/>
            <a:ext cx="6779110" cy="923330"/>
            <a:chOff x="1172584" y="1381459"/>
            <a:chExt cx="6779110" cy="923330"/>
          </a:xfrm>
          <a:effectLst>
            <a:outerShdw blurRad="38100" dist="12700" dir="16200000" rotWithShape="0">
              <a:prstClr val="black">
                <a:alpha val="30000"/>
              </a:prstClr>
            </a:outerShdw>
          </a:effectLst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ln w="3175">
                    <a:solidFill>
                      <a:schemeClr val="tx2">
                        <a:alpha val="60000"/>
                      </a:schemeClr>
                    </a:solidFill>
                  </a:ln>
                  <a:solidFill>
                    <a:schemeClr val="tx2">
                      <a:lumMod val="90000"/>
                    </a:schemeClr>
                  </a:solidFill>
                  <a:effectLst>
                    <a:outerShdw blurRad="34925" dist="12700" dir="14400000" algn="ctr" rotWithShape="0">
                      <a:srgbClr val="000000">
                        <a:alpha val="21000"/>
                      </a:srgbClr>
                    </a:outerShdw>
                  </a:effectLst>
                  <a:latin typeface="Wingdings" pitchFamily="2" charset="2"/>
                </a:rPr>
                <a:t></a:t>
              </a:r>
              <a:endParaRPr lang="en-US" sz="5400" dirty="0">
                <a:ln w="3175">
                  <a:solidFill>
                    <a:schemeClr val="tx2">
                      <a:alpha val="60000"/>
                    </a:schemeClr>
                  </a:solidFill>
                </a:ln>
                <a:solidFill>
                  <a:schemeClr val="tx2">
                    <a:lumMod val="90000"/>
                  </a:schemeClr>
                </a:solidFill>
                <a:effectLst>
                  <a:outerShdw blurRad="34925" dist="12700" dir="14400000" algn="ctr" rotWithShape="0">
                    <a:srgbClr val="000000">
                      <a:alpha val="21000"/>
                    </a:srgbClr>
                  </a:outerShdw>
                </a:effectLst>
                <a:latin typeface="Wingdings" pitchFamily="2" charset="2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293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83341" y="1387737"/>
            <a:ext cx="6777318" cy="1731982"/>
          </a:xfrm>
        </p:spPr>
        <p:txBody>
          <a:bodyPr anchor="b"/>
          <a:lstStyle>
            <a:lvl1pPr>
              <a:defRPr>
                <a:ln w="3175">
                  <a:solidFill>
                    <a:schemeClr val="tx1">
                      <a:alpha val="65000"/>
                    </a:schemeClr>
                  </a:solidFill>
                </a:ln>
                <a:solidFill>
                  <a:schemeClr val="tx1"/>
                </a:solidFill>
                <a:effectLst>
                  <a:outerShdw blurRad="25400" dist="12700" dir="14220000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767862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  <a:effectLst>
                  <a:outerShdw blurRad="34925" dist="12700" dir="14400000" rotWithShape="0">
                    <a:prstClr val="black">
                      <a:alpha val="21000"/>
                    </a:prst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  <p:sndAc>
          <p:stSnd>
            <p:snd r:embed="rId1" name="drumroll.wav"/>
          </p:stSnd>
        </p:sndAc>
      </p:transition>
    </mc:Choice>
    <mc:Fallback xmlns="">
      <p:transition spd="slow">
        <p:dissolve/>
        <p:sndAc>
          <p:stSnd>
            <p:snd r:embed="rId4" name="drumroll.wav"/>
          </p:stSnd>
        </p:sndAc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1895A-832A-4167-BE9B-7448CA062309}" type="datetime1">
              <a:rPr lang="en-US" smtClean="0"/>
              <a:pPr/>
              <a:t>4/29/2015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DD0FD-55B0-48C4-8AF2-8A69533EDFC3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5" name="TextBox 14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6" name="Straight Connector 15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  <p:sndAc>
          <p:stSnd>
            <p:snd r:embed="rId1" name="drumroll.wav"/>
          </p:stSnd>
        </p:sndAc>
      </p:transition>
    </mc:Choice>
    <mc:Fallback xmlns="">
      <p:transition spd="slow">
        <p:dissolve/>
        <p:sndAc>
          <p:stSnd>
            <p:snd r:embed="rId3" name="drumroll.wav"/>
          </p:stSnd>
        </p:sndAc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66560" y="559398"/>
            <a:ext cx="1678193" cy="556676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8488" y="849854"/>
            <a:ext cx="5507917" cy="502382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571FF-D602-4BB6-9683-7A1E909D4296}" type="datetime1">
              <a:rPr lang="en-US" smtClean="0"/>
              <a:pPr/>
              <a:t>4/29/2015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DD0FD-55B0-48C4-8AF2-8A69533EDFC3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 rot="5400000">
            <a:off x="3909050" y="2880823"/>
            <a:ext cx="5480154" cy="923330"/>
            <a:chOff x="1815339" y="1381459"/>
            <a:chExt cx="5480154" cy="923330"/>
          </a:xfrm>
        </p:grpSpPr>
        <p:sp>
          <p:nvSpPr>
            <p:cNvPr id="12" name="TextBox 11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3" name="Straight Connector 12"/>
            <p:cNvCxnSpPr/>
            <p:nvPr/>
          </p:nvCxnSpPr>
          <p:spPr>
            <a:xfrm flipH="1" flipV="1">
              <a:off x="1815339" y="1924709"/>
              <a:ext cx="2468880" cy="2505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10800000">
              <a:off x="4826613" y="1927417"/>
              <a:ext cx="2468880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  <p:sndAc>
          <p:stSnd>
            <p:snd r:embed="rId1" name="drumroll.wav"/>
          </p:stSnd>
        </p:sndAc>
      </p:transition>
    </mc:Choice>
    <mc:Fallback xmlns="">
      <p:transition spd="slow">
        <p:dissolve/>
        <p:sndAc>
          <p:stSnd>
            <p:snd r:embed="rId3" name="drumroll.wav"/>
          </p:stSnd>
        </p:sndAc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92BEB-5202-498C-89F7-BBD3BEE1B887}" type="datetime1">
              <a:rPr lang="en-US" smtClean="0"/>
              <a:pPr/>
              <a:t>4/29/2015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DD0FD-55B0-48C4-8AF2-8A69533EDFC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3" name="TextBox 12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4" name="Straight Connector 13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  <p:sndAc>
          <p:stSnd>
            <p:snd r:embed="rId1" name="drumroll.wav"/>
          </p:stSnd>
        </p:sndAc>
      </p:transition>
    </mc:Choice>
    <mc:Fallback xmlns="">
      <p:transition spd="slow">
        <p:dissolve/>
        <p:sndAc>
          <p:stSnd>
            <p:snd r:embed="rId3" name="drumroll.wav"/>
          </p:stSnd>
        </p:sndAc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CoverOverlay.png"/>
          <p:cNvPicPr>
            <a:picLocks noChangeAspect="1"/>
          </p:cNvPicPr>
          <p:nvPr/>
        </p:nvPicPr>
        <p:blipFill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172584" y="2887579"/>
            <a:ext cx="6779110" cy="923330"/>
            <a:chOff x="1172584" y="1381459"/>
            <a:chExt cx="6779110" cy="923330"/>
          </a:xfrm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7412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40" y="1204857"/>
            <a:ext cx="7754713" cy="1910716"/>
          </a:xfrm>
        </p:spPr>
        <p:txBody>
          <a:bodyPr anchor="b"/>
          <a:lstStyle>
            <a:lvl1pPr algn="ctr">
              <a:defRPr sz="5400" b="0" cap="none" baseline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8" y="3767316"/>
            <a:ext cx="7734747" cy="15001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2B6C6-10FF-4510-A888-F0B9C6A788B0}" type="datetime1">
              <a:rPr lang="en-US" smtClean="0"/>
              <a:pPr/>
              <a:t>4/29/2015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DD0FD-55B0-48C4-8AF2-8A69533EDFC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  <p:sndAc>
          <p:stSnd>
            <p:snd r:embed="rId1" name="drumroll.wav"/>
          </p:stSnd>
        </p:sndAc>
      </p:transition>
    </mc:Choice>
    <mc:Fallback xmlns="">
      <p:transition spd="slow">
        <p:dissolve/>
        <p:sndAc>
          <p:stSnd>
            <p:snd r:embed="rId4" name="drumroll.wav"/>
          </p:stSnd>
        </p:sndAc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47B31-A4E1-4FCE-8661-5EC33A675437}" type="datetime1">
              <a:rPr lang="en-US" smtClean="0"/>
              <a:pPr/>
              <a:t>4/29/2015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DD0FD-55B0-48C4-8AF2-8A69533EDFC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85800" y="2240280"/>
            <a:ext cx="3803904" cy="387705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4"/>
          </p:nvPr>
        </p:nvSpPr>
        <p:spPr>
          <a:xfrm>
            <a:off x="4645151" y="2240280"/>
            <a:ext cx="3803904" cy="387705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  <p:sndAc>
          <p:stSnd>
            <p:snd r:embed="rId1" name="drumroll.wav"/>
          </p:stSnd>
        </p:sndAc>
      </p:transition>
    </mc:Choice>
    <mc:Fallback xmlns="">
      <p:transition spd="slow">
        <p:dissolve/>
        <p:sndAc>
          <p:stSnd>
            <p:snd r:embed="rId3" name="drumroll.wav"/>
          </p:stSnd>
        </p:sndAc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51560" y="2240280"/>
            <a:ext cx="3442446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8488" y="2947595"/>
            <a:ext cx="3803904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02306" y="2240280"/>
            <a:ext cx="3447288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944368"/>
            <a:ext cx="3799728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AD832D-B7F8-4A85-B115-3F84BE9AC26D}" type="datetime1">
              <a:rPr lang="en-US" smtClean="0"/>
              <a:pPr/>
              <a:t>4/29/2015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DD0FD-55B0-48C4-8AF2-8A69533EDFC3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4" name="Group 13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6" name="TextBox 15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7" name="Straight Connector 16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  <p:sndAc>
          <p:stSnd>
            <p:snd r:embed="rId1" name="drumroll.wav"/>
          </p:stSnd>
        </p:sndAc>
      </p:transition>
    </mc:Choice>
    <mc:Fallback xmlns="">
      <p:transition spd="slow">
        <p:dissolve/>
        <p:sndAc>
          <p:stSnd>
            <p:snd r:embed="rId3" name="drumroll.wav"/>
          </p:stSnd>
        </p:sndAc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B34F3-05F7-41C1-B84E-68CE2E00C83C}" type="datetime1">
              <a:rPr lang="en-US" smtClean="0"/>
              <a:pPr/>
              <a:t>4/29/2015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DD0FD-55B0-48C4-8AF2-8A69533EDFC3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  <p:sndAc>
          <p:stSnd>
            <p:snd r:embed="rId1" name="drumroll.wav"/>
          </p:stSnd>
        </p:sndAc>
      </p:transition>
    </mc:Choice>
    <mc:Fallback xmlns="">
      <p:transition spd="slow">
        <p:dissolve/>
        <p:sndAc>
          <p:stSnd>
            <p:snd r:embed="rId3" name="drumroll.wav"/>
          </p:stSnd>
        </p:sndAc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47F82-2B2E-4837-B3AB-C94C672FBECB}" type="datetime1">
              <a:rPr lang="en-US" smtClean="0"/>
              <a:pPr/>
              <a:t>4/29/2015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DD0FD-55B0-48C4-8AF2-8A69533EDFC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  <p:sndAc>
          <p:stSnd>
            <p:snd r:embed="rId1" name="drumroll.wav"/>
          </p:stSnd>
        </p:sndAc>
      </p:transition>
    </mc:Choice>
    <mc:Fallback xmlns="">
      <p:transition spd="slow">
        <p:dissolve/>
        <p:sndAc>
          <p:stSnd>
            <p:snd r:embed="rId3" name="drumroll.wav"/>
          </p:stSnd>
        </p:sndAc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4579" y="1678195"/>
            <a:ext cx="3422483" cy="1886921"/>
          </a:xfrm>
        </p:spPr>
        <p:txBody>
          <a:bodyPr anchor="b"/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2001" y="559398"/>
            <a:ext cx="4116667" cy="5566765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34579" y="3603812"/>
            <a:ext cx="3411725" cy="2517289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57738-F4B0-48EA-9B71-E0F723F8BF6C}" type="datetime1">
              <a:rPr lang="en-US" smtClean="0"/>
              <a:pPr/>
              <a:t>4/29/2015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DD0FD-55B0-48C4-8AF2-8A69533EDFC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  <p:sndAc>
          <p:stSnd>
            <p:snd r:embed="rId1" name="drumroll.wav"/>
          </p:stSnd>
        </p:sndAc>
      </p:transition>
    </mc:Choice>
    <mc:Fallback xmlns="">
      <p:transition spd="slow">
        <p:dissolve/>
        <p:sndAc>
          <p:stSnd>
            <p:snd r:embed="rId3" name="drumroll.wav"/>
          </p:stSnd>
        </p:sndAc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731" y="4668818"/>
            <a:ext cx="7767021" cy="644729"/>
          </a:xfrm>
        </p:spPr>
        <p:txBody>
          <a:bodyPr anchor="b"/>
          <a:lstStyle>
            <a:lvl1pPr algn="ctr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40000">
            <a:off x="2183792" y="666965"/>
            <a:ext cx="4772156" cy="3598016"/>
          </a:xfr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24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8489" y="5324306"/>
            <a:ext cx="7756264" cy="804862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00D5EF-7D26-425F-8C45-B9312ACE18BC}" type="datetime1">
              <a:rPr lang="en-US" smtClean="0"/>
              <a:pPr/>
              <a:t>4/29/2015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DD0FD-55B0-48C4-8AF2-8A69533EDFC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  <p:sndAc>
          <p:stSnd>
            <p:snd r:embed="rId1" name="drumroll.wav"/>
          </p:stSnd>
        </p:sndAc>
      </p:transition>
    </mc:Choice>
    <mc:Fallback xmlns="">
      <p:transition spd="slow">
        <p:dissolve/>
        <p:sndAc>
          <p:stSnd>
            <p:snd r:embed="rId3" name="drumroll.wav"/>
          </p:stSnd>
        </p:sndAc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bin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audio" Target="../media/audio1.bin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83000">
                <a:schemeClr val="bg1">
                  <a:alpha val="11000"/>
                </a:schemeClr>
              </a:gs>
              <a:gs pos="100000">
                <a:schemeClr val="bg2">
                  <a:lumMod val="75000"/>
                  <a:alpha val="23000"/>
                </a:schemeClr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8490" y="570156"/>
            <a:ext cx="7756263" cy="1054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7" y="2248347"/>
            <a:ext cx="7745505" cy="38778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60378" y="61614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F1909345-DEE0-4B07-8E32-441AC9DA095E}" type="datetime1">
              <a:rPr lang="en-US" smtClean="0"/>
              <a:pPr/>
              <a:t>4/29/2015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16144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39264" y="61614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F36DD0FD-55B0-48C4-8AF2-8A69533EDFC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mc:AlternateContent xmlns:mc="http://schemas.openxmlformats.org/markup-compatibility/2006" xmlns:p14="http://schemas.microsoft.com/office/powerpoint/2010/main">
    <mc:Choice Requires="p14">
      <p:transition spd="slow" p14:dur="1200">
        <p:dissolve/>
        <p:sndAc>
          <p:stSnd>
            <p:snd r:embed="rId13" name="drumroll.wav"/>
          </p:stSnd>
        </p:sndAc>
      </p:transition>
    </mc:Choice>
    <mc:Fallback xmlns="">
      <p:transition spd="slow">
        <p:dissolve/>
        <p:sndAc>
          <p:stSnd>
            <p:snd r:embed="rId14" name="drumroll.wav"/>
          </p:stSnd>
        </p:sndAc>
      </p:transition>
    </mc:Fallback>
  </mc:AlternateConten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540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6576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77724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"/>
        <a:defRPr sz="22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114300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0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50876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82880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14884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78892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2" Type="http://schemas.openxmlformats.org/officeDocument/2006/relationships/audio" Target="../media/audio1.bin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bin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audio" Target="../media/audio1.bin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2" Type="http://schemas.openxmlformats.org/officeDocument/2006/relationships/audio" Target="../media/audio1.bin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audio" Target="../media/audio1.bin"/><Relationship Id="rId2" Type="http://schemas.openxmlformats.org/officeDocument/2006/relationships/audio" Target="../media/audio1.bin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audio" Target="../media/audio1.bin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.bin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audio" Target="../media/audio1.bin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1.bin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audio" Target="../media/audio1.bin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1.bin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audio" Target="../media/audio1.bin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.bin"/><Relationship Id="rId4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audio" Target="../media/audio1.bin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1.bin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audio" Target="../media/audio1.bin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1.bin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audio" Target="../media/audio1.bin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.bin"/><Relationship Id="rId4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2" Type="http://schemas.openxmlformats.org/officeDocument/2006/relationships/audio" Target="../media/audio1.bin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audio" Target="../media/audio1.bin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1.bin"/><Relationship Id="rId5" Type="http://schemas.openxmlformats.org/officeDocument/2006/relationships/image" Target="../media/image50.jpeg"/><Relationship Id="rId4" Type="http://schemas.openxmlformats.org/officeDocument/2006/relationships/image" Target="../media/image4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audio" Target="../media/audio1.bin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1.bin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audio" Target="../media/audio1.bin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.bin"/><Relationship Id="rId4" Type="http://schemas.openxmlformats.org/officeDocument/2006/relationships/image" Target="../media/image5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bin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audio" Target="../media/audio1.bin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audio" Target="../media/audio1.bin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.bin"/><Relationship Id="rId4" Type="http://schemas.openxmlformats.org/officeDocument/2006/relationships/image" Target="../media/image62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bin"/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2" Type="http://schemas.openxmlformats.org/officeDocument/2006/relationships/audio" Target="../media/audio1.bin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2" Type="http://schemas.openxmlformats.org/officeDocument/2006/relationships/audio" Target="../media/audio1.bin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audio" Target="../media/audio1.bin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.bin"/><Relationship Id="rId4" Type="http://schemas.openxmlformats.org/officeDocument/2006/relationships/image" Target="../media/image6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audio" Target="../media/audio1.bin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.bin"/><Relationship Id="rId4" Type="http://schemas.openxmlformats.org/officeDocument/2006/relationships/image" Target="../media/image7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2" Type="http://schemas.openxmlformats.org/officeDocument/2006/relationships/audio" Target="../media/audio1.bin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audio" Target="../media/audio1.bin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.bin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audio" Target="../media/audio1.bin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1.bin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audio" Target="../media/audio1.bin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.bin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audio" Target="../media/audio1.bin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.bin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audio" Target="../media/audio1.bin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.bin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audio" Target="../media/audio1.bin"/><Relationship Id="rId2" Type="http://schemas.openxmlformats.org/officeDocument/2006/relationships/audio" Target="../media/audio1.bin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audio" Target="../media/audio1.bin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.bin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23528" y="692697"/>
            <a:ext cx="8496944" cy="1512168"/>
          </a:xfrm>
        </p:spPr>
        <p:txBody>
          <a:bodyPr/>
          <a:lstStyle/>
          <a:p>
            <a:r>
              <a:rPr lang="uk-UA" sz="5000" b="1" dirty="0" err="1">
                <a:ln w="19050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omic Sans MS" pitchFamily="66" charset="0"/>
              </a:rPr>
              <a:t>Презенація</a:t>
            </a:r>
            <a:r>
              <a:rPr lang="uk-UA" sz="5000" b="1" dirty="0">
                <a:ln w="19050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omic Sans MS" pitchFamily="66" charset="0"/>
              </a:rPr>
              <a:t> на тему:</a:t>
            </a:r>
            <a:br>
              <a:rPr lang="uk-UA" sz="5000" b="1" dirty="0">
                <a:ln w="19050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omic Sans MS" pitchFamily="66" charset="0"/>
              </a:rPr>
            </a:br>
            <a:r>
              <a:rPr lang="uk-UA" sz="5000" b="1" dirty="0">
                <a:ln w="19050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omic Sans MS" pitchFamily="66" charset="0"/>
              </a:rPr>
              <a:t>«Провідні музеї України»</a:t>
            </a:r>
            <a:endParaRPr lang="ru-RU" sz="5000" b="1" dirty="0">
              <a:ln w="19050">
                <a:solidFill>
                  <a:sysClr val="windowText" lastClr="000000"/>
                </a:solidFill>
                <a:prstDash val="solid"/>
              </a:ln>
              <a:solidFill>
                <a:srgbClr val="FF0000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779912" y="5517232"/>
            <a:ext cx="5032648" cy="960512"/>
          </a:xfrm>
        </p:spPr>
        <p:txBody>
          <a:bodyPr/>
          <a:lstStyle/>
          <a:p>
            <a:r>
              <a:rPr lang="uk-UA" b="1" dirty="0" smtClean="0">
                <a:ln w="18000">
                  <a:solidFill>
                    <a:sysClr val="windowText" lastClr="00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omic Sans MS" pitchFamily="66" charset="0"/>
              </a:rPr>
              <a:t>Підготував учень 9 класу</a:t>
            </a:r>
          </a:p>
          <a:p>
            <a:r>
              <a:rPr lang="uk-UA" b="1" dirty="0" smtClean="0">
                <a:ln w="18000">
                  <a:solidFill>
                    <a:sysClr val="windowText" lastClr="00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omic Sans MS" pitchFamily="66" charset="0"/>
              </a:rPr>
              <a:t>Антонюк Віктор</a:t>
            </a:r>
            <a:endParaRPr lang="ru-RU" b="1" dirty="0">
              <a:ln w="18000">
                <a:solidFill>
                  <a:sysClr val="windowText" lastClr="000000"/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0436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  <p:sndAc>
          <p:stSnd>
            <p:snd r:embed="rId2" name="drumroll.wav"/>
          </p:stSnd>
        </p:sndAc>
      </p:transition>
    </mc:Choice>
    <mc:Fallback xmlns="">
      <p:transition spd="slow">
        <p:dissolve/>
        <p:sndAc>
          <p:stSnd>
            <p:snd r:embed="rId3" name="drumroll.wav"/>
          </p:stSnd>
        </p:sndAc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536" y="404664"/>
            <a:ext cx="3333750" cy="21812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36096" y="412785"/>
            <a:ext cx="3333750" cy="24955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536" y="4254996"/>
            <a:ext cx="3333750" cy="21907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23747" y="4293096"/>
            <a:ext cx="3333750" cy="21526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05125" y="2324100"/>
            <a:ext cx="3333750" cy="22098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07314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  <p:sndAc>
          <p:stSnd>
            <p:snd r:embed="rId2" name="drumroll.wav"/>
          </p:stSnd>
        </p:sndAc>
      </p:transition>
    </mc:Choice>
    <mc:Fallback xmlns="">
      <p:transition spd="slow">
        <p:dissolve/>
        <p:sndAc>
          <p:stSnd>
            <p:snd r:embed="rId8" name="drumroll.wav"/>
          </p:stSnd>
        </p:sndAc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23528" y="332656"/>
            <a:ext cx="8496944" cy="1296144"/>
          </a:xfrm>
        </p:spPr>
        <p:txBody>
          <a:bodyPr/>
          <a:lstStyle/>
          <a:p>
            <a:r>
              <a:rPr lang="ru-RU" sz="4000" b="1" dirty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omic Sans MS" pitchFamily="66" charset="0"/>
              </a:rPr>
              <a:t>Музей театрального, </a:t>
            </a:r>
            <a:r>
              <a:rPr lang="ru-RU" sz="4000" b="1" dirty="0" err="1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omic Sans MS" pitchFamily="66" charset="0"/>
              </a:rPr>
              <a:t>музичного</a:t>
            </a:r>
            <a:r>
              <a:rPr lang="ru-RU" sz="4000" b="1" dirty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omic Sans MS" pitchFamily="66" charset="0"/>
              </a:rPr>
              <a:t> та </a:t>
            </a:r>
            <a:r>
              <a:rPr lang="ru-RU" sz="4000" b="1" dirty="0" err="1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omic Sans MS" pitchFamily="66" charset="0"/>
              </a:rPr>
              <a:t>кіномистецтва</a:t>
            </a:r>
            <a:endParaRPr lang="ru-RU" sz="4000" b="1" dirty="0">
              <a:ln w="18000">
                <a:solidFill>
                  <a:srgbClr val="FF0000"/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3528" y="1556792"/>
            <a:ext cx="8489032" cy="4896544"/>
          </a:xfrm>
        </p:spPr>
        <p:txBody>
          <a:bodyPr>
            <a:normAutofit fontScale="92500"/>
          </a:bodyPr>
          <a:lstStyle/>
          <a:p>
            <a:r>
              <a:rPr lang="ru-RU" b="1" dirty="0" err="1">
                <a:solidFill>
                  <a:srgbClr val="FF0000"/>
                </a:solidFill>
                <a:latin typeface="+mj-lt"/>
              </a:rPr>
              <a:t>Державний</a:t>
            </a:r>
            <a:r>
              <a:rPr lang="ru-RU" b="1" dirty="0">
                <a:solidFill>
                  <a:srgbClr val="FF0000"/>
                </a:solidFill>
                <a:latin typeface="+mj-lt"/>
              </a:rPr>
              <a:t> музей театрального , </a:t>
            </a:r>
            <a:r>
              <a:rPr lang="ru-RU" b="1" dirty="0" err="1">
                <a:solidFill>
                  <a:srgbClr val="FF0000"/>
                </a:solidFill>
                <a:latin typeface="+mj-lt"/>
              </a:rPr>
              <a:t>музичного</a:t>
            </a:r>
            <a:r>
              <a:rPr lang="ru-RU" b="1" dirty="0">
                <a:solidFill>
                  <a:srgbClr val="FF0000"/>
                </a:solidFill>
                <a:latin typeface="+mj-lt"/>
              </a:rPr>
              <a:t> та </a:t>
            </a:r>
            <a:r>
              <a:rPr lang="ru-RU" b="1" dirty="0" err="1">
                <a:solidFill>
                  <a:srgbClr val="FF0000"/>
                </a:solidFill>
                <a:latin typeface="+mj-lt"/>
              </a:rPr>
              <a:t>кіномистецтва</a:t>
            </a:r>
            <a:r>
              <a:rPr lang="ru-RU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ru-RU" b="1" dirty="0" err="1">
                <a:solidFill>
                  <a:srgbClr val="FF0000"/>
                </a:solidFill>
                <a:latin typeface="+mj-lt"/>
              </a:rPr>
              <a:t>України</a:t>
            </a:r>
            <a:r>
              <a:rPr lang="ru-RU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ru-RU" b="1" dirty="0" err="1">
                <a:solidFill>
                  <a:srgbClr val="FF0000"/>
                </a:solidFill>
                <a:latin typeface="+mj-lt"/>
              </a:rPr>
              <a:t>розташовується</a:t>
            </a:r>
            <a:r>
              <a:rPr lang="ru-RU" b="1" dirty="0">
                <a:solidFill>
                  <a:srgbClr val="FF0000"/>
                </a:solidFill>
                <a:latin typeface="+mj-lt"/>
              </a:rPr>
              <a:t> в </a:t>
            </a:r>
            <a:r>
              <a:rPr lang="ru-RU" b="1" dirty="0" err="1">
                <a:solidFill>
                  <a:srgbClr val="FF0000"/>
                </a:solidFill>
                <a:latin typeface="+mj-lt"/>
              </a:rPr>
              <a:t>старовинному</a:t>
            </a:r>
            <a:r>
              <a:rPr lang="ru-RU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ru-RU" b="1" dirty="0" err="1">
                <a:solidFill>
                  <a:srgbClr val="FF0000"/>
                </a:solidFill>
                <a:latin typeface="+mj-lt"/>
              </a:rPr>
              <a:t>двоповерховому</a:t>
            </a:r>
            <a:r>
              <a:rPr lang="ru-RU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ru-RU" b="1" dirty="0" err="1">
                <a:solidFill>
                  <a:srgbClr val="FF0000"/>
                </a:solidFill>
                <a:latin typeface="+mj-lt"/>
              </a:rPr>
              <a:t>будинку</a:t>
            </a:r>
            <a:r>
              <a:rPr lang="ru-RU" b="1" dirty="0">
                <a:solidFill>
                  <a:srgbClr val="FF0000"/>
                </a:solidFill>
                <a:latin typeface="+mj-lt"/>
              </a:rPr>
              <a:t> , </a:t>
            </a:r>
            <a:r>
              <a:rPr lang="ru-RU" b="1" dirty="0" err="1">
                <a:solidFill>
                  <a:srgbClr val="FF0000"/>
                </a:solidFill>
                <a:latin typeface="+mj-lt"/>
              </a:rPr>
              <a:t>що</a:t>
            </a:r>
            <a:r>
              <a:rPr lang="ru-RU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ru-RU" b="1" dirty="0" err="1">
                <a:solidFill>
                  <a:srgbClr val="FF0000"/>
                </a:solidFill>
                <a:latin typeface="+mj-lt"/>
              </a:rPr>
              <a:t>виконував</a:t>
            </a:r>
            <a:r>
              <a:rPr lang="ru-RU" b="1" dirty="0">
                <a:solidFill>
                  <a:srgbClr val="FF0000"/>
                </a:solidFill>
                <a:latin typeface="+mj-lt"/>
              </a:rPr>
              <a:t> колись </a:t>
            </a:r>
            <a:r>
              <a:rPr lang="ru-RU" b="1" dirty="0" err="1">
                <a:solidFill>
                  <a:srgbClr val="FF0000"/>
                </a:solidFill>
                <a:latin typeface="+mj-lt"/>
              </a:rPr>
              <a:t>функції</a:t>
            </a:r>
            <a:r>
              <a:rPr lang="ru-RU" b="1" dirty="0">
                <a:solidFill>
                  <a:srgbClr val="FF0000"/>
                </a:solidFill>
                <a:latin typeface="+mj-lt"/>
              </a:rPr>
              <a:t> лазарету . </a:t>
            </a:r>
            <a:r>
              <a:rPr lang="ru-RU" b="1" dirty="0" err="1">
                <a:solidFill>
                  <a:srgbClr val="FF0000"/>
                </a:solidFill>
                <a:latin typeface="+mj-lt"/>
              </a:rPr>
              <a:t>Цей</a:t>
            </a:r>
            <a:r>
              <a:rPr lang="ru-RU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ru-RU" b="1" dirty="0" err="1">
                <a:solidFill>
                  <a:srgbClr val="FF0000"/>
                </a:solidFill>
                <a:latin typeface="+mj-lt"/>
              </a:rPr>
              <a:t>пам'ятник</a:t>
            </a:r>
            <a:r>
              <a:rPr lang="ru-RU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ru-RU" b="1" dirty="0" err="1">
                <a:solidFill>
                  <a:srgbClr val="FF0000"/>
                </a:solidFill>
                <a:latin typeface="+mj-lt"/>
              </a:rPr>
              <a:t>архітектури</a:t>
            </a:r>
            <a:r>
              <a:rPr lang="ru-RU" b="1" dirty="0">
                <a:solidFill>
                  <a:srgbClr val="FF0000"/>
                </a:solidFill>
                <a:latin typeface="+mj-lt"/>
              </a:rPr>
              <a:t> входить в комплекс </a:t>
            </a:r>
            <a:r>
              <a:rPr lang="ru-RU" b="1" dirty="0" err="1">
                <a:solidFill>
                  <a:srgbClr val="FF0000"/>
                </a:solidFill>
                <a:latin typeface="+mj-lt"/>
              </a:rPr>
              <a:t>будівель</a:t>
            </a:r>
            <a:r>
              <a:rPr lang="ru-RU" b="1" dirty="0">
                <a:solidFill>
                  <a:srgbClr val="FF0000"/>
                </a:solidFill>
                <a:latin typeface="+mj-lt"/>
              </a:rPr>
              <a:t>, </a:t>
            </a:r>
            <a:r>
              <a:rPr lang="ru-RU" b="1" dirty="0" err="1">
                <a:solidFill>
                  <a:srgbClr val="FF0000"/>
                </a:solidFill>
                <a:latin typeface="+mj-lt"/>
              </a:rPr>
              <a:t>що</a:t>
            </a:r>
            <a:r>
              <a:rPr lang="ru-RU" b="1" dirty="0">
                <a:solidFill>
                  <a:srgbClr val="FF0000"/>
                </a:solidFill>
                <a:latin typeface="+mj-lt"/>
              </a:rPr>
              <a:t> належать до </a:t>
            </a:r>
            <a:r>
              <a:rPr lang="ru-RU" b="1" dirty="0" err="1">
                <a:solidFill>
                  <a:srgbClr val="FF0000"/>
                </a:solidFill>
                <a:latin typeface="+mj-lt"/>
              </a:rPr>
              <a:t>території</a:t>
            </a:r>
            <a:r>
              <a:rPr lang="ru-RU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ru-RU" b="1" dirty="0" err="1">
                <a:solidFill>
                  <a:srgbClr val="FF0000"/>
                </a:solidFill>
                <a:latin typeface="+mj-lt"/>
              </a:rPr>
              <a:t>Києво</a:t>
            </a:r>
            <a:r>
              <a:rPr lang="ru-RU" b="1" dirty="0">
                <a:solidFill>
                  <a:srgbClr val="FF0000"/>
                </a:solidFill>
                <a:latin typeface="+mj-lt"/>
              </a:rPr>
              <a:t> -</a:t>
            </a:r>
            <a:r>
              <a:rPr lang="ru-RU" b="1" dirty="0" err="1">
                <a:solidFill>
                  <a:srgbClr val="FF0000"/>
                </a:solidFill>
                <a:latin typeface="+mj-lt"/>
              </a:rPr>
              <a:t>Печерської</a:t>
            </a:r>
            <a:r>
              <a:rPr lang="ru-RU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ru-RU" b="1" dirty="0" err="1">
                <a:solidFill>
                  <a:srgbClr val="FF0000"/>
                </a:solidFill>
                <a:latin typeface="+mj-lt"/>
              </a:rPr>
              <a:t>Лаври</a:t>
            </a:r>
            <a:r>
              <a:rPr lang="ru-RU" b="1" dirty="0">
                <a:solidFill>
                  <a:srgbClr val="FF0000"/>
                </a:solidFill>
                <a:latin typeface="+mj-lt"/>
              </a:rPr>
              <a:t>. </a:t>
            </a:r>
            <a:r>
              <a:rPr lang="ru-RU" b="1" dirty="0" err="1">
                <a:solidFill>
                  <a:srgbClr val="FF0000"/>
                </a:solidFill>
                <a:latin typeface="+mj-lt"/>
              </a:rPr>
              <a:t>Заснований</a:t>
            </a:r>
            <a:r>
              <a:rPr lang="ru-RU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ru-RU" b="1" dirty="0" err="1">
                <a:solidFill>
                  <a:srgbClr val="FF0000"/>
                </a:solidFill>
                <a:latin typeface="+mj-lt"/>
              </a:rPr>
              <a:t>цей</a:t>
            </a:r>
            <a:r>
              <a:rPr lang="ru-RU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ru-RU" b="1" dirty="0" err="1">
                <a:solidFill>
                  <a:srgbClr val="FF0000"/>
                </a:solidFill>
                <a:latin typeface="+mj-lt"/>
              </a:rPr>
              <a:t>унікальний</a:t>
            </a:r>
            <a:r>
              <a:rPr lang="ru-RU" b="1" dirty="0">
                <a:solidFill>
                  <a:srgbClr val="FF0000"/>
                </a:solidFill>
                <a:latin typeface="+mj-lt"/>
              </a:rPr>
              <a:t> музей , </a:t>
            </a:r>
            <a:r>
              <a:rPr lang="ru-RU" b="1" dirty="0" err="1">
                <a:solidFill>
                  <a:srgbClr val="FF0000"/>
                </a:solidFill>
                <a:latin typeface="+mj-lt"/>
              </a:rPr>
              <a:t>подібного</a:t>
            </a:r>
            <a:r>
              <a:rPr lang="ru-RU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ru-RU" b="1" dirty="0" err="1">
                <a:solidFill>
                  <a:srgbClr val="FF0000"/>
                </a:solidFill>
                <a:latin typeface="+mj-lt"/>
              </a:rPr>
              <a:t>якому</a:t>
            </a:r>
            <a:r>
              <a:rPr lang="ru-RU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ru-RU" b="1" dirty="0" err="1">
                <a:solidFill>
                  <a:srgbClr val="FF0000"/>
                </a:solidFill>
                <a:latin typeface="+mj-lt"/>
              </a:rPr>
              <a:t>немає</a:t>
            </a:r>
            <a:r>
              <a:rPr lang="ru-RU" b="1" dirty="0">
                <a:solidFill>
                  <a:srgbClr val="FF0000"/>
                </a:solidFill>
                <a:latin typeface="+mj-lt"/>
              </a:rPr>
              <a:t> на </a:t>
            </a:r>
            <a:r>
              <a:rPr lang="ru-RU" b="1" dirty="0" err="1">
                <a:solidFill>
                  <a:srgbClr val="FF0000"/>
                </a:solidFill>
                <a:latin typeface="+mj-lt"/>
              </a:rPr>
              <a:t>Україні</a:t>
            </a:r>
            <a:r>
              <a:rPr lang="ru-RU" b="1" dirty="0">
                <a:solidFill>
                  <a:srgbClr val="FF0000"/>
                </a:solidFill>
                <a:latin typeface="+mj-lt"/>
              </a:rPr>
              <a:t> , в </a:t>
            </a:r>
            <a:r>
              <a:rPr lang="ru-RU" b="1" dirty="0" err="1">
                <a:solidFill>
                  <a:srgbClr val="FF0000"/>
                </a:solidFill>
                <a:latin typeface="+mj-lt"/>
              </a:rPr>
              <a:t>січні</a:t>
            </a:r>
            <a:r>
              <a:rPr lang="ru-RU" b="1" dirty="0">
                <a:solidFill>
                  <a:srgbClr val="FF0000"/>
                </a:solidFill>
                <a:latin typeface="+mj-lt"/>
              </a:rPr>
              <a:t> 1923 року, але </a:t>
            </a:r>
            <a:r>
              <a:rPr lang="ru-RU" b="1" dirty="0" err="1">
                <a:solidFill>
                  <a:srgbClr val="FF0000"/>
                </a:solidFill>
                <a:latin typeface="+mj-lt"/>
              </a:rPr>
              <a:t>сучасні</a:t>
            </a:r>
            <a:r>
              <a:rPr lang="ru-RU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ru-RU" b="1" dirty="0" err="1">
                <a:solidFill>
                  <a:srgbClr val="FF0000"/>
                </a:solidFill>
                <a:latin typeface="+mj-lt"/>
              </a:rPr>
              <a:t>експозиції</a:t>
            </a:r>
            <a:r>
              <a:rPr lang="ru-RU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ru-RU" b="1" dirty="0" err="1">
                <a:solidFill>
                  <a:srgbClr val="FF0000"/>
                </a:solidFill>
                <a:latin typeface="+mj-lt"/>
              </a:rPr>
              <a:t>були</a:t>
            </a:r>
            <a:r>
              <a:rPr lang="ru-RU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ru-RU" b="1" dirty="0" err="1">
                <a:solidFill>
                  <a:srgbClr val="FF0000"/>
                </a:solidFill>
                <a:latin typeface="+mj-lt"/>
              </a:rPr>
              <a:t>сформовані</a:t>
            </a:r>
            <a:r>
              <a:rPr lang="ru-RU" b="1" dirty="0">
                <a:solidFill>
                  <a:srgbClr val="FF0000"/>
                </a:solidFill>
                <a:latin typeface="+mj-lt"/>
              </a:rPr>
              <a:t> в 1980 -х роках. У них </a:t>
            </a:r>
            <a:r>
              <a:rPr lang="ru-RU" b="1" dirty="0" err="1">
                <a:solidFill>
                  <a:srgbClr val="FF0000"/>
                </a:solidFill>
                <a:latin typeface="+mj-lt"/>
              </a:rPr>
              <a:t>знайшли</a:t>
            </a:r>
            <a:r>
              <a:rPr lang="ru-RU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ru-RU" b="1" dirty="0" err="1">
                <a:solidFill>
                  <a:srgbClr val="FF0000"/>
                </a:solidFill>
                <a:latin typeface="+mj-lt"/>
              </a:rPr>
              <a:t>відображення</a:t>
            </a:r>
            <a:r>
              <a:rPr lang="ru-RU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ru-RU" b="1" dirty="0" err="1">
                <a:solidFill>
                  <a:srgbClr val="FF0000"/>
                </a:solidFill>
                <a:latin typeface="+mj-lt"/>
              </a:rPr>
              <a:t>величезні</a:t>
            </a:r>
            <a:r>
              <a:rPr lang="ru-RU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ru-RU" b="1" dirty="0" err="1">
                <a:solidFill>
                  <a:srgbClr val="FF0000"/>
                </a:solidFill>
                <a:latin typeface="+mj-lt"/>
              </a:rPr>
              <a:t>періоди</a:t>
            </a:r>
            <a:r>
              <a:rPr lang="ru-RU" b="1" dirty="0">
                <a:solidFill>
                  <a:srgbClr val="FF0000"/>
                </a:solidFill>
                <a:latin typeface="+mj-lt"/>
              </a:rPr>
              <a:t> в </a:t>
            </a:r>
            <a:r>
              <a:rPr lang="ru-RU" b="1" dirty="0" err="1">
                <a:solidFill>
                  <a:srgbClr val="FF0000"/>
                </a:solidFill>
                <a:latin typeface="+mj-lt"/>
              </a:rPr>
              <a:t>історії</a:t>
            </a:r>
            <a:r>
              <a:rPr lang="ru-RU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ru-RU" b="1" dirty="0" err="1">
                <a:solidFill>
                  <a:srgbClr val="FF0000"/>
                </a:solidFill>
                <a:latin typeface="+mj-lt"/>
              </a:rPr>
              <a:t>музичного</a:t>
            </a:r>
            <a:r>
              <a:rPr lang="ru-RU" b="1" dirty="0">
                <a:solidFill>
                  <a:srgbClr val="FF0000"/>
                </a:solidFill>
                <a:latin typeface="+mj-lt"/>
              </a:rPr>
              <a:t> та театрального </a:t>
            </a:r>
            <a:r>
              <a:rPr lang="ru-RU" b="1" dirty="0" err="1">
                <a:solidFill>
                  <a:srgbClr val="FF0000"/>
                </a:solidFill>
                <a:latin typeface="+mj-lt"/>
              </a:rPr>
              <a:t>мистецтва</a:t>
            </a:r>
            <a:r>
              <a:rPr lang="ru-RU" b="1" dirty="0">
                <a:solidFill>
                  <a:srgbClr val="FF0000"/>
                </a:solidFill>
                <a:latin typeface="+mj-lt"/>
              </a:rPr>
              <a:t> , </a:t>
            </a:r>
            <a:r>
              <a:rPr lang="ru-RU" b="1" dirty="0" err="1">
                <a:solidFill>
                  <a:srgbClr val="FF0000"/>
                </a:solidFill>
                <a:latin typeface="+mj-lt"/>
              </a:rPr>
              <a:t>починаючи</a:t>
            </a:r>
            <a:r>
              <a:rPr lang="ru-RU" b="1" dirty="0">
                <a:solidFill>
                  <a:srgbClr val="FF0000"/>
                </a:solidFill>
                <a:latin typeface="+mj-lt"/>
              </a:rPr>
              <a:t> з </a:t>
            </a:r>
            <a:r>
              <a:rPr lang="ru-RU" b="1" dirty="0" err="1">
                <a:solidFill>
                  <a:srgbClr val="FF0000"/>
                </a:solidFill>
                <a:latin typeface="+mj-lt"/>
              </a:rPr>
              <a:t>старовинних</a:t>
            </a:r>
            <a:r>
              <a:rPr lang="ru-RU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ru-RU" b="1" dirty="0" err="1">
                <a:solidFill>
                  <a:srgbClr val="FF0000"/>
                </a:solidFill>
                <a:latin typeface="+mj-lt"/>
              </a:rPr>
              <a:t>обрядових</a:t>
            </a:r>
            <a:r>
              <a:rPr lang="ru-RU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ru-RU" b="1" dirty="0" err="1">
                <a:solidFill>
                  <a:srgbClr val="FF0000"/>
                </a:solidFill>
                <a:latin typeface="+mj-lt"/>
              </a:rPr>
              <a:t>ігор</a:t>
            </a:r>
            <a:r>
              <a:rPr lang="ru-RU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ru-RU" b="1" dirty="0" err="1">
                <a:solidFill>
                  <a:srgbClr val="FF0000"/>
                </a:solidFill>
                <a:latin typeface="+mj-lt"/>
              </a:rPr>
              <a:t>українського</a:t>
            </a:r>
            <a:r>
              <a:rPr lang="ru-RU" b="1" dirty="0">
                <a:solidFill>
                  <a:srgbClr val="FF0000"/>
                </a:solidFill>
                <a:latin typeface="+mj-lt"/>
              </a:rPr>
              <a:t> народу і </a:t>
            </a:r>
            <a:r>
              <a:rPr lang="ru-RU" b="1" dirty="0" err="1">
                <a:solidFill>
                  <a:srgbClr val="FF0000"/>
                </a:solidFill>
                <a:latin typeface="+mj-lt"/>
              </a:rPr>
              <a:t>закінчуючи</a:t>
            </a:r>
            <a:r>
              <a:rPr lang="ru-RU" b="1" dirty="0">
                <a:solidFill>
                  <a:srgbClr val="FF0000"/>
                </a:solidFill>
                <a:latin typeface="+mj-lt"/>
              </a:rPr>
              <a:t> початком 20 </a:t>
            </a:r>
            <a:r>
              <a:rPr lang="ru-RU" b="1" dirty="0" err="1">
                <a:solidFill>
                  <a:srgbClr val="FF0000"/>
                </a:solidFill>
                <a:latin typeface="+mj-lt"/>
              </a:rPr>
              <a:t>століття</a:t>
            </a:r>
            <a:r>
              <a:rPr lang="ru-RU" b="1" dirty="0">
                <a:solidFill>
                  <a:srgbClr val="FF0000"/>
                </a:solidFill>
                <a:latin typeface="+mj-lt"/>
              </a:rPr>
              <a:t>. </a:t>
            </a:r>
            <a:r>
              <a:rPr lang="ru-RU" b="1" dirty="0" err="1">
                <a:solidFill>
                  <a:srgbClr val="FF0000"/>
                </a:solidFill>
                <a:latin typeface="+mj-lt"/>
              </a:rPr>
              <a:t>Крім</a:t>
            </a:r>
            <a:r>
              <a:rPr lang="ru-RU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ru-RU" b="1" dirty="0" err="1">
                <a:solidFill>
                  <a:srgbClr val="FF0000"/>
                </a:solidFill>
                <a:latin typeface="+mj-lt"/>
              </a:rPr>
              <a:t>майже</a:t>
            </a:r>
            <a:r>
              <a:rPr lang="ru-RU" b="1" dirty="0">
                <a:solidFill>
                  <a:srgbClr val="FF0000"/>
                </a:solidFill>
                <a:latin typeface="+mj-lt"/>
              </a:rPr>
              <a:t> 4 </a:t>
            </a:r>
            <a:r>
              <a:rPr lang="ru-RU" b="1" dirty="0" err="1">
                <a:solidFill>
                  <a:srgbClr val="FF0000"/>
                </a:solidFill>
                <a:latin typeface="+mj-lt"/>
              </a:rPr>
              <a:t>тисяч</a:t>
            </a:r>
            <a:r>
              <a:rPr lang="ru-RU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ru-RU" b="1" dirty="0" err="1">
                <a:solidFill>
                  <a:srgbClr val="FF0000"/>
                </a:solidFill>
                <a:latin typeface="+mj-lt"/>
              </a:rPr>
              <a:t>предметів</a:t>
            </a:r>
            <a:r>
              <a:rPr lang="ru-RU" b="1" dirty="0">
                <a:solidFill>
                  <a:srgbClr val="FF0000"/>
                </a:solidFill>
                <a:latin typeface="+mj-lt"/>
              </a:rPr>
              <a:t> у </a:t>
            </a:r>
            <a:r>
              <a:rPr lang="ru-RU" b="1" dirty="0" err="1">
                <a:solidFill>
                  <a:srgbClr val="FF0000"/>
                </a:solidFill>
                <a:latin typeface="+mj-lt"/>
              </a:rPr>
              <a:t>постійних</a:t>
            </a:r>
            <a:r>
              <a:rPr lang="ru-RU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ru-RU" b="1" dirty="0" err="1">
                <a:solidFill>
                  <a:srgbClr val="FF0000"/>
                </a:solidFill>
                <a:latin typeface="+mj-lt"/>
              </a:rPr>
              <a:t>експозиціях</a:t>
            </a:r>
            <a:r>
              <a:rPr lang="ru-RU" b="1" dirty="0">
                <a:solidFill>
                  <a:srgbClr val="FF0000"/>
                </a:solidFill>
                <a:latin typeface="+mj-lt"/>
              </a:rPr>
              <a:t> , </a:t>
            </a:r>
            <a:r>
              <a:rPr lang="ru-RU" b="1" dirty="0" err="1">
                <a:solidFill>
                  <a:srgbClr val="FF0000"/>
                </a:solidFill>
                <a:latin typeface="+mj-lt"/>
              </a:rPr>
              <a:t>відвідувачі</a:t>
            </a:r>
            <a:r>
              <a:rPr lang="ru-RU" b="1" dirty="0">
                <a:solidFill>
                  <a:srgbClr val="FF0000"/>
                </a:solidFill>
                <a:latin typeface="+mj-lt"/>
              </a:rPr>
              <a:t> музею </a:t>
            </a:r>
            <a:r>
              <a:rPr lang="ru-RU" b="1" dirty="0" err="1">
                <a:solidFill>
                  <a:srgbClr val="FF0000"/>
                </a:solidFill>
                <a:latin typeface="+mj-lt"/>
              </a:rPr>
              <a:t>можуть</a:t>
            </a:r>
            <a:r>
              <a:rPr lang="ru-RU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ru-RU" b="1" dirty="0" err="1">
                <a:solidFill>
                  <a:srgbClr val="FF0000"/>
                </a:solidFill>
                <a:latin typeface="+mj-lt"/>
              </a:rPr>
              <a:t>ознайомитися</a:t>
            </a:r>
            <a:r>
              <a:rPr lang="ru-RU" b="1" dirty="0">
                <a:solidFill>
                  <a:srgbClr val="FF0000"/>
                </a:solidFill>
                <a:latin typeface="+mj-lt"/>
              </a:rPr>
              <a:t> і з </a:t>
            </a:r>
            <a:r>
              <a:rPr lang="ru-RU" b="1" dirty="0" err="1">
                <a:solidFill>
                  <a:srgbClr val="FF0000"/>
                </a:solidFill>
                <a:latin typeface="+mj-lt"/>
              </a:rPr>
              <a:t>тимчасовими</a:t>
            </a:r>
            <a:r>
              <a:rPr lang="ru-RU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ru-RU" b="1" dirty="0" err="1">
                <a:solidFill>
                  <a:srgbClr val="FF0000"/>
                </a:solidFill>
                <a:latin typeface="+mj-lt"/>
              </a:rPr>
              <a:t>виставками</a:t>
            </a:r>
            <a:r>
              <a:rPr lang="ru-RU" b="1" dirty="0">
                <a:solidFill>
                  <a:srgbClr val="FF0000"/>
                </a:solidFill>
                <a:latin typeface="+mj-lt"/>
              </a:rPr>
              <a:t> , </a:t>
            </a:r>
            <a:r>
              <a:rPr lang="ru-RU" b="1" dirty="0" err="1">
                <a:solidFill>
                  <a:srgbClr val="FF0000"/>
                </a:solidFill>
                <a:latin typeface="+mj-lt"/>
              </a:rPr>
              <a:t>присвяченими</a:t>
            </a:r>
            <a:r>
              <a:rPr lang="ru-RU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ru-RU" b="1" dirty="0" err="1">
                <a:solidFill>
                  <a:srgbClr val="FF0000"/>
                </a:solidFill>
                <a:latin typeface="+mj-lt"/>
              </a:rPr>
              <a:t>історії</a:t>
            </a:r>
            <a:r>
              <a:rPr lang="ru-RU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ru-RU" b="1" dirty="0" err="1">
                <a:solidFill>
                  <a:srgbClr val="FF0000"/>
                </a:solidFill>
                <a:latin typeface="+mj-lt"/>
              </a:rPr>
              <a:t>музичного</a:t>
            </a:r>
            <a:r>
              <a:rPr lang="ru-RU" b="1" dirty="0">
                <a:solidFill>
                  <a:srgbClr val="FF0000"/>
                </a:solidFill>
                <a:latin typeface="+mj-lt"/>
              </a:rPr>
              <a:t> та театрального </a:t>
            </a:r>
            <a:r>
              <a:rPr lang="ru-RU" b="1" dirty="0" err="1">
                <a:solidFill>
                  <a:srgbClr val="FF0000"/>
                </a:solidFill>
                <a:latin typeface="+mj-lt"/>
              </a:rPr>
              <a:t>мистецтва</a:t>
            </a:r>
            <a:r>
              <a:rPr lang="ru-RU" b="1" dirty="0">
                <a:solidFill>
                  <a:srgbClr val="FF0000"/>
                </a:solidFill>
                <a:latin typeface="+mj-lt"/>
              </a:rPr>
              <a:t> , а </a:t>
            </a:r>
            <a:r>
              <a:rPr lang="ru-RU" b="1" dirty="0" err="1">
                <a:solidFill>
                  <a:srgbClr val="FF0000"/>
                </a:solidFill>
                <a:latin typeface="+mj-lt"/>
              </a:rPr>
              <a:t>також</a:t>
            </a:r>
            <a:r>
              <a:rPr lang="ru-RU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ru-RU" b="1" dirty="0" err="1">
                <a:solidFill>
                  <a:srgbClr val="FF0000"/>
                </a:solidFill>
                <a:latin typeface="+mj-lt"/>
              </a:rPr>
              <a:t>кінематографу</a:t>
            </a:r>
            <a:r>
              <a:rPr lang="ru-RU" b="1" dirty="0">
                <a:solidFill>
                  <a:srgbClr val="FF0000"/>
                </a:solidFill>
                <a:latin typeface="+mj-lt"/>
              </a:rPr>
              <a:t> .</a:t>
            </a:r>
          </a:p>
        </p:txBody>
      </p:sp>
    </p:spTree>
    <p:extLst>
      <p:ext uri="{BB962C8B-B14F-4D97-AF65-F5344CB8AC3E}">
        <p14:creationId xmlns:p14="http://schemas.microsoft.com/office/powerpoint/2010/main" val="361621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  <p:sndAc>
          <p:stSnd>
            <p:snd r:embed="rId2" name="drumroll.wav"/>
          </p:stSnd>
        </p:sndAc>
      </p:transition>
    </mc:Choice>
    <mc:Fallback xmlns="">
      <p:transition spd="slow">
        <p:dissolve/>
        <p:sndAc>
          <p:stSnd>
            <p:snd r:embed="rId3" name="drumroll.wav"/>
          </p:stSnd>
        </p:sndAc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Музей театрального, музыкального и киноискусства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536" y="404663"/>
            <a:ext cx="3333750" cy="249555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Музей театрального, музыкального и киноискусства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36096" y="404664"/>
            <a:ext cx="3333750" cy="249555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Музей театрального, музыкального и киноискусства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8631" y="4005063"/>
            <a:ext cx="3333750" cy="249555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8" name="Picture 8" descr="Музей театрального, музыкального и киноискусства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36096" y="4005064"/>
            <a:ext cx="3333750" cy="249555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9575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  <p:sndAc>
          <p:stSnd>
            <p:snd r:embed="rId2" name="drumroll.wav"/>
          </p:stSnd>
        </p:sndAc>
      </p:transition>
    </mc:Choice>
    <mc:Fallback xmlns="">
      <p:transition spd="slow">
        <p:dissolve/>
        <p:sndAc>
          <p:stSnd>
            <p:snd r:embed="rId7" name="drumroll.wav"/>
          </p:stSnd>
        </p:sndAc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23528" y="332656"/>
            <a:ext cx="8496944" cy="864096"/>
          </a:xfrm>
        </p:spPr>
        <p:txBody>
          <a:bodyPr/>
          <a:lstStyle/>
          <a:p>
            <a:r>
              <a:rPr lang="ru-RU" sz="4000" b="1" dirty="0" err="1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omic Sans MS" pitchFamily="66" charset="0"/>
              </a:rPr>
              <a:t>Кам'янець-Подільський</a:t>
            </a:r>
            <a:r>
              <a:rPr lang="ru-RU" sz="4000" b="1" dirty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omic Sans MS" pitchFamily="66" charset="0"/>
              </a:rPr>
              <a:t> музей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987824" y="1484784"/>
            <a:ext cx="5824736" cy="4968552"/>
          </a:xfrm>
        </p:spPr>
        <p:txBody>
          <a:bodyPr/>
          <a:lstStyle/>
          <a:p>
            <a:r>
              <a:rPr lang="ru-RU" b="1" dirty="0">
                <a:solidFill>
                  <a:srgbClr val="FF0000"/>
                </a:solidFill>
                <a:effectLst/>
                <a:latin typeface="+mj-lt"/>
              </a:rPr>
              <a:t>Каменец-Подольский государственный исторический музей-заповедник – один из старейших музеев Украины. В этом месте сохранился дух средних веков, в уникальном градостроительном комплексе превосходно сочетаются между собой образцы нескольких культур и религий. Украинцы, поляки, армяне, русские и турки в различные периоды истории Каменец-Подольского воздвигали здесь свои храмы, церкви, монастырские комплексы, минареты и оборонительные бастионы. </a:t>
            </a:r>
            <a:endParaRPr lang="ru-RU" b="1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11266" name="Picture 2" descr="http://wmuseum.ru/uploads/posts/2011-08/1314647668_90-3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3858" y="1556792"/>
            <a:ext cx="2694895" cy="18722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3857" y="4221088"/>
            <a:ext cx="2708713" cy="16561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63633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  <p:sndAc>
          <p:stSnd>
            <p:snd r:embed="rId2" name="drumroll.wav"/>
          </p:stSnd>
        </p:sndAc>
      </p:transition>
    </mc:Choice>
    <mc:Fallback xmlns="">
      <p:transition spd="slow">
        <p:dissolve/>
        <p:sndAc>
          <p:stSnd>
            <p:snd r:embed="rId5" name="drumroll.wav"/>
          </p:stSnd>
        </p:sndAc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Каменец-Подольский музей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536" y="376726"/>
            <a:ext cx="4563470" cy="31683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76056" y="1052736"/>
            <a:ext cx="3624672" cy="46085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1600" y="3380366"/>
            <a:ext cx="4271044" cy="295312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96802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  <p:sndAc>
          <p:stSnd>
            <p:snd r:embed="rId2" name="drumroll.wav"/>
          </p:stSnd>
        </p:sndAc>
      </p:transition>
    </mc:Choice>
    <mc:Fallback xmlns="">
      <p:transition spd="slow">
        <p:dissolve/>
        <p:sndAc>
          <p:stSnd>
            <p:snd r:embed="rId6" name="drumroll.wav"/>
          </p:stSnd>
        </p:sndAc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552" y="908720"/>
            <a:ext cx="3633892" cy="44644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39281" y="676804"/>
            <a:ext cx="3333750" cy="24955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55975" y="4509120"/>
            <a:ext cx="4390155" cy="209473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7468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  <p:sndAc>
          <p:stSnd>
            <p:snd r:embed="rId2" name="drumroll.wav"/>
          </p:stSnd>
        </p:sndAc>
      </p:transition>
    </mc:Choice>
    <mc:Fallback xmlns="">
      <p:transition spd="slow">
        <p:dissolve/>
        <p:sndAc>
          <p:stSnd>
            <p:snd r:embed="rId6" name="drumroll.wav"/>
          </p:stSnd>
        </p:sndAc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699792" y="1772816"/>
            <a:ext cx="6112768" cy="4680520"/>
          </a:xfrm>
        </p:spPr>
        <p:txBody>
          <a:bodyPr>
            <a:normAutofit fontScale="92500"/>
          </a:bodyPr>
          <a:lstStyle/>
          <a:p>
            <a:r>
              <a:rPr lang="ru-RU" b="1" dirty="0" err="1">
                <a:solidFill>
                  <a:srgbClr val="FF0000"/>
                </a:solidFill>
                <a:latin typeface="+mj-lt"/>
              </a:rPr>
              <a:t>Державний</a:t>
            </a:r>
            <a:r>
              <a:rPr lang="ru-RU" b="1" dirty="0">
                <a:solidFill>
                  <a:srgbClr val="FF0000"/>
                </a:solidFill>
                <a:latin typeface="+mj-lt"/>
              </a:rPr>
              <a:t> музей </a:t>
            </a:r>
            <a:r>
              <a:rPr lang="ru-RU" b="1" dirty="0" err="1">
                <a:solidFill>
                  <a:srgbClr val="FF0000"/>
                </a:solidFill>
                <a:latin typeface="+mj-lt"/>
              </a:rPr>
              <a:t>українського</a:t>
            </a:r>
            <a:r>
              <a:rPr lang="ru-RU" b="1" dirty="0">
                <a:solidFill>
                  <a:srgbClr val="FF0000"/>
                </a:solidFill>
                <a:latin typeface="+mj-lt"/>
              </a:rPr>
              <a:t> народного декоративного </a:t>
            </a:r>
            <a:r>
              <a:rPr lang="ru-RU" b="1" dirty="0" err="1">
                <a:solidFill>
                  <a:srgbClr val="FF0000"/>
                </a:solidFill>
                <a:latin typeface="+mj-lt"/>
              </a:rPr>
              <a:t>мистецтва</a:t>
            </a:r>
            <a:r>
              <a:rPr lang="ru-RU" b="1" dirty="0">
                <a:solidFill>
                  <a:srgbClr val="FF0000"/>
                </a:solidFill>
                <a:latin typeface="+mj-lt"/>
              </a:rPr>
              <a:t> входить до складу </a:t>
            </a:r>
            <a:r>
              <a:rPr lang="ru-RU" b="1" dirty="0" err="1">
                <a:solidFill>
                  <a:srgbClr val="FF0000"/>
                </a:solidFill>
                <a:latin typeface="+mj-lt"/>
              </a:rPr>
              <a:t>цілого</a:t>
            </a:r>
            <a:r>
              <a:rPr lang="ru-RU" b="1" dirty="0">
                <a:solidFill>
                  <a:srgbClr val="FF0000"/>
                </a:solidFill>
                <a:latin typeface="+mj-lt"/>
              </a:rPr>
              <a:t> комплексу </a:t>
            </a:r>
            <a:r>
              <a:rPr lang="ru-RU" b="1" dirty="0" err="1">
                <a:solidFill>
                  <a:srgbClr val="FF0000"/>
                </a:solidFill>
                <a:latin typeface="+mj-lt"/>
              </a:rPr>
              <a:t>музеїв</a:t>
            </a:r>
            <a:r>
              <a:rPr lang="ru-RU" b="1" dirty="0">
                <a:solidFill>
                  <a:srgbClr val="FF0000"/>
                </a:solidFill>
                <a:latin typeface="+mj-lt"/>
              </a:rPr>
              <a:t>, </a:t>
            </a:r>
            <a:r>
              <a:rPr lang="ru-RU" b="1" dirty="0" err="1">
                <a:solidFill>
                  <a:srgbClr val="FF0000"/>
                </a:solidFill>
                <a:latin typeface="+mj-lt"/>
              </a:rPr>
              <a:t>розташованих</a:t>
            </a:r>
            <a:r>
              <a:rPr lang="ru-RU" b="1" dirty="0">
                <a:solidFill>
                  <a:srgbClr val="FF0000"/>
                </a:solidFill>
                <a:latin typeface="+mj-lt"/>
              </a:rPr>
              <a:t> на </a:t>
            </a:r>
            <a:r>
              <a:rPr lang="ru-RU" b="1" dirty="0" err="1">
                <a:solidFill>
                  <a:srgbClr val="FF0000"/>
                </a:solidFill>
                <a:latin typeface="+mj-lt"/>
              </a:rPr>
              <a:t>території</a:t>
            </a:r>
            <a:r>
              <a:rPr lang="ru-RU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ru-RU" b="1" dirty="0" err="1">
                <a:solidFill>
                  <a:srgbClr val="FF0000"/>
                </a:solidFill>
                <a:latin typeface="+mj-lt"/>
              </a:rPr>
              <a:t>Києво-Печерської</a:t>
            </a:r>
            <a:r>
              <a:rPr lang="ru-RU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ru-RU" b="1" dirty="0" err="1">
                <a:solidFill>
                  <a:srgbClr val="FF0000"/>
                </a:solidFill>
                <a:latin typeface="+mj-lt"/>
              </a:rPr>
              <a:t>лаври</a:t>
            </a:r>
            <a:r>
              <a:rPr lang="ru-RU" b="1" dirty="0">
                <a:solidFill>
                  <a:srgbClr val="FF0000"/>
                </a:solidFill>
                <a:latin typeface="+mj-lt"/>
              </a:rPr>
              <a:t>, </a:t>
            </a:r>
            <a:r>
              <a:rPr lang="ru-RU" b="1" dirty="0" err="1">
                <a:solidFill>
                  <a:srgbClr val="FF0000"/>
                </a:solidFill>
                <a:latin typeface="+mj-lt"/>
              </a:rPr>
              <a:t>що</a:t>
            </a:r>
            <a:r>
              <a:rPr lang="ru-RU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ru-RU" b="1" dirty="0" err="1">
                <a:solidFill>
                  <a:srgbClr val="FF0000"/>
                </a:solidFill>
                <a:latin typeface="+mj-lt"/>
              </a:rPr>
              <a:t>має</a:t>
            </a:r>
            <a:r>
              <a:rPr lang="ru-RU" b="1" dirty="0">
                <a:solidFill>
                  <a:srgbClr val="FF0000"/>
                </a:solidFill>
                <a:latin typeface="+mj-lt"/>
              </a:rPr>
              <a:t> в </a:t>
            </a:r>
            <a:r>
              <a:rPr lang="ru-RU" b="1" dirty="0" err="1">
                <a:solidFill>
                  <a:srgbClr val="FF0000"/>
                </a:solidFill>
                <a:latin typeface="+mj-lt"/>
              </a:rPr>
              <a:t>наші</a:t>
            </a:r>
            <a:r>
              <a:rPr lang="ru-RU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ru-RU" b="1" dirty="0" err="1">
                <a:solidFill>
                  <a:srgbClr val="FF0000"/>
                </a:solidFill>
                <a:latin typeface="+mj-lt"/>
              </a:rPr>
              <a:t>дні</a:t>
            </a:r>
            <a:r>
              <a:rPr lang="ru-RU" b="1" dirty="0">
                <a:solidFill>
                  <a:srgbClr val="FF0000"/>
                </a:solidFill>
                <a:latin typeface="+mj-lt"/>
              </a:rPr>
              <a:t> статус </a:t>
            </a:r>
            <a:r>
              <a:rPr lang="ru-RU" b="1" dirty="0" err="1">
                <a:solidFill>
                  <a:srgbClr val="FF0000"/>
                </a:solidFill>
                <a:latin typeface="+mj-lt"/>
              </a:rPr>
              <a:t>історико</a:t>
            </a:r>
            <a:r>
              <a:rPr lang="ru-RU" b="1" dirty="0">
                <a:solidFill>
                  <a:srgbClr val="FF0000"/>
                </a:solidFill>
                <a:latin typeface="+mj-lt"/>
              </a:rPr>
              <a:t>-культурного </a:t>
            </a:r>
            <a:r>
              <a:rPr lang="ru-RU" b="1" dirty="0" err="1">
                <a:solidFill>
                  <a:srgbClr val="FF0000"/>
                </a:solidFill>
                <a:latin typeface="+mj-lt"/>
              </a:rPr>
              <a:t>заповідника</a:t>
            </a:r>
            <a:r>
              <a:rPr lang="ru-RU" b="1" dirty="0">
                <a:solidFill>
                  <a:srgbClr val="FF0000"/>
                </a:solidFill>
                <a:latin typeface="+mj-lt"/>
              </a:rPr>
              <a:t>. Музей народного декоративного </a:t>
            </a:r>
            <a:r>
              <a:rPr lang="ru-RU" b="1" dirty="0" err="1">
                <a:solidFill>
                  <a:srgbClr val="FF0000"/>
                </a:solidFill>
                <a:latin typeface="+mj-lt"/>
              </a:rPr>
              <a:t>мистецтва</a:t>
            </a:r>
            <a:r>
              <a:rPr lang="ru-RU" b="1" dirty="0">
                <a:solidFill>
                  <a:srgbClr val="FF0000"/>
                </a:solidFill>
                <a:latin typeface="+mj-lt"/>
              </a:rPr>
              <a:t> по праву </a:t>
            </a:r>
            <a:r>
              <a:rPr lang="ru-RU" b="1" dirty="0" err="1">
                <a:solidFill>
                  <a:srgbClr val="FF0000"/>
                </a:solidFill>
                <a:latin typeface="+mj-lt"/>
              </a:rPr>
              <a:t>вважається</a:t>
            </a:r>
            <a:r>
              <a:rPr lang="ru-RU" b="1" dirty="0">
                <a:solidFill>
                  <a:srgbClr val="FF0000"/>
                </a:solidFill>
                <a:latin typeface="+mj-lt"/>
              </a:rPr>
              <a:t> одним з </a:t>
            </a:r>
            <a:r>
              <a:rPr lang="ru-RU" b="1" dirty="0" err="1">
                <a:solidFill>
                  <a:srgbClr val="FF0000"/>
                </a:solidFill>
                <a:latin typeface="+mj-lt"/>
              </a:rPr>
              <a:t>найбільших</a:t>
            </a:r>
            <a:r>
              <a:rPr lang="ru-RU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ru-RU" b="1" dirty="0" err="1">
                <a:solidFill>
                  <a:srgbClr val="FF0000"/>
                </a:solidFill>
                <a:latin typeface="+mj-lt"/>
              </a:rPr>
              <a:t>художніх</a:t>
            </a:r>
            <a:r>
              <a:rPr lang="ru-RU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ru-RU" b="1" dirty="0" err="1">
                <a:solidFill>
                  <a:srgbClr val="FF0000"/>
                </a:solidFill>
                <a:latin typeface="+mj-lt"/>
              </a:rPr>
              <a:t>музеїв</a:t>
            </a:r>
            <a:r>
              <a:rPr lang="ru-RU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ru-RU" b="1" dirty="0" err="1">
                <a:solidFill>
                  <a:srgbClr val="FF0000"/>
                </a:solidFill>
                <a:latin typeface="+mj-lt"/>
              </a:rPr>
              <a:t>країни</a:t>
            </a:r>
            <a:r>
              <a:rPr lang="ru-RU" b="1" dirty="0">
                <a:solidFill>
                  <a:srgbClr val="FF0000"/>
                </a:solidFill>
                <a:latin typeface="+mj-lt"/>
              </a:rPr>
              <a:t>. В </a:t>
            </a:r>
            <a:r>
              <a:rPr lang="ru-RU" b="1" dirty="0" err="1">
                <a:solidFill>
                  <a:srgbClr val="FF0000"/>
                </a:solidFill>
                <a:latin typeface="+mj-lt"/>
              </a:rPr>
              <a:t>архітектурному</a:t>
            </a:r>
            <a:r>
              <a:rPr lang="ru-RU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ru-RU" b="1" dirty="0" err="1">
                <a:solidFill>
                  <a:srgbClr val="FF0000"/>
                </a:solidFill>
                <a:latin typeface="+mj-lt"/>
              </a:rPr>
              <a:t>ансамблі</a:t>
            </a:r>
            <a:r>
              <a:rPr lang="ru-RU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ru-RU" b="1" dirty="0" err="1">
                <a:solidFill>
                  <a:srgbClr val="FF0000"/>
                </a:solidFill>
                <a:latin typeface="+mj-lt"/>
              </a:rPr>
              <a:t>лаври</a:t>
            </a:r>
            <a:r>
              <a:rPr lang="ru-RU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ru-RU" b="1" dirty="0" err="1">
                <a:solidFill>
                  <a:srgbClr val="FF0000"/>
                </a:solidFill>
                <a:latin typeface="+mj-lt"/>
              </a:rPr>
              <a:t>він</a:t>
            </a:r>
            <a:r>
              <a:rPr lang="ru-RU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ru-RU" b="1" dirty="0" err="1">
                <a:solidFill>
                  <a:srgbClr val="FF0000"/>
                </a:solidFill>
                <a:latin typeface="+mj-lt"/>
              </a:rPr>
              <a:t>розташовується</a:t>
            </a:r>
            <a:r>
              <a:rPr lang="ru-RU" b="1" dirty="0">
                <a:solidFill>
                  <a:srgbClr val="FF0000"/>
                </a:solidFill>
                <a:latin typeface="+mj-lt"/>
              </a:rPr>
              <a:t> в </a:t>
            </a:r>
            <a:r>
              <a:rPr lang="ru-RU" b="1" dirty="0" err="1">
                <a:solidFill>
                  <a:srgbClr val="FF0000"/>
                </a:solidFill>
                <a:latin typeface="+mj-lt"/>
              </a:rPr>
              <a:t>пам'ятках</a:t>
            </a:r>
            <a:r>
              <a:rPr lang="ru-RU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ru-RU" b="1" dirty="0" err="1">
                <a:solidFill>
                  <a:srgbClr val="FF0000"/>
                </a:solidFill>
                <a:latin typeface="+mj-lt"/>
              </a:rPr>
              <a:t>архітектури</a:t>
            </a:r>
            <a:r>
              <a:rPr lang="ru-RU" b="1" dirty="0">
                <a:solidFill>
                  <a:srgbClr val="FF0000"/>
                </a:solidFill>
                <a:latin typeface="+mj-lt"/>
              </a:rPr>
              <a:t> 18 - початку 20 </a:t>
            </a:r>
            <a:r>
              <a:rPr lang="ru-RU" b="1" dirty="0" err="1">
                <a:solidFill>
                  <a:srgbClr val="FF0000"/>
                </a:solidFill>
                <a:latin typeface="+mj-lt"/>
              </a:rPr>
              <a:t>століть</a:t>
            </a:r>
            <a:r>
              <a:rPr lang="ru-RU" b="1" dirty="0">
                <a:solidFill>
                  <a:srgbClr val="FF0000"/>
                </a:solidFill>
                <a:latin typeface="+mj-lt"/>
              </a:rPr>
              <a:t>: в </a:t>
            </a:r>
            <a:r>
              <a:rPr lang="ru-RU" b="1" dirty="0" err="1">
                <a:solidFill>
                  <a:srgbClr val="FF0000"/>
                </a:solidFill>
                <a:latin typeface="+mj-lt"/>
              </a:rPr>
              <a:t>колишніх</a:t>
            </a:r>
            <a:r>
              <a:rPr lang="ru-RU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ru-RU" b="1" dirty="0" err="1">
                <a:solidFill>
                  <a:srgbClr val="FF0000"/>
                </a:solidFill>
                <a:latin typeface="+mj-lt"/>
              </a:rPr>
              <a:t>митрополичих</a:t>
            </a:r>
            <a:r>
              <a:rPr lang="ru-RU" b="1" dirty="0">
                <a:solidFill>
                  <a:srgbClr val="FF0000"/>
                </a:solidFill>
                <a:latin typeface="+mj-lt"/>
              </a:rPr>
              <a:t> покоях і в </a:t>
            </a:r>
            <a:r>
              <a:rPr lang="ru-RU" b="1" dirty="0" err="1">
                <a:solidFill>
                  <a:srgbClr val="FF0000"/>
                </a:solidFill>
                <a:latin typeface="+mj-lt"/>
              </a:rPr>
              <a:t>домової</a:t>
            </a:r>
            <a:r>
              <a:rPr lang="ru-RU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ru-RU" b="1" dirty="0" err="1">
                <a:solidFill>
                  <a:srgbClr val="FF0000"/>
                </a:solidFill>
                <a:latin typeface="+mj-lt"/>
              </a:rPr>
              <a:t>Благовіщенської</a:t>
            </a:r>
            <a:r>
              <a:rPr lang="ru-RU" b="1" dirty="0">
                <a:solidFill>
                  <a:srgbClr val="FF0000"/>
                </a:solidFill>
                <a:latin typeface="+mj-lt"/>
              </a:rPr>
              <a:t> церкви.</a:t>
            </a:r>
          </a:p>
        </p:txBody>
      </p:sp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323850" y="305336"/>
            <a:ext cx="8424863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4000" b="1" dirty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omic Sans MS" pitchFamily="66" charset="0"/>
              </a:rPr>
              <a:t>Музей </a:t>
            </a:r>
            <a:r>
              <a:rPr lang="ru-RU" sz="4000" b="1" dirty="0" err="1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omic Sans MS" pitchFamily="66" charset="0"/>
              </a:rPr>
              <a:t>українського</a:t>
            </a:r>
            <a:r>
              <a:rPr lang="ru-RU" sz="4000" b="1" dirty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omic Sans MS" pitchFamily="66" charset="0"/>
              </a:rPr>
              <a:t> народного декоративного </a:t>
            </a:r>
            <a:r>
              <a:rPr lang="ru-RU" sz="4000" b="1" dirty="0" err="1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omic Sans MS" pitchFamily="66" charset="0"/>
              </a:rPr>
              <a:t>мистецтва</a:t>
            </a:r>
            <a:endParaRPr lang="ru-RU" sz="4000" b="1" dirty="0">
              <a:ln w="18000">
                <a:solidFill>
                  <a:srgbClr val="FF0000"/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543" y="1681218"/>
            <a:ext cx="2304256" cy="23042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7460" y="4149080"/>
            <a:ext cx="2284339" cy="224271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64422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  <p:sndAc>
          <p:stSnd>
            <p:snd r:embed="rId2" name="drumroll.wav"/>
          </p:stSnd>
        </p:sndAc>
      </p:transition>
    </mc:Choice>
    <mc:Fallback xmlns="">
      <p:transition spd="slow">
        <p:dissolve/>
        <p:sndAc>
          <p:stSnd>
            <p:snd r:embed="rId5" name="drumroll.wav"/>
          </p:stSnd>
        </p:sndAc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Музей украинского народного декоративного искусства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1560" y="548680"/>
            <a:ext cx="3333750" cy="41148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76056" y="548680"/>
            <a:ext cx="3333750" cy="45243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90435" y="2899337"/>
            <a:ext cx="3333750" cy="33337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30246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  <p:sndAc>
          <p:stSnd>
            <p:snd r:embed="rId2" name="drumroll.wav"/>
          </p:stSnd>
        </p:sndAc>
      </p:transition>
    </mc:Choice>
    <mc:Fallback xmlns="">
      <p:transition spd="slow">
        <p:dissolve/>
        <p:sndAc>
          <p:stSnd>
            <p:snd r:embed="rId6" name="drumroll.wav"/>
          </p:stSnd>
        </p:sndAc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551" y="548680"/>
            <a:ext cx="4541045" cy="28803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32040" y="764704"/>
            <a:ext cx="3758586" cy="56164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536" y="2996952"/>
            <a:ext cx="3333750" cy="32670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13746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  <p:sndAc>
          <p:stSnd>
            <p:snd r:embed="rId2" name="drumroll.wav"/>
          </p:stSnd>
        </p:sndAc>
      </p:transition>
    </mc:Choice>
    <mc:Fallback xmlns="">
      <p:transition spd="slow">
        <p:dissolve/>
        <p:sndAc>
          <p:stSnd>
            <p:snd r:embed="rId6" name="drumroll.wav"/>
          </p:stSnd>
        </p:sndAc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23528" y="332656"/>
            <a:ext cx="8496944" cy="864096"/>
          </a:xfrm>
        </p:spPr>
        <p:txBody>
          <a:bodyPr/>
          <a:lstStyle/>
          <a:p>
            <a:r>
              <a:rPr lang="ru-RU" sz="4000" b="1" dirty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omic Sans MS" pitchFamily="66" charset="0"/>
              </a:rPr>
              <a:t>Музей книги і </a:t>
            </a:r>
            <a:r>
              <a:rPr lang="ru-RU" sz="4000" b="1" dirty="0" err="1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omic Sans MS" pitchFamily="66" charset="0"/>
              </a:rPr>
              <a:t>друкарства</a:t>
            </a:r>
            <a:endParaRPr lang="ru-RU" sz="4000" b="1" dirty="0">
              <a:ln w="18000">
                <a:solidFill>
                  <a:srgbClr val="FF0000"/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771800" y="1412776"/>
            <a:ext cx="6040760" cy="5040560"/>
          </a:xfrm>
        </p:spPr>
        <p:txBody>
          <a:bodyPr>
            <a:normAutofit lnSpcReduction="10000"/>
          </a:bodyPr>
          <a:lstStyle/>
          <a:p>
            <a:r>
              <a:rPr lang="ru-RU" b="1" dirty="0" err="1">
                <a:solidFill>
                  <a:srgbClr val="FF0000"/>
                </a:solidFill>
                <a:latin typeface="+mj-lt"/>
              </a:rPr>
              <a:t>Навесні</a:t>
            </a:r>
            <a:r>
              <a:rPr lang="ru-RU" b="1" dirty="0">
                <a:solidFill>
                  <a:srgbClr val="FF0000"/>
                </a:solidFill>
                <a:latin typeface="+mj-lt"/>
              </a:rPr>
              <a:t> 1972 року в </a:t>
            </a:r>
            <a:r>
              <a:rPr lang="ru-RU" b="1" dirty="0" err="1">
                <a:solidFill>
                  <a:srgbClr val="FF0000"/>
                </a:solidFill>
                <a:latin typeface="+mj-lt"/>
              </a:rPr>
              <a:t>Києві</a:t>
            </a:r>
            <a:r>
              <a:rPr lang="ru-RU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ru-RU" b="1" dirty="0" err="1">
                <a:solidFill>
                  <a:srgbClr val="FF0000"/>
                </a:solidFill>
                <a:latin typeface="+mj-lt"/>
              </a:rPr>
              <a:t>відкрився</a:t>
            </a:r>
            <a:r>
              <a:rPr lang="ru-RU" b="1" dirty="0">
                <a:solidFill>
                  <a:srgbClr val="FF0000"/>
                </a:solidFill>
                <a:latin typeface="+mj-lt"/>
              </a:rPr>
              <a:t> для </a:t>
            </a:r>
            <a:r>
              <a:rPr lang="ru-RU" b="1" dirty="0" err="1">
                <a:solidFill>
                  <a:srgbClr val="FF0000"/>
                </a:solidFill>
                <a:latin typeface="+mj-lt"/>
              </a:rPr>
              <a:t>відвідувань</a:t>
            </a:r>
            <a:r>
              <a:rPr lang="ru-RU" b="1" dirty="0">
                <a:solidFill>
                  <a:srgbClr val="FF0000"/>
                </a:solidFill>
                <a:latin typeface="+mj-lt"/>
              </a:rPr>
              <a:t> Музей книги та </a:t>
            </a:r>
            <a:r>
              <a:rPr lang="ru-RU" b="1" dirty="0" err="1">
                <a:solidFill>
                  <a:srgbClr val="FF0000"/>
                </a:solidFill>
                <a:latin typeface="+mj-lt"/>
              </a:rPr>
              <a:t>друкарства</a:t>
            </a:r>
            <a:r>
              <a:rPr lang="ru-RU" b="1" dirty="0">
                <a:solidFill>
                  <a:srgbClr val="FF0000"/>
                </a:solidFill>
                <a:latin typeface="+mj-lt"/>
              </a:rPr>
              <a:t>. Дата </a:t>
            </a:r>
            <a:r>
              <a:rPr lang="ru-RU" b="1" dirty="0" err="1">
                <a:solidFill>
                  <a:srgbClr val="FF0000"/>
                </a:solidFill>
                <a:latin typeface="+mj-lt"/>
              </a:rPr>
              <a:t>заснування</a:t>
            </a:r>
            <a:r>
              <a:rPr lang="ru-RU" b="1" dirty="0">
                <a:solidFill>
                  <a:srgbClr val="FF0000"/>
                </a:solidFill>
                <a:latin typeface="+mj-lt"/>
              </a:rPr>
              <a:t> музею </a:t>
            </a:r>
            <a:r>
              <a:rPr lang="ru-RU" b="1" dirty="0" err="1">
                <a:solidFill>
                  <a:srgbClr val="FF0000"/>
                </a:solidFill>
                <a:latin typeface="+mj-lt"/>
              </a:rPr>
              <a:t>була</a:t>
            </a:r>
            <a:r>
              <a:rPr lang="ru-RU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ru-RU" b="1" dirty="0" err="1">
                <a:solidFill>
                  <a:srgbClr val="FF0000"/>
                </a:solidFill>
                <a:latin typeface="+mj-lt"/>
              </a:rPr>
              <a:t>вибрана</a:t>
            </a:r>
            <a:r>
              <a:rPr lang="ru-RU" b="1" dirty="0">
                <a:solidFill>
                  <a:srgbClr val="FF0000"/>
                </a:solidFill>
                <a:latin typeface="+mj-lt"/>
              </a:rPr>
              <a:t> не </a:t>
            </a:r>
            <a:r>
              <a:rPr lang="ru-RU" b="1" dirty="0" err="1">
                <a:solidFill>
                  <a:srgbClr val="FF0000"/>
                </a:solidFill>
                <a:latin typeface="+mj-lt"/>
              </a:rPr>
              <a:t>випадково</a:t>
            </a:r>
            <a:r>
              <a:rPr lang="ru-RU" b="1" dirty="0">
                <a:solidFill>
                  <a:srgbClr val="FF0000"/>
                </a:solidFill>
                <a:latin typeface="+mj-lt"/>
              </a:rPr>
              <a:t>, </a:t>
            </a:r>
            <a:r>
              <a:rPr lang="ru-RU" b="1" dirty="0" err="1">
                <a:solidFill>
                  <a:srgbClr val="FF0000"/>
                </a:solidFill>
                <a:latin typeface="+mj-lt"/>
              </a:rPr>
              <a:t>саме</a:t>
            </a:r>
            <a:r>
              <a:rPr lang="ru-RU" b="1" dirty="0">
                <a:solidFill>
                  <a:srgbClr val="FF0000"/>
                </a:solidFill>
                <a:latin typeface="+mj-lt"/>
              </a:rPr>
              <a:t> 1972 </a:t>
            </a:r>
            <a:r>
              <a:rPr lang="ru-RU" b="1" dirty="0" err="1">
                <a:solidFill>
                  <a:srgbClr val="FF0000"/>
                </a:solidFill>
                <a:latin typeface="+mj-lt"/>
              </a:rPr>
              <a:t>був</a:t>
            </a:r>
            <a:r>
              <a:rPr lang="ru-RU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ru-RU" b="1" dirty="0" err="1">
                <a:solidFill>
                  <a:srgbClr val="FF0000"/>
                </a:solidFill>
                <a:latin typeface="+mj-lt"/>
              </a:rPr>
              <a:t>оголошений</a:t>
            </a:r>
            <a:r>
              <a:rPr lang="ru-RU" b="1" dirty="0">
                <a:solidFill>
                  <a:srgbClr val="FF0000"/>
                </a:solidFill>
                <a:latin typeface="+mj-lt"/>
              </a:rPr>
              <a:t> ЮНЕСКО </a:t>
            </a:r>
            <a:r>
              <a:rPr lang="ru-RU" b="1" dirty="0" err="1">
                <a:solidFill>
                  <a:srgbClr val="FF0000"/>
                </a:solidFill>
                <a:latin typeface="+mj-lt"/>
              </a:rPr>
              <a:t>міжнародним</a:t>
            </a:r>
            <a:r>
              <a:rPr lang="ru-RU" b="1" dirty="0">
                <a:solidFill>
                  <a:srgbClr val="FF0000"/>
                </a:solidFill>
                <a:latin typeface="+mj-lt"/>
              </a:rPr>
              <a:t> роком книги. </a:t>
            </a:r>
            <a:r>
              <a:rPr lang="ru-RU" b="1" dirty="0" err="1">
                <a:solidFill>
                  <a:srgbClr val="FF0000"/>
                </a:solidFill>
                <a:latin typeface="+mj-lt"/>
              </a:rPr>
              <a:t>Втім</a:t>
            </a:r>
            <a:r>
              <a:rPr lang="ru-RU" b="1" dirty="0">
                <a:solidFill>
                  <a:srgbClr val="FF0000"/>
                </a:solidFill>
                <a:latin typeface="+mj-lt"/>
              </a:rPr>
              <a:t>, </a:t>
            </a:r>
            <a:r>
              <a:rPr lang="ru-RU" b="1" dirty="0" err="1">
                <a:solidFill>
                  <a:srgbClr val="FF0000"/>
                </a:solidFill>
                <a:latin typeface="+mj-lt"/>
              </a:rPr>
              <a:t>символічним</a:t>
            </a:r>
            <a:r>
              <a:rPr lang="ru-RU" b="1" dirty="0">
                <a:solidFill>
                  <a:srgbClr val="FF0000"/>
                </a:solidFill>
                <a:latin typeface="+mj-lt"/>
              </a:rPr>
              <a:t> є і </a:t>
            </a:r>
            <a:r>
              <a:rPr lang="ru-RU" b="1" dirty="0" err="1">
                <a:solidFill>
                  <a:srgbClr val="FF0000"/>
                </a:solidFill>
                <a:latin typeface="+mj-lt"/>
              </a:rPr>
              <a:t>місце</a:t>
            </a:r>
            <a:r>
              <a:rPr lang="ru-RU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ru-RU" b="1" dirty="0" err="1">
                <a:solidFill>
                  <a:srgbClr val="FF0000"/>
                </a:solidFill>
                <a:latin typeface="+mj-lt"/>
              </a:rPr>
              <a:t>розташування</a:t>
            </a:r>
            <a:r>
              <a:rPr lang="ru-RU" b="1" dirty="0">
                <a:solidFill>
                  <a:srgbClr val="FF0000"/>
                </a:solidFill>
                <a:latin typeface="+mj-lt"/>
              </a:rPr>
              <a:t> музею - в </a:t>
            </a:r>
            <a:r>
              <a:rPr lang="ru-RU" b="1" dirty="0" err="1">
                <a:solidFill>
                  <a:srgbClr val="FF0000"/>
                </a:solidFill>
                <a:latin typeface="+mj-lt"/>
              </a:rPr>
              <a:t>будівлі</a:t>
            </a:r>
            <a:r>
              <a:rPr lang="ru-RU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ru-RU" b="1" dirty="0" err="1">
                <a:solidFill>
                  <a:srgbClr val="FF0000"/>
                </a:solidFill>
                <a:latin typeface="+mj-lt"/>
              </a:rPr>
              <a:t>колишньої</a:t>
            </a:r>
            <a:r>
              <a:rPr lang="ru-RU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ru-RU" b="1" dirty="0" err="1">
                <a:solidFill>
                  <a:srgbClr val="FF0000"/>
                </a:solidFill>
                <a:latin typeface="+mj-lt"/>
              </a:rPr>
              <a:t>друкарні</a:t>
            </a:r>
            <a:r>
              <a:rPr lang="ru-RU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ru-RU" b="1" dirty="0" err="1">
                <a:solidFill>
                  <a:srgbClr val="FF0000"/>
                </a:solidFill>
                <a:latin typeface="+mj-lt"/>
              </a:rPr>
              <a:t>Києво-Печерської</a:t>
            </a:r>
            <a:r>
              <a:rPr lang="ru-RU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ru-RU" b="1" dirty="0" err="1">
                <a:solidFill>
                  <a:srgbClr val="FF0000"/>
                </a:solidFill>
                <a:latin typeface="+mj-lt"/>
              </a:rPr>
              <a:t>лаври</a:t>
            </a:r>
            <a:r>
              <a:rPr lang="ru-RU" b="1" dirty="0">
                <a:solidFill>
                  <a:srgbClr val="FF0000"/>
                </a:solidFill>
                <a:latin typeface="+mj-lt"/>
              </a:rPr>
              <a:t>. </a:t>
            </a:r>
            <a:r>
              <a:rPr lang="ru-RU" b="1" dirty="0" err="1">
                <a:solidFill>
                  <a:srgbClr val="FF0000"/>
                </a:solidFill>
                <a:latin typeface="+mj-lt"/>
              </a:rPr>
              <a:t>Старовинний</a:t>
            </a:r>
            <a:r>
              <a:rPr lang="ru-RU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ru-RU" b="1" dirty="0" err="1">
                <a:solidFill>
                  <a:srgbClr val="FF0000"/>
                </a:solidFill>
                <a:latin typeface="+mj-lt"/>
              </a:rPr>
              <a:t>пам'ятник</a:t>
            </a:r>
            <a:r>
              <a:rPr lang="ru-RU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ru-RU" b="1" dirty="0" err="1">
                <a:solidFill>
                  <a:srgbClr val="FF0000"/>
                </a:solidFill>
                <a:latin typeface="+mj-lt"/>
              </a:rPr>
              <a:t>архітектури</a:t>
            </a:r>
            <a:r>
              <a:rPr lang="ru-RU" b="1" dirty="0">
                <a:solidFill>
                  <a:srgbClr val="FF0000"/>
                </a:solidFill>
                <a:latin typeface="+mj-lt"/>
              </a:rPr>
              <a:t>, </a:t>
            </a:r>
            <a:r>
              <a:rPr lang="ru-RU" b="1" dirty="0" err="1">
                <a:solidFill>
                  <a:srgbClr val="FF0000"/>
                </a:solidFill>
                <a:latin typeface="+mj-lt"/>
              </a:rPr>
              <a:t>розташований</a:t>
            </a:r>
            <a:r>
              <a:rPr lang="ru-RU" b="1" dirty="0">
                <a:solidFill>
                  <a:srgbClr val="FF0000"/>
                </a:solidFill>
                <a:latin typeface="+mj-lt"/>
              </a:rPr>
              <a:t> на </a:t>
            </a:r>
            <a:r>
              <a:rPr lang="ru-RU" b="1" dirty="0" err="1">
                <a:solidFill>
                  <a:srgbClr val="FF0000"/>
                </a:solidFill>
                <a:latin typeface="+mj-lt"/>
              </a:rPr>
              <a:t>території</a:t>
            </a:r>
            <a:r>
              <a:rPr lang="ru-RU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ru-RU" b="1" dirty="0" err="1">
                <a:solidFill>
                  <a:srgbClr val="FF0000"/>
                </a:solidFill>
                <a:latin typeface="+mj-lt"/>
              </a:rPr>
              <a:t>Національного</a:t>
            </a:r>
            <a:r>
              <a:rPr lang="ru-RU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ru-RU" b="1" dirty="0" err="1">
                <a:solidFill>
                  <a:srgbClr val="FF0000"/>
                </a:solidFill>
                <a:latin typeface="+mj-lt"/>
              </a:rPr>
              <a:t>Києво-Печерського</a:t>
            </a:r>
            <a:r>
              <a:rPr lang="ru-RU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ru-RU" b="1" dirty="0" err="1">
                <a:solidFill>
                  <a:srgbClr val="FF0000"/>
                </a:solidFill>
                <a:latin typeface="+mj-lt"/>
              </a:rPr>
              <a:t>історико</a:t>
            </a:r>
            <a:r>
              <a:rPr lang="ru-RU" b="1" dirty="0">
                <a:solidFill>
                  <a:srgbClr val="FF0000"/>
                </a:solidFill>
                <a:latin typeface="+mj-lt"/>
              </a:rPr>
              <a:t>-культурного </a:t>
            </a:r>
            <a:r>
              <a:rPr lang="ru-RU" b="1" dirty="0" err="1">
                <a:solidFill>
                  <a:srgbClr val="FF0000"/>
                </a:solidFill>
                <a:latin typeface="+mj-lt"/>
              </a:rPr>
              <a:t>заповідника</a:t>
            </a:r>
            <a:r>
              <a:rPr lang="ru-RU" b="1" dirty="0">
                <a:solidFill>
                  <a:srgbClr val="FF0000"/>
                </a:solidFill>
                <a:latin typeface="+mj-lt"/>
              </a:rPr>
              <a:t>, </a:t>
            </a:r>
            <a:r>
              <a:rPr lang="ru-RU" b="1" dirty="0" err="1">
                <a:solidFill>
                  <a:srgbClr val="FF0000"/>
                </a:solidFill>
                <a:latin typeface="+mj-lt"/>
              </a:rPr>
              <a:t>був</a:t>
            </a:r>
            <a:r>
              <a:rPr lang="ru-RU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ru-RU" b="1" dirty="0" err="1">
                <a:solidFill>
                  <a:srgbClr val="FF0000"/>
                </a:solidFill>
                <a:latin typeface="+mj-lt"/>
              </a:rPr>
              <a:t>відреставрований</a:t>
            </a:r>
            <a:r>
              <a:rPr lang="ru-RU" b="1" dirty="0">
                <a:solidFill>
                  <a:srgbClr val="FF0000"/>
                </a:solidFill>
                <a:latin typeface="+mj-lt"/>
              </a:rPr>
              <a:t> в 2000 </a:t>
            </a:r>
            <a:r>
              <a:rPr lang="ru-RU" b="1" dirty="0" err="1">
                <a:solidFill>
                  <a:srgbClr val="FF0000"/>
                </a:solidFill>
                <a:latin typeface="+mj-lt"/>
              </a:rPr>
              <a:t>році</a:t>
            </a:r>
            <a:r>
              <a:rPr lang="ru-RU" b="1" dirty="0">
                <a:solidFill>
                  <a:srgbClr val="FF0000"/>
                </a:solidFill>
                <a:latin typeface="+mj-lt"/>
              </a:rPr>
              <a:t>, і з тих </a:t>
            </a:r>
            <a:r>
              <a:rPr lang="ru-RU" b="1" dirty="0" err="1">
                <a:solidFill>
                  <a:srgbClr val="FF0000"/>
                </a:solidFill>
                <a:latin typeface="+mj-lt"/>
              </a:rPr>
              <a:t>пір</a:t>
            </a:r>
            <a:r>
              <a:rPr lang="ru-RU" b="1" dirty="0">
                <a:solidFill>
                  <a:srgbClr val="FF0000"/>
                </a:solidFill>
                <a:latin typeface="+mj-lt"/>
              </a:rPr>
              <a:t> тут </a:t>
            </a:r>
            <a:r>
              <a:rPr lang="ru-RU" b="1" dirty="0" err="1">
                <a:solidFill>
                  <a:srgbClr val="FF0000"/>
                </a:solidFill>
                <a:latin typeface="+mj-lt"/>
              </a:rPr>
              <a:t>розташовуються</a:t>
            </a:r>
            <a:r>
              <a:rPr lang="ru-RU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ru-RU" b="1" dirty="0" err="1">
                <a:solidFill>
                  <a:srgbClr val="FF0000"/>
                </a:solidFill>
                <a:latin typeface="+mj-lt"/>
              </a:rPr>
              <a:t>оновлені</a:t>
            </a:r>
            <a:r>
              <a:rPr lang="ru-RU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ru-RU" b="1" dirty="0" err="1">
                <a:solidFill>
                  <a:srgbClr val="FF0000"/>
                </a:solidFill>
                <a:latin typeface="+mj-lt"/>
              </a:rPr>
              <a:t>експозиції</a:t>
            </a:r>
            <a:r>
              <a:rPr lang="ru-RU" b="1" dirty="0">
                <a:solidFill>
                  <a:srgbClr val="FF0000"/>
                </a:solidFill>
                <a:latin typeface="+mj-lt"/>
              </a:rPr>
              <a:t> музею.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536" y="3933056"/>
            <a:ext cx="2520280" cy="16827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536" y="1700808"/>
            <a:ext cx="2520280" cy="188741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80108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  <p:sndAc>
          <p:stSnd>
            <p:snd r:embed="rId2" name="drumroll.wav"/>
          </p:stSnd>
        </p:sndAc>
      </p:transition>
    </mc:Choice>
    <mc:Fallback xmlns="">
      <p:transition spd="slow">
        <p:dissolve/>
        <p:sndAc>
          <p:stSnd>
            <p:snd r:embed="rId5" name="drumroll.wav"/>
          </p:stSnd>
        </p:sndAc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395536" y="332656"/>
            <a:ext cx="8352928" cy="720080"/>
          </a:xfrm>
        </p:spPr>
        <p:txBody>
          <a:bodyPr/>
          <a:lstStyle/>
          <a:p>
            <a:r>
              <a:rPr lang="uk-UA" sz="4000" b="1" dirty="0" smtClean="0">
                <a:ln w="18000">
                  <a:solidFill>
                    <a:sysClr val="windowText" lastClr="00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omic Sans MS" pitchFamily="66" charset="0"/>
              </a:rPr>
              <a:t>Зміст</a:t>
            </a:r>
            <a:endParaRPr lang="ru-RU" sz="4000" b="1" dirty="0">
              <a:ln w="18000">
                <a:solidFill>
                  <a:sysClr val="windowText" lastClr="000000"/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323528" y="980728"/>
            <a:ext cx="8496944" cy="5472608"/>
          </a:xfrm>
        </p:spPr>
        <p:txBody>
          <a:bodyPr>
            <a:normAutofit/>
          </a:bodyPr>
          <a:lstStyle/>
          <a:p>
            <a:pPr algn="l"/>
            <a:r>
              <a:rPr lang="uk-UA" dirty="0" smtClean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+mj-lt"/>
              </a:rPr>
              <a:t>1.Замок-музей </a:t>
            </a:r>
            <a:r>
              <a:rPr lang="uk-UA" dirty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+mj-lt"/>
              </a:rPr>
              <a:t>«</a:t>
            </a:r>
            <a:r>
              <a:rPr lang="uk-UA" dirty="0" err="1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+mj-lt"/>
              </a:rPr>
              <a:t>Радомисль</a:t>
            </a:r>
            <a:r>
              <a:rPr lang="uk-UA" dirty="0" smtClean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+mj-lt"/>
              </a:rPr>
              <a:t>».</a:t>
            </a:r>
          </a:p>
          <a:p>
            <a:pPr algn="l"/>
            <a:r>
              <a:rPr lang="uk-UA" dirty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+mj-lt"/>
              </a:rPr>
              <a:t>2. Запорізький краєзнавчий </a:t>
            </a:r>
            <a:r>
              <a:rPr lang="uk-UA" dirty="0" smtClean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+mj-lt"/>
              </a:rPr>
              <a:t>музей.</a:t>
            </a:r>
          </a:p>
          <a:p>
            <a:pPr algn="l"/>
            <a:r>
              <a:rPr lang="uk-UA" dirty="0" smtClean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+mj-lt"/>
              </a:rPr>
              <a:t>3.</a:t>
            </a:r>
            <a:r>
              <a:rPr lang="ru-RU" dirty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+mj-lt"/>
              </a:rPr>
              <a:t> </a:t>
            </a:r>
            <a:r>
              <a:rPr lang="ru-RU" dirty="0" err="1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+mj-lt"/>
              </a:rPr>
              <a:t>Луцький</a:t>
            </a:r>
            <a:r>
              <a:rPr lang="ru-RU" dirty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+mj-lt"/>
              </a:rPr>
              <a:t> замок і </a:t>
            </a:r>
            <a:r>
              <a:rPr lang="ru-RU" dirty="0" err="1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+mj-lt"/>
              </a:rPr>
              <a:t>його</a:t>
            </a:r>
            <a:r>
              <a:rPr lang="ru-RU" dirty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+mj-lt"/>
              </a:rPr>
              <a:t> </a:t>
            </a:r>
            <a:r>
              <a:rPr lang="ru-RU" dirty="0" err="1" smtClean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+mj-lt"/>
              </a:rPr>
              <a:t>музеї</a:t>
            </a:r>
            <a:r>
              <a:rPr lang="ru-RU" dirty="0" smtClean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+mj-lt"/>
              </a:rPr>
              <a:t>.</a:t>
            </a:r>
          </a:p>
          <a:p>
            <a:pPr algn="l"/>
            <a:r>
              <a:rPr lang="uk-UA" dirty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+mj-lt"/>
              </a:rPr>
              <a:t>4. Музей «Київська фортеця</a:t>
            </a:r>
            <a:r>
              <a:rPr lang="uk-UA" dirty="0" smtClean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+mj-lt"/>
              </a:rPr>
              <a:t>».</a:t>
            </a:r>
          </a:p>
          <a:p>
            <a:pPr algn="l"/>
            <a:r>
              <a:rPr lang="uk-UA" dirty="0" smtClean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+mj-lt"/>
              </a:rPr>
              <a:t>5.</a:t>
            </a:r>
            <a:r>
              <a:rPr lang="ru-RU" dirty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+mj-lt"/>
              </a:rPr>
              <a:t> Музей театрального, </a:t>
            </a:r>
            <a:r>
              <a:rPr lang="ru-RU" dirty="0" err="1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+mj-lt"/>
              </a:rPr>
              <a:t>музичного</a:t>
            </a:r>
            <a:r>
              <a:rPr lang="ru-RU" dirty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+mj-lt"/>
              </a:rPr>
              <a:t> та </a:t>
            </a:r>
            <a:r>
              <a:rPr lang="ru-RU" dirty="0" err="1" smtClean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+mj-lt"/>
              </a:rPr>
              <a:t>кіномистецтва</a:t>
            </a:r>
            <a:r>
              <a:rPr lang="ru-RU" dirty="0" smtClean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+mj-lt"/>
              </a:rPr>
              <a:t>.</a:t>
            </a:r>
          </a:p>
          <a:p>
            <a:pPr algn="l"/>
            <a:r>
              <a:rPr lang="uk-UA" dirty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+mj-lt"/>
              </a:rPr>
              <a:t>6. Кам'янець-Подільський </a:t>
            </a:r>
            <a:r>
              <a:rPr lang="uk-UA" dirty="0" smtClean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+mj-lt"/>
              </a:rPr>
              <a:t>музей.</a:t>
            </a:r>
          </a:p>
          <a:p>
            <a:pPr algn="l"/>
            <a:r>
              <a:rPr lang="uk-UA" dirty="0" smtClean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+mj-lt"/>
              </a:rPr>
              <a:t>7.</a:t>
            </a:r>
            <a:r>
              <a:rPr lang="ru-RU" dirty="0" smtClean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+mj-lt"/>
              </a:rPr>
              <a:t>Музей </a:t>
            </a:r>
            <a:r>
              <a:rPr lang="ru-RU" dirty="0" err="1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+mj-lt"/>
              </a:rPr>
              <a:t>українського</a:t>
            </a:r>
            <a:r>
              <a:rPr lang="ru-RU" dirty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+mj-lt"/>
              </a:rPr>
              <a:t> народного декоративного </a:t>
            </a:r>
            <a:r>
              <a:rPr lang="ru-RU" dirty="0" err="1" smtClean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+mj-lt"/>
              </a:rPr>
              <a:t>мистецтва</a:t>
            </a:r>
            <a:r>
              <a:rPr lang="ru-RU" dirty="0" smtClean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+mj-lt"/>
              </a:rPr>
              <a:t>.</a:t>
            </a:r>
            <a:endParaRPr lang="en-US" dirty="0" smtClean="0">
              <a:ln w="18000">
                <a:solidFill>
                  <a:srgbClr val="FF0000"/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+mj-lt"/>
            </a:endParaRPr>
          </a:p>
          <a:p>
            <a:pPr algn="l"/>
            <a:r>
              <a:rPr lang="en-US" dirty="0" smtClean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+mj-lt"/>
              </a:rPr>
              <a:t>8</a:t>
            </a:r>
            <a:r>
              <a:rPr lang="uk-UA" dirty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+mj-lt"/>
              </a:rPr>
              <a:t>. Музей книги і </a:t>
            </a:r>
            <a:r>
              <a:rPr lang="uk-UA" dirty="0" smtClean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+mj-lt"/>
              </a:rPr>
              <a:t>друкарства.</a:t>
            </a:r>
          </a:p>
          <a:p>
            <a:pPr algn="l"/>
            <a:r>
              <a:rPr lang="uk-UA" dirty="0" smtClean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+mj-lt"/>
              </a:rPr>
              <a:t>9.</a:t>
            </a:r>
            <a:r>
              <a:rPr lang="ru-RU" dirty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+mj-lt"/>
              </a:rPr>
              <a:t> </a:t>
            </a:r>
            <a:r>
              <a:rPr lang="ru-RU" dirty="0" err="1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+mj-lt"/>
              </a:rPr>
              <a:t>Полтавський</a:t>
            </a:r>
            <a:r>
              <a:rPr lang="ru-RU" dirty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+mj-lt"/>
              </a:rPr>
              <a:t> </a:t>
            </a:r>
            <a:r>
              <a:rPr lang="ru-RU" dirty="0" err="1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+mj-lt"/>
              </a:rPr>
              <a:t>художній</a:t>
            </a:r>
            <a:r>
              <a:rPr lang="ru-RU" dirty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+mj-lt"/>
              </a:rPr>
              <a:t> </a:t>
            </a:r>
            <a:r>
              <a:rPr lang="ru-RU" dirty="0" smtClean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+mj-lt"/>
              </a:rPr>
              <a:t>музей.</a:t>
            </a:r>
            <a:endParaRPr lang="uk-UA" dirty="0" smtClean="0">
              <a:ln w="18000">
                <a:solidFill>
                  <a:srgbClr val="FF0000"/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+mj-lt"/>
            </a:endParaRPr>
          </a:p>
          <a:p>
            <a:pPr algn="l"/>
            <a:r>
              <a:rPr lang="uk-UA" dirty="0" smtClean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+mj-lt"/>
              </a:rPr>
              <a:t>10.</a:t>
            </a:r>
            <a:r>
              <a:rPr lang="ru-RU" dirty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+mj-lt"/>
              </a:rPr>
              <a:t> </a:t>
            </a:r>
            <a:r>
              <a:rPr lang="ru-RU" dirty="0" err="1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+mj-lt"/>
              </a:rPr>
              <a:t>Закарпатський</a:t>
            </a:r>
            <a:r>
              <a:rPr lang="ru-RU" dirty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+mj-lt"/>
              </a:rPr>
              <a:t> </a:t>
            </a:r>
            <a:r>
              <a:rPr lang="ru-RU" dirty="0" err="1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+mj-lt"/>
              </a:rPr>
              <a:t>обласний</a:t>
            </a:r>
            <a:r>
              <a:rPr lang="ru-RU" dirty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+mj-lt"/>
              </a:rPr>
              <a:t> </a:t>
            </a:r>
            <a:r>
              <a:rPr lang="ru-RU" dirty="0" err="1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+mj-lt"/>
              </a:rPr>
              <a:t>краєзнавчий</a:t>
            </a:r>
            <a:r>
              <a:rPr lang="ru-RU" dirty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+mj-lt"/>
              </a:rPr>
              <a:t> </a:t>
            </a:r>
            <a:r>
              <a:rPr lang="ru-RU" dirty="0" smtClean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+mj-lt"/>
              </a:rPr>
              <a:t>музей.</a:t>
            </a:r>
          </a:p>
          <a:p>
            <a:pPr algn="l"/>
            <a:r>
              <a:rPr lang="uk-UA" dirty="0" smtClean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+mj-lt"/>
              </a:rPr>
              <a:t>11.Музей національної архітектури та побуту «</a:t>
            </a:r>
            <a:r>
              <a:rPr lang="uk-UA" dirty="0" err="1" smtClean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+mj-lt"/>
              </a:rPr>
              <a:t>Пирогово</a:t>
            </a:r>
            <a:r>
              <a:rPr lang="uk-UA" dirty="0" smtClean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+mj-lt"/>
              </a:rPr>
              <a:t>».</a:t>
            </a:r>
            <a:endParaRPr lang="ru-RU" dirty="0">
              <a:ln w="18000">
                <a:solidFill>
                  <a:srgbClr val="FF0000"/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290626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  <p:sndAc>
          <p:stSnd>
            <p:snd r:embed="rId2" name="drumroll.wav"/>
          </p:stSnd>
        </p:sndAc>
      </p:transition>
    </mc:Choice>
    <mc:Fallback xmlns="">
      <p:transition spd="slow">
        <p:dissolve/>
        <p:sndAc>
          <p:stSnd>
            <p:snd r:embed="rId3" name="drumroll.wav"/>
          </p:stSnd>
        </p:sndAc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67744" y="333210"/>
            <a:ext cx="4286250" cy="28479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99992" y="3045592"/>
            <a:ext cx="4286250" cy="329564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 descr="Музей книги и книгопечатания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1223" y="3045592"/>
            <a:ext cx="4286250" cy="33813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1982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  <p:sndAc>
          <p:stSnd>
            <p:snd r:embed="rId2" name="drumroll.wav"/>
          </p:stSnd>
        </p:sndAc>
      </p:transition>
    </mc:Choice>
    <mc:Fallback xmlns="">
      <p:transition spd="slow">
        <p:dissolve/>
        <p:sndAc>
          <p:stSnd>
            <p:snd r:embed="rId6" name="drumroll.wav"/>
          </p:stSnd>
        </p:sndAc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536" y="1556792"/>
            <a:ext cx="4286250" cy="32099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71800" y="3284984"/>
            <a:ext cx="4286250" cy="32099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27984" y="404664"/>
            <a:ext cx="4286250" cy="37338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99068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  <p:sndAc>
          <p:stSnd>
            <p:snd r:embed="rId2" name="drumroll.wav"/>
          </p:stSnd>
        </p:sndAc>
      </p:transition>
    </mc:Choice>
    <mc:Fallback xmlns="">
      <p:transition spd="slow">
        <p:dissolve/>
        <p:sndAc>
          <p:stSnd>
            <p:snd r:embed="rId6" name="drumroll.wav"/>
          </p:stSnd>
        </p:sndAc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23528" y="332656"/>
            <a:ext cx="8496944" cy="648072"/>
          </a:xfrm>
        </p:spPr>
        <p:txBody>
          <a:bodyPr/>
          <a:lstStyle/>
          <a:p>
            <a:r>
              <a:rPr lang="ru-RU" sz="4000" b="1" dirty="0" err="1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omic Sans MS" pitchFamily="66" charset="0"/>
              </a:rPr>
              <a:t>Полтавський</a:t>
            </a:r>
            <a:r>
              <a:rPr lang="ru-RU" sz="4000" b="1" dirty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ru-RU" sz="4000" b="1" dirty="0" err="1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omic Sans MS" pitchFamily="66" charset="0"/>
              </a:rPr>
              <a:t>художній</a:t>
            </a:r>
            <a:r>
              <a:rPr lang="ru-RU" sz="4000" b="1" dirty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omic Sans MS" pitchFamily="66" charset="0"/>
              </a:rPr>
              <a:t> музей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771800" y="1124744"/>
            <a:ext cx="6046885" cy="5328592"/>
          </a:xfrm>
        </p:spPr>
        <p:txBody>
          <a:bodyPr>
            <a:normAutofit lnSpcReduction="10000"/>
          </a:bodyPr>
          <a:lstStyle/>
          <a:p>
            <a:r>
              <a:rPr lang="ru-RU" b="1" dirty="0" err="1">
                <a:solidFill>
                  <a:srgbClr val="FF0000"/>
                </a:solidFill>
              </a:rPr>
              <a:t>Полтавський</a:t>
            </a:r>
            <a:r>
              <a:rPr lang="ru-RU" b="1" dirty="0">
                <a:solidFill>
                  <a:srgbClr val="FF0000"/>
                </a:solidFill>
              </a:rPr>
              <a:t> </a:t>
            </a:r>
            <a:r>
              <a:rPr lang="ru-RU" b="1" dirty="0" err="1">
                <a:solidFill>
                  <a:srgbClr val="FF0000"/>
                </a:solidFill>
              </a:rPr>
              <a:t>художній</a:t>
            </a:r>
            <a:r>
              <a:rPr lang="ru-RU" b="1" dirty="0">
                <a:solidFill>
                  <a:srgbClr val="FF0000"/>
                </a:solidFill>
              </a:rPr>
              <a:t> музей </a:t>
            </a:r>
            <a:r>
              <a:rPr lang="ru-RU" b="1" dirty="0" err="1">
                <a:solidFill>
                  <a:srgbClr val="FF0000"/>
                </a:solidFill>
              </a:rPr>
              <a:t>веде</a:t>
            </a:r>
            <a:r>
              <a:rPr lang="ru-RU" b="1" dirty="0">
                <a:solidFill>
                  <a:srgbClr val="FF0000"/>
                </a:solidFill>
              </a:rPr>
              <a:t> свою </a:t>
            </a:r>
            <a:r>
              <a:rPr lang="ru-RU" b="1" dirty="0" err="1">
                <a:solidFill>
                  <a:srgbClr val="FF0000"/>
                </a:solidFill>
              </a:rPr>
              <a:t>історію</a:t>
            </a:r>
            <a:r>
              <a:rPr lang="ru-RU" b="1" dirty="0">
                <a:solidFill>
                  <a:srgbClr val="FF0000"/>
                </a:solidFill>
              </a:rPr>
              <a:t> </a:t>
            </a:r>
            <a:r>
              <a:rPr lang="ru-RU" b="1" dirty="0" err="1">
                <a:solidFill>
                  <a:srgbClr val="FF0000"/>
                </a:solidFill>
              </a:rPr>
              <a:t>від</a:t>
            </a:r>
            <a:r>
              <a:rPr lang="ru-RU" b="1" dirty="0">
                <a:solidFill>
                  <a:srgbClr val="FF0000"/>
                </a:solidFill>
              </a:rPr>
              <a:t> </a:t>
            </a:r>
            <a:r>
              <a:rPr lang="ru-RU" b="1" dirty="0" err="1">
                <a:solidFill>
                  <a:srgbClr val="FF0000"/>
                </a:solidFill>
              </a:rPr>
              <a:t>створення</a:t>
            </a:r>
            <a:r>
              <a:rPr lang="ru-RU" b="1" dirty="0">
                <a:solidFill>
                  <a:srgbClr val="FF0000"/>
                </a:solidFill>
              </a:rPr>
              <a:t> в 1919 </a:t>
            </a:r>
            <a:r>
              <a:rPr lang="ru-RU" b="1" dirty="0" err="1">
                <a:solidFill>
                  <a:srgbClr val="FF0000"/>
                </a:solidFill>
              </a:rPr>
              <a:t>році</a:t>
            </a:r>
            <a:r>
              <a:rPr lang="ru-RU" b="1" dirty="0">
                <a:solidFill>
                  <a:srgbClr val="FF0000"/>
                </a:solidFill>
              </a:rPr>
              <a:t> </a:t>
            </a:r>
            <a:r>
              <a:rPr lang="ru-RU" b="1" dirty="0" err="1">
                <a:solidFill>
                  <a:srgbClr val="FF0000"/>
                </a:solidFill>
              </a:rPr>
              <a:t>Полтавської</a:t>
            </a:r>
            <a:r>
              <a:rPr lang="ru-RU" b="1" dirty="0">
                <a:solidFill>
                  <a:srgbClr val="FF0000"/>
                </a:solidFill>
              </a:rPr>
              <a:t> </a:t>
            </a:r>
            <a:r>
              <a:rPr lang="ru-RU" b="1" dirty="0" err="1">
                <a:solidFill>
                  <a:srgbClr val="FF0000"/>
                </a:solidFill>
              </a:rPr>
              <a:t>картинної</a:t>
            </a:r>
            <a:r>
              <a:rPr lang="ru-RU" b="1" dirty="0">
                <a:solidFill>
                  <a:srgbClr val="FF0000"/>
                </a:solidFill>
              </a:rPr>
              <a:t> </a:t>
            </a:r>
            <a:r>
              <a:rPr lang="ru-RU" b="1" dirty="0" err="1">
                <a:solidFill>
                  <a:srgbClr val="FF0000"/>
                </a:solidFill>
              </a:rPr>
              <a:t>галереї</a:t>
            </a:r>
            <a:r>
              <a:rPr lang="ru-RU" b="1" dirty="0">
                <a:solidFill>
                  <a:srgbClr val="FF0000"/>
                </a:solidFill>
              </a:rPr>
              <a:t> , яка на той момент </a:t>
            </a:r>
            <a:r>
              <a:rPr lang="ru-RU" b="1" dirty="0" err="1">
                <a:solidFill>
                  <a:srgbClr val="FF0000"/>
                </a:solidFill>
              </a:rPr>
              <a:t>була</a:t>
            </a:r>
            <a:r>
              <a:rPr lang="ru-RU" b="1" dirty="0">
                <a:solidFill>
                  <a:srgbClr val="FF0000"/>
                </a:solidFill>
              </a:rPr>
              <a:t> </a:t>
            </a:r>
            <a:r>
              <a:rPr lang="ru-RU" b="1" dirty="0" err="1">
                <a:solidFill>
                  <a:srgbClr val="FF0000"/>
                </a:solidFill>
              </a:rPr>
              <a:t>відділом</a:t>
            </a:r>
            <a:r>
              <a:rPr lang="ru-RU" b="1" dirty="0">
                <a:solidFill>
                  <a:srgbClr val="FF0000"/>
                </a:solidFill>
              </a:rPr>
              <a:t> </a:t>
            </a:r>
            <a:r>
              <a:rPr lang="ru-RU" b="1" dirty="0" err="1">
                <a:solidFill>
                  <a:srgbClr val="FF0000"/>
                </a:solidFill>
              </a:rPr>
              <a:t>краєзнавчого</a:t>
            </a:r>
            <a:r>
              <a:rPr lang="ru-RU" b="1" dirty="0">
                <a:solidFill>
                  <a:srgbClr val="FF0000"/>
                </a:solidFill>
              </a:rPr>
              <a:t> музею </a:t>
            </a:r>
            <a:r>
              <a:rPr lang="ru-RU" b="1" dirty="0" err="1">
                <a:solidFill>
                  <a:srgbClr val="FF0000"/>
                </a:solidFill>
              </a:rPr>
              <a:t>міста</a:t>
            </a:r>
            <a:r>
              <a:rPr lang="ru-RU" b="1" dirty="0">
                <a:solidFill>
                  <a:srgbClr val="FF0000"/>
                </a:solidFill>
              </a:rPr>
              <a:t> . </a:t>
            </a:r>
            <a:r>
              <a:rPr lang="ru-RU" b="1" dirty="0" err="1">
                <a:solidFill>
                  <a:srgbClr val="FF0000"/>
                </a:solidFill>
              </a:rPr>
              <a:t>Підставою</a:t>
            </a:r>
            <a:r>
              <a:rPr lang="ru-RU" b="1" dirty="0">
                <a:solidFill>
                  <a:srgbClr val="FF0000"/>
                </a:solidFill>
              </a:rPr>
              <a:t> для </a:t>
            </a:r>
            <a:r>
              <a:rPr lang="ru-RU" b="1" dirty="0" err="1">
                <a:solidFill>
                  <a:srgbClr val="FF0000"/>
                </a:solidFill>
              </a:rPr>
              <a:t>відкриття</a:t>
            </a:r>
            <a:r>
              <a:rPr lang="ru-RU" b="1" dirty="0">
                <a:solidFill>
                  <a:srgbClr val="FF0000"/>
                </a:solidFill>
              </a:rPr>
              <a:t> </a:t>
            </a:r>
            <a:r>
              <a:rPr lang="ru-RU" b="1" dirty="0" err="1">
                <a:solidFill>
                  <a:srgbClr val="FF0000"/>
                </a:solidFill>
              </a:rPr>
              <a:t>галереї</a:t>
            </a:r>
            <a:r>
              <a:rPr lang="ru-RU" b="1" dirty="0">
                <a:solidFill>
                  <a:srgbClr val="FF0000"/>
                </a:solidFill>
              </a:rPr>
              <a:t> послужила </a:t>
            </a:r>
            <a:r>
              <a:rPr lang="ru-RU" b="1" dirty="0" err="1">
                <a:solidFill>
                  <a:srgbClr val="FF0000"/>
                </a:solidFill>
              </a:rPr>
              <a:t>колекція</a:t>
            </a:r>
            <a:r>
              <a:rPr lang="ru-RU" b="1" dirty="0">
                <a:solidFill>
                  <a:srgbClr val="FF0000"/>
                </a:solidFill>
              </a:rPr>
              <a:t> </a:t>
            </a:r>
            <a:r>
              <a:rPr lang="ru-RU" b="1" dirty="0" err="1">
                <a:solidFill>
                  <a:srgbClr val="FF0000"/>
                </a:solidFill>
              </a:rPr>
              <a:t>художніх</a:t>
            </a:r>
            <a:r>
              <a:rPr lang="ru-RU" b="1" dirty="0">
                <a:solidFill>
                  <a:srgbClr val="FF0000"/>
                </a:solidFill>
              </a:rPr>
              <a:t> </a:t>
            </a:r>
            <a:r>
              <a:rPr lang="ru-RU" b="1" dirty="0" err="1">
                <a:solidFill>
                  <a:srgbClr val="FF0000"/>
                </a:solidFill>
              </a:rPr>
              <a:t>творів</a:t>
            </a:r>
            <a:r>
              <a:rPr lang="ru-RU" b="1" dirty="0">
                <a:solidFill>
                  <a:srgbClr val="FF0000"/>
                </a:solidFill>
              </a:rPr>
              <a:t> , яка </a:t>
            </a:r>
            <a:r>
              <a:rPr lang="ru-RU" b="1" dirty="0" err="1">
                <a:solidFill>
                  <a:srgbClr val="FF0000"/>
                </a:solidFill>
              </a:rPr>
              <a:t>прибула</a:t>
            </a:r>
            <a:r>
              <a:rPr lang="ru-RU" b="1" dirty="0">
                <a:solidFill>
                  <a:srgbClr val="FF0000"/>
                </a:solidFill>
              </a:rPr>
              <a:t> в </a:t>
            </a:r>
            <a:r>
              <a:rPr lang="ru-RU" b="1" dirty="0" err="1">
                <a:solidFill>
                  <a:srgbClr val="FF0000"/>
                </a:solidFill>
              </a:rPr>
              <a:t>місто</a:t>
            </a:r>
            <a:r>
              <a:rPr lang="ru-RU" b="1" dirty="0">
                <a:solidFill>
                  <a:srgbClr val="FF0000"/>
                </a:solidFill>
              </a:rPr>
              <a:t> в 1917 </a:t>
            </a:r>
            <a:r>
              <a:rPr lang="ru-RU" b="1" dirty="0" err="1">
                <a:solidFill>
                  <a:srgbClr val="FF0000"/>
                </a:solidFill>
              </a:rPr>
              <a:t>році</a:t>
            </a:r>
            <a:r>
              <a:rPr lang="ru-RU" b="1" dirty="0">
                <a:solidFill>
                  <a:srgbClr val="FF0000"/>
                </a:solidFill>
              </a:rPr>
              <a:t> в </a:t>
            </a:r>
            <a:r>
              <a:rPr lang="ru-RU" b="1" dirty="0" err="1">
                <a:solidFill>
                  <a:srgbClr val="FF0000"/>
                </a:solidFill>
              </a:rPr>
              <a:t>якості</a:t>
            </a:r>
            <a:r>
              <a:rPr lang="ru-RU" b="1" dirty="0">
                <a:solidFill>
                  <a:srgbClr val="FF0000"/>
                </a:solidFill>
              </a:rPr>
              <a:t> </a:t>
            </a:r>
            <a:r>
              <a:rPr lang="ru-RU" b="1" dirty="0" err="1">
                <a:solidFill>
                  <a:srgbClr val="FF0000"/>
                </a:solidFill>
              </a:rPr>
              <a:t>подарунка</a:t>
            </a:r>
            <a:r>
              <a:rPr lang="ru-RU" b="1" dirty="0">
                <a:solidFill>
                  <a:srgbClr val="FF0000"/>
                </a:solidFill>
              </a:rPr>
              <a:t> </a:t>
            </a:r>
            <a:r>
              <a:rPr lang="ru-RU" b="1" dirty="0" err="1">
                <a:solidFill>
                  <a:srgbClr val="FF0000"/>
                </a:solidFill>
              </a:rPr>
              <a:t>від</a:t>
            </a:r>
            <a:r>
              <a:rPr lang="ru-RU" b="1" dirty="0">
                <a:solidFill>
                  <a:srgbClr val="FF0000"/>
                </a:solidFill>
              </a:rPr>
              <a:t> </a:t>
            </a:r>
            <a:r>
              <a:rPr lang="ru-RU" b="1" dirty="0" err="1">
                <a:solidFill>
                  <a:srgbClr val="FF0000"/>
                </a:solidFill>
              </a:rPr>
              <a:t>уродженця</a:t>
            </a:r>
            <a:r>
              <a:rPr lang="ru-RU" b="1" dirty="0">
                <a:solidFill>
                  <a:srgbClr val="FF0000"/>
                </a:solidFill>
              </a:rPr>
              <a:t> </a:t>
            </a:r>
            <a:r>
              <a:rPr lang="ru-RU" b="1" dirty="0" err="1">
                <a:solidFill>
                  <a:srgbClr val="FF0000"/>
                </a:solidFill>
              </a:rPr>
              <a:t>Полтави</a:t>
            </a:r>
            <a:r>
              <a:rPr lang="ru-RU" b="1" dirty="0">
                <a:solidFill>
                  <a:srgbClr val="FF0000"/>
                </a:solidFill>
              </a:rPr>
              <a:t> , </a:t>
            </a:r>
            <a:r>
              <a:rPr lang="ru-RU" b="1" dirty="0" err="1">
                <a:solidFill>
                  <a:srgbClr val="FF0000"/>
                </a:solidFill>
              </a:rPr>
              <a:t>відомого</a:t>
            </a:r>
            <a:r>
              <a:rPr lang="ru-RU" b="1" dirty="0">
                <a:solidFill>
                  <a:srgbClr val="FF0000"/>
                </a:solidFill>
              </a:rPr>
              <a:t> художника- передвижника Н. А. Ярошенко. У наш час </a:t>
            </a:r>
            <a:r>
              <a:rPr lang="ru-RU" b="1" dirty="0" err="1">
                <a:solidFill>
                  <a:srgbClr val="FF0000"/>
                </a:solidFill>
              </a:rPr>
              <a:t>Полтавський</a:t>
            </a:r>
            <a:r>
              <a:rPr lang="ru-RU" b="1" dirty="0">
                <a:solidFill>
                  <a:srgbClr val="FF0000"/>
                </a:solidFill>
              </a:rPr>
              <a:t> </a:t>
            </a:r>
            <a:r>
              <a:rPr lang="ru-RU" b="1" dirty="0" err="1">
                <a:solidFill>
                  <a:srgbClr val="FF0000"/>
                </a:solidFill>
              </a:rPr>
              <a:t>художній</a:t>
            </a:r>
            <a:r>
              <a:rPr lang="ru-RU" b="1" dirty="0">
                <a:solidFill>
                  <a:srgbClr val="FF0000"/>
                </a:solidFill>
              </a:rPr>
              <a:t> музей є одним з </a:t>
            </a:r>
            <a:r>
              <a:rPr lang="ru-RU" b="1" dirty="0" err="1">
                <a:solidFill>
                  <a:srgbClr val="FF0000"/>
                </a:solidFill>
              </a:rPr>
              <a:t>найзначніших</a:t>
            </a:r>
            <a:r>
              <a:rPr lang="ru-RU" b="1" dirty="0">
                <a:solidFill>
                  <a:srgbClr val="FF0000"/>
                </a:solidFill>
              </a:rPr>
              <a:t> </a:t>
            </a:r>
            <a:r>
              <a:rPr lang="ru-RU" b="1" dirty="0" err="1">
                <a:solidFill>
                  <a:srgbClr val="FF0000"/>
                </a:solidFill>
              </a:rPr>
              <a:t>регіональних</a:t>
            </a:r>
            <a:r>
              <a:rPr lang="ru-RU" b="1" dirty="0">
                <a:solidFill>
                  <a:srgbClr val="FF0000"/>
                </a:solidFill>
              </a:rPr>
              <a:t> </a:t>
            </a:r>
            <a:r>
              <a:rPr lang="ru-RU" b="1" dirty="0" err="1">
                <a:solidFill>
                  <a:srgbClr val="FF0000"/>
                </a:solidFill>
              </a:rPr>
              <a:t>музеїв</a:t>
            </a:r>
            <a:r>
              <a:rPr lang="ru-RU" b="1" dirty="0">
                <a:solidFill>
                  <a:srgbClr val="FF0000"/>
                </a:solidFill>
              </a:rPr>
              <a:t> , в </a:t>
            </a:r>
            <a:r>
              <a:rPr lang="ru-RU" b="1" dirty="0" err="1">
                <a:solidFill>
                  <a:srgbClr val="FF0000"/>
                </a:solidFill>
              </a:rPr>
              <a:t>його</a:t>
            </a:r>
            <a:r>
              <a:rPr lang="ru-RU" b="1" dirty="0">
                <a:solidFill>
                  <a:srgbClr val="FF0000"/>
                </a:solidFill>
              </a:rPr>
              <a:t> фондах </a:t>
            </a:r>
            <a:r>
              <a:rPr lang="ru-RU" b="1" dirty="0" err="1">
                <a:solidFill>
                  <a:srgbClr val="FF0000"/>
                </a:solidFill>
              </a:rPr>
              <a:t>знаходяться</a:t>
            </a:r>
            <a:r>
              <a:rPr lang="ru-RU" b="1" dirty="0">
                <a:solidFill>
                  <a:srgbClr val="FF0000"/>
                </a:solidFill>
              </a:rPr>
              <a:t> </a:t>
            </a:r>
            <a:r>
              <a:rPr lang="ru-RU" b="1" dirty="0" err="1">
                <a:solidFill>
                  <a:srgbClr val="FF0000"/>
                </a:solidFill>
              </a:rPr>
              <a:t>великі</a:t>
            </a:r>
            <a:r>
              <a:rPr lang="ru-RU" b="1" dirty="0">
                <a:solidFill>
                  <a:srgbClr val="FF0000"/>
                </a:solidFill>
              </a:rPr>
              <a:t> </a:t>
            </a:r>
            <a:r>
              <a:rPr lang="ru-RU" b="1" dirty="0" err="1">
                <a:solidFill>
                  <a:srgbClr val="FF0000"/>
                </a:solidFill>
              </a:rPr>
              <a:t>зібрання</a:t>
            </a:r>
            <a:r>
              <a:rPr lang="ru-RU" b="1" dirty="0">
                <a:solidFill>
                  <a:srgbClr val="FF0000"/>
                </a:solidFill>
              </a:rPr>
              <a:t> </a:t>
            </a:r>
            <a:r>
              <a:rPr lang="ru-RU" b="1" dirty="0" err="1">
                <a:solidFill>
                  <a:srgbClr val="FF0000"/>
                </a:solidFill>
              </a:rPr>
              <a:t>українського</a:t>
            </a:r>
            <a:r>
              <a:rPr lang="ru-RU" b="1" dirty="0">
                <a:solidFill>
                  <a:srgbClr val="FF0000"/>
                </a:solidFill>
              </a:rPr>
              <a:t> та </a:t>
            </a:r>
            <a:r>
              <a:rPr lang="ru-RU" b="1" dirty="0" err="1">
                <a:solidFill>
                  <a:srgbClr val="FF0000"/>
                </a:solidFill>
              </a:rPr>
              <a:t>зарубіжного</a:t>
            </a:r>
            <a:r>
              <a:rPr lang="ru-RU" b="1" dirty="0">
                <a:solidFill>
                  <a:srgbClr val="FF0000"/>
                </a:solidFill>
              </a:rPr>
              <a:t> </a:t>
            </a:r>
            <a:r>
              <a:rPr lang="ru-RU" b="1" dirty="0" err="1">
                <a:solidFill>
                  <a:srgbClr val="FF0000"/>
                </a:solidFill>
              </a:rPr>
              <a:t>мистецтва</a:t>
            </a:r>
            <a:r>
              <a:rPr lang="ru-RU" b="1" dirty="0">
                <a:solidFill>
                  <a:srgbClr val="FF0000"/>
                </a:solidFill>
              </a:rPr>
              <a:t> , а </a:t>
            </a:r>
            <a:r>
              <a:rPr lang="ru-RU" b="1" dirty="0" err="1">
                <a:solidFill>
                  <a:srgbClr val="FF0000"/>
                </a:solidFill>
              </a:rPr>
              <a:t>також</a:t>
            </a:r>
            <a:r>
              <a:rPr lang="ru-RU" b="1" dirty="0">
                <a:solidFill>
                  <a:srgbClr val="FF0000"/>
                </a:solidFill>
              </a:rPr>
              <a:t> </a:t>
            </a:r>
            <a:r>
              <a:rPr lang="ru-RU" b="1" dirty="0" err="1">
                <a:solidFill>
                  <a:srgbClr val="FF0000"/>
                </a:solidFill>
              </a:rPr>
              <a:t>численна</a:t>
            </a:r>
            <a:r>
              <a:rPr lang="ru-RU" b="1" dirty="0">
                <a:solidFill>
                  <a:srgbClr val="FF0000"/>
                </a:solidFill>
              </a:rPr>
              <a:t> </a:t>
            </a:r>
            <a:r>
              <a:rPr lang="ru-RU" b="1" dirty="0" err="1">
                <a:solidFill>
                  <a:srgbClr val="FF0000"/>
                </a:solidFill>
              </a:rPr>
              <a:t>етнографічна</a:t>
            </a:r>
            <a:r>
              <a:rPr lang="ru-RU" b="1" dirty="0">
                <a:solidFill>
                  <a:srgbClr val="FF0000"/>
                </a:solidFill>
              </a:rPr>
              <a:t> </a:t>
            </a:r>
            <a:r>
              <a:rPr lang="ru-RU" b="1" dirty="0" err="1">
                <a:solidFill>
                  <a:srgbClr val="FF0000"/>
                </a:solidFill>
              </a:rPr>
              <a:t>колекція</a:t>
            </a:r>
            <a:r>
              <a:rPr lang="ru-RU" b="1" dirty="0">
                <a:solidFill>
                  <a:srgbClr val="FF0000"/>
                </a:solidFill>
              </a:rPr>
              <a:t> .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1340768"/>
            <a:ext cx="2624808" cy="196860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0903" y="4149079"/>
            <a:ext cx="2628814" cy="196785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3525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  <p:sndAc>
          <p:stSnd>
            <p:snd r:embed="rId2" name="drumroll.wav"/>
          </p:stSnd>
        </p:sndAc>
      </p:transition>
    </mc:Choice>
    <mc:Fallback xmlns="">
      <p:transition spd="slow">
        <p:dissolve/>
        <p:sndAc>
          <p:stSnd>
            <p:snd r:embed="rId5" name="drumroll.wav"/>
          </p:stSnd>
        </p:sndAc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552" y="476672"/>
            <a:ext cx="3333750" cy="24955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92080" y="3861048"/>
            <a:ext cx="3333750" cy="24955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92080" y="503602"/>
            <a:ext cx="3333750" cy="24955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552" y="3861048"/>
            <a:ext cx="3333750" cy="24955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05125" y="2181225"/>
            <a:ext cx="3333750" cy="24955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35995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  <p:sndAc>
          <p:stSnd>
            <p:snd r:embed="rId2" name="drumroll.wav"/>
          </p:stSnd>
        </p:sndAc>
      </p:transition>
    </mc:Choice>
    <mc:Fallback xmlns="">
      <p:transition spd="slow">
        <p:dissolve/>
        <p:sndAc>
          <p:stSnd>
            <p:snd r:embed="rId8" name="drumroll.wav"/>
          </p:stSnd>
        </p:sndAc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23528" y="332656"/>
            <a:ext cx="8496944" cy="1152128"/>
          </a:xfrm>
        </p:spPr>
        <p:txBody>
          <a:bodyPr/>
          <a:lstStyle/>
          <a:p>
            <a:r>
              <a:rPr lang="ru-RU" sz="4000" b="1" dirty="0" err="1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omic Sans MS" pitchFamily="66" charset="0"/>
              </a:rPr>
              <a:t>Закарпатський</a:t>
            </a:r>
            <a:r>
              <a:rPr lang="ru-RU" sz="4000" b="1" dirty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ru-RU" sz="4000" b="1" dirty="0" err="1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omic Sans MS" pitchFamily="66" charset="0"/>
              </a:rPr>
              <a:t>обласний</a:t>
            </a:r>
            <a:r>
              <a:rPr lang="ru-RU" sz="4000" b="1" dirty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ru-RU" sz="4000" b="1" dirty="0" err="1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omic Sans MS" pitchFamily="66" charset="0"/>
              </a:rPr>
              <a:t>краєзнавчий</a:t>
            </a:r>
            <a:r>
              <a:rPr lang="ru-RU" sz="4000" b="1" dirty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omic Sans MS" pitchFamily="66" charset="0"/>
              </a:rPr>
              <a:t> музей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771800" y="1412776"/>
            <a:ext cx="6048672" cy="5156086"/>
          </a:xfrm>
        </p:spPr>
        <p:txBody>
          <a:bodyPr>
            <a:normAutofit lnSpcReduction="10000"/>
          </a:bodyPr>
          <a:lstStyle/>
          <a:p>
            <a:r>
              <a:rPr lang="ru-RU" b="1" dirty="0">
                <a:solidFill>
                  <a:srgbClr val="FF0000"/>
                </a:solidFill>
                <a:effectLst/>
                <a:latin typeface="+mj-lt"/>
              </a:rPr>
              <a:t>В стенах древнего </a:t>
            </a:r>
            <a:r>
              <a:rPr lang="ru-RU" b="1" dirty="0" err="1">
                <a:solidFill>
                  <a:srgbClr val="FF0000"/>
                </a:solidFill>
                <a:effectLst/>
                <a:latin typeface="+mj-lt"/>
              </a:rPr>
              <a:t>Ужгородского</a:t>
            </a:r>
            <a:r>
              <a:rPr lang="ru-RU" b="1" dirty="0">
                <a:solidFill>
                  <a:srgbClr val="FF0000"/>
                </a:solidFill>
                <a:effectLst/>
                <a:latin typeface="+mj-lt"/>
              </a:rPr>
              <a:t> замка располагается Закарпатский областной краеведческий музей, который начал свою деятельность в июне 1945 года. За шесть десятков лет своего существования музей приобрел популярность не только в Украине, но и далеко за пределами страны. Основу ряда коллекций музея составили экспонаты, которые были собраны </a:t>
            </a:r>
            <a:r>
              <a:rPr lang="ru-RU" b="1" dirty="0" err="1">
                <a:solidFill>
                  <a:srgbClr val="FF0000"/>
                </a:solidFill>
                <a:effectLst/>
                <a:latin typeface="+mj-lt"/>
              </a:rPr>
              <a:t>Тиводаром</a:t>
            </a:r>
            <a:r>
              <a:rPr lang="ru-RU" b="1" dirty="0">
                <a:solidFill>
                  <a:srgbClr val="FF0000"/>
                </a:solidFill>
                <a:effectLst/>
                <a:latin typeface="+mj-lt"/>
              </a:rPr>
              <a:t> </a:t>
            </a:r>
            <a:r>
              <a:rPr lang="ru-RU" b="1" dirty="0" err="1">
                <a:solidFill>
                  <a:srgbClr val="FF0000"/>
                </a:solidFill>
                <a:effectLst/>
                <a:latin typeface="+mj-lt"/>
              </a:rPr>
              <a:t>Легоцким</a:t>
            </a:r>
            <a:r>
              <a:rPr lang="ru-RU" b="1" dirty="0">
                <a:solidFill>
                  <a:srgbClr val="FF0000"/>
                </a:solidFill>
                <a:effectLst/>
                <a:latin typeface="+mj-lt"/>
              </a:rPr>
              <a:t>, юристом графа </a:t>
            </a:r>
            <a:r>
              <a:rPr lang="ru-RU" b="1" dirty="0" err="1">
                <a:solidFill>
                  <a:srgbClr val="FF0000"/>
                </a:solidFill>
                <a:effectLst/>
                <a:latin typeface="+mj-lt"/>
              </a:rPr>
              <a:t>Шенборна</a:t>
            </a:r>
            <a:r>
              <a:rPr lang="ru-RU" b="1" dirty="0">
                <a:solidFill>
                  <a:srgbClr val="FF0000"/>
                </a:solidFill>
                <a:effectLst/>
                <a:latin typeface="+mj-lt"/>
              </a:rPr>
              <a:t>, еще во второй половине 19 столетия. В наши дни многовековая история и культура края представлена более чем 110 тысячной коллекцией экспонатов.</a:t>
            </a:r>
            <a:endParaRPr lang="ru-RU" b="1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1533863"/>
            <a:ext cx="2587788" cy="16561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4120590"/>
            <a:ext cx="2587788" cy="17596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86157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  <p:sndAc>
          <p:stSnd>
            <p:snd r:embed="rId2" name="drumroll.wav"/>
          </p:stSnd>
        </p:sndAc>
      </p:transition>
    </mc:Choice>
    <mc:Fallback xmlns="">
      <p:transition spd="slow">
        <p:dissolve/>
        <p:sndAc>
          <p:stSnd>
            <p:snd r:embed="rId5" name="drumroll.wav"/>
          </p:stSnd>
        </p:sndAc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544" y="456170"/>
            <a:ext cx="3333750" cy="24955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08451" y="4034408"/>
            <a:ext cx="3333750" cy="23336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56176" y="456170"/>
            <a:ext cx="2486025" cy="29337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544" y="3501008"/>
            <a:ext cx="3333750" cy="28670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05125" y="2352675"/>
            <a:ext cx="3333750" cy="21526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39158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  <p:sndAc>
          <p:stSnd>
            <p:snd r:embed="rId2" name="drumroll.wav"/>
          </p:stSnd>
        </p:sndAc>
      </p:transition>
    </mc:Choice>
    <mc:Fallback xmlns="">
      <p:transition spd="slow">
        <p:dissolve/>
        <p:sndAc>
          <p:stSnd>
            <p:snd r:embed="rId8" name="drumroll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23528" y="332656"/>
            <a:ext cx="8424936" cy="1224136"/>
          </a:xfrm>
        </p:spPr>
        <p:txBody>
          <a:bodyPr/>
          <a:lstStyle/>
          <a:p>
            <a:r>
              <a:rPr lang="uk-UA" sz="4000" b="1" dirty="0" smtClean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omic Sans MS" pitchFamily="66" charset="0"/>
              </a:rPr>
              <a:t>Музей </a:t>
            </a:r>
            <a:r>
              <a:rPr lang="uk-UA" sz="4000" b="1" dirty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omic Sans MS" pitchFamily="66" charset="0"/>
              </a:rPr>
              <a:t>національної архітектури та побуту «</a:t>
            </a:r>
            <a:r>
              <a:rPr lang="uk-UA" sz="4000" b="1" dirty="0" err="1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omic Sans MS" pitchFamily="66" charset="0"/>
              </a:rPr>
              <a:t>Пирогово</a:t>
            </a:r>
            <a:r>
              <a:rPr lang="uk-UA" sz="4000" b="1" dirty="0" smtClean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omic Sans MS" pitchFamily="66" charset="0"/>
              </a:rPr>
              <a:t>»</a:t>
            </a:r>
            <a:endParaRPr lang="ru-RU" b="1" dirty="0">
              <a:ln w="18000">
                <a:solidFill>
                  <a:srgbClr val="FF0000"/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3528" y="1700808"/>
            <a:ext cx="8489032" cy="4824536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rgbClr val="FF0000"/>
                </a:solidFill>
                <a:effectLst/>
                <a:latin typeface="+mj-lt"/>
              </a:rPr>
              <a:t>Музей </a:t>
            </a:r>
            <a:r>
              <a:rPr lang="ru-RU" b="1" dirty="0" err="1">
                <a:solidFill>
                  <a:srgbClr val="FF0000"/>
                </a:solidFill>
                <a:effectLst/>
                <a:latin typeface="+mj-lt"/>
              </a:rPr>
              <a:t>національної</a:t>
            </a:r>
            <a:r>
              <a:rPr lang="ru-RU" b="1" dirty="0">
                <a:solidFill>
                  <a:srgbClr val="FF0000"/>
                </a:solidFill>
                <a:effectLst/>
                <a:latin typeface="+mj-lt"/>
              </a:rPr>
              <a:t> </a:t>
            </a:r>
            <a:r>
              <a:rPr lang="ru-RU" b="1" dirty="0" err="1">
                <a:solidFill>
                  <a:srgbClr val="FF0000"/>
                </a:solidFill>
                <a:effectLst/>
                <a:latin typeface="+mj-lt"/>
              </a:rPr>
              <a:t>архітектури</a:t>
            </a:r>
            <a:r>
              <a:rPr lang="ru-RU" b="1" dirty="0">
                <a:solidFill>
                  <a:srgbClr val="FF0000"/>
                </a:solidFill>
                <a:effectLst/>
                <a:latin typeface="+mj-lt"/>
              </a:rPr>
              <a:t> й </a:t>
            </a:r>
            <a:r>
              <a:rPr lang="ru-RU" b="1" dirty="0" err="1">
                <a:solidFill>
                  <a:srgbClr val="FF0000"/>
                </a:solidFill>
                <a:effectLst/>
                <a:latin typeface="+mj-lt"/>
              </a:rPr>
              <a:t>побуту</a:t>
            </a:r>
            <a:r>
              <a:rPr lang="ru-RU" b="1" dirty="0">
                <a:solidFill>
                  <a:srgbClr val="FF0000"/>
                </a:solidFill>
                <a:effectLst/>
                <a:latin typeface="+mj-lt"/>
              </a:rPr>
              <a:t> - </a:t>
            </a:r>
            <a:r>
              <a:rPr lang="ru-RU" b="1" dirty="0" err="1">
                <a:solidFill>
                  <a:srgbClr val="FF0000"/>
                </a:solidFill>
                <a:effectLst/>
                <a:latin typeface="+mj-lt"/>
              </a:rPr>
              <a:t>це</a:t>
            </a:r>
            <a:r>
              <a:rPr lang="ru-RU" b="1" dirty="0">
                <a:solidFill>
                  <a:srgbClr val="FF0000"/>
                </a:solidFill>
                <a:effectLst/>
                <a:latin typeface="+mj-lt"/>
              </a:rPr>
              <a:t> </a:t>
            </a:r>
            <a:r>
              <a:rPr lang="ru-RU" b="1" dirty="0" err="1">
                <a:solidFill>
                  <a:srgbClr val="FF0000"/>
                </a:solidFill>
                <a:effectLst/>
                <a:latin typeface="+mj-lt"/>
              </a:rPr>
              <a:t>можливість</a:t>
            </a:r>
            <a:r>
              <a:rPr lang="ru-RU" b="1" dirty="0">
                <a:solidFill>
                  <a:srgbClr val="FF0000"/>
                </a:solidFill>
                <a:effectLst/>
                <a:latin typeface="+mj-lt"/>
              </a:rPr>
              <a:t> </a:t>
            </a:r>
            <a:r>
              <a:rPr lang="ru-RU" b="1" dirty="0" err="1">
                <a:solidFill>
                  <a:srgbClr val="FF0000"/>
                </a:solidFill>
                <a:effectLst/>
                <a:latin typeface="+mj-lt"/>
              </a:rPr>
              <a:t>пройтися</a:t>
            </a:r>
            <a:r>
              <a:rPr lang="ru-RU" b="1" dirty="0">
                <a:solidFill>
                  <a:srgbClr val="FF0000"/>
                </a:solidFill>
                <a:effectLst/>
                <a:latin typeface="+mj-lt"/>
              </a:rPr>
              <a:t> по </a:t>
            </a:r>
            <a:r>
              <a:rPr lang="ru-RU" b="1" dirty="0" err="1">
                <a:solidFill>
                  <a:srgbClr val="FF0000"/>
                </a:solidFill>
                <a:effectLst/>
                <a:latin typeface="+mj-lt"/>
              </a:rPr>
              <a:t>всім</a:t>
            </a:r>
            <a:r>
              <a:rPr lang="ru-RU" b="1" dirty="0">
                <a:solidFill>
                  <a:srgbClr val="FF0000"/>
                </a:solidFill>
                <a:effectLst/>
                <a:latin typeface="+mj-lt"/>
              </a:rPr>
              <a:t> </a:t>
            </a:r>
            <a:r>
              <a:rPr lang="ru-RU" b="1" dirty="0" err="1">
                <a:solidFill>
                  <a:srgbClr val="FF0000"/>
                </a:solidFill>
                <a:effectLst/>
                <a:latin typeface="+mj-lt"/>
              </a:rPr>
              <a:t>найцікавішим</a:t>
            </a:r>
            <a:r>
              <a:rPr lang="ru-RU" b="1" dirty="0">
                <a:solidFill>
                  <a:srgbClr val="FF0000"/>
                </a:solidFill>
                <a:effectLst/>
                <a:latin typeface="+mj-lt"/>
              </a:rPr>
              <a:t> </a:t>
            </a:r>
            <a:r>
              <a:rPr lang="ru-RU" b="1" dirty="0" err="1">
                <a:solidFill>
                  <a:srgbClr val="FF0000"/>
                </a:solidFill>
                <a:effectLst/>
                <a:latin typeface="+mj-lt"/>
              </a:rPr>
              <a:t>куточкам</a:t>
            </a:r>
            <a:r>
              <a:rPr lang="ru-RU" b="1" dirty="0">
                <a:solidFill>
                  <a:srgbClr val="FF0000"/>
                </a:solidFill>
                <a:effectLst/>
                <a:latin typeface="+mj-lt"/>
              </a:rPr>
              <a:t> </a:t>
            </a:r>
            <a:r>
              <a:rPr lang="ru-RU" b="1" dirty="0" err="1">
                <a:solidFill>
                  <a:srgbClr val="FF0000"/>
                </a:solidFill>
                <a:effectLst/>
                <a:latin typeface="+mj-lt"/>
              </a:rPr>
              <a:t>України</a:t>
            </a:r>
            <a:r>
              <a:rPr lang="ru-RU" b="1" dirty="0">
                <a:solidFill>
                  <a:srgbClr val="FF0000"/>
                </a:solidFill>
                <a:effectLst/>
                <a:latin typeface="+mj-lt"/>
              </a:rPr>
              <a:t> за один </a:t>
            </a:r>
            <a:r>
              <a:rPr lang="ru-RU" b="1" dirty="0" err="1">
                <a:solidFill>
                  <a:srgbClr val="FF0000"/>
                </a:solidFill>
                <a:effectLst/>
                <a:latin typeface="+mj-lt"/>
              </a:rPr>
              <a:t>екскурсійний</a:t>
            </a:r>
            <a:r>
              <a:rPr lang="ru-RU" b="1" dirty="0">
                <a:solidFill>
                  <a:srgbClr val="FF0000"/>
                </a:solidFill>
                <a:effectLst/>
                <a:latin typeface="+mj-lt"/>
              </a:rPr>
              <a:t> день, </a:t>
            </a:r>
            <a:r>
              <a:rPr lang="ru-RU" b="1" dirty="0" err="1">
                <a:solidFill>
                  <a:srgbClr val="FF0000"/>
                </a:solidFill>
                <a:effectLst/>
                <a:latin typeface="+mj-lt"/>
              </a:rPr>
              <a:t>побачити</a:t>
            </a:r>
            <a:r>
              <a:rPr lang="ru-RU" b="1" dirty="0">
                <a:solidFill>
                  <a:srgbClr val="FF0000"/>
                </a:solidFill>
                <a:effectLst/>
                <a:latin typeface="+mj-lt"/>
              </a:rPr>
              <a:t> буквально </a:t>
            </a:r>
            <a:r>
              <a:rPr lang="ru-RU" b="1" dirty="0" err="1">
                <a:solidFill>
                  <a:srgbClr val="FF0000"/>
                </a:solidFill>
                <a:effectLst/>
                <a:latin typeface="+mj-lt"/>
              </a:rPr>
              <a:t>зсередини</a:t>
            </a:r>
            <a:r>
              <a:rPr lang="ru-RU" b="1" dirty="0">
                <a:solidFill>
                  <a:srgbClr val="FF0000"/>
                </a:solidFill>
                <a:effectLst/>
                <a:latin typeface="+mj-lt"/>
              </a:rPr>
              <a:t> </a:t>
            </a:r>
            <a:r>
              <a:rPr lang="ru-RU" b="1" dirty="0" err="1">
                <a:solidFill>
                  <a:srgbClr val="FF0000"/>
                </a:solidFill>
                <a:effectLst/>
                <a:latin typeface="+mj-lt"/>
              </a:rPr>
              <a:t>життя</a:t>
            </a:r>
            <a:r>
              <a:rPr lang="ru-RU" b="1" dirty="0">
                <a:solidFill>
                  <a:srgbClr val="FF0000"/>
                </a:solidFill>
                <a:effectLst/>
                <a:latin typeface="+mj-lt"/>
              </a:rPr>
              <a:t> </a:t>
            </a:r>
            <a:r>
              <a:rPr lang="ru-RU" b="1" dirty="0" err="1">
                <a:solidFill>
                  <a:srgbClr val="FF0000"/>
                </a:solidFill>
                <a:effectLst/>
                <a:latin typeface="+mj-lt"/>
              </a:rPr>
              <a:t>українського</a:t>
            </a:r>
            <a:r>
              <a:rPr lang="ru-RU" b="1" dirty="0">
                <a:solidFill>
                  <a:srgbClr val="FF0000"/>
                </a:solidFill>
                <a:effectLst/>
                <a:latin typeface="+mj-lt"/>
              </a:rPr>
              <a:t> народу в 17-20 </a:t>
            </a:r>
            <a:r>
              <a:rPr lang="ru-RU" b="1" dirty="0" err="1">
                <a:solidFill>
                  <a:srgbClr val="FF0000"/>
                </a:solidFill>
                <a:effectLst/>
                <a:latin typeface="+mj-lt"/>
              </a:rPr>
              <a:t>століттях</a:t>
            </a:r>
            <a:r>
              <a:rPr lang="ru-RU" b="1" dirty="0">
                <a:solidFill>
                  <a:srgbClr val="FF0000"/>
                </a:solidFill>
                <a:effectLst/>
                <a:latin typeface="+mj-lt"/>
              </a:rPr>
              <a:t>, </a:t>
            </a:r>
            <a:r>
              <a:rPr lang="ru-RU" b="1" dirty="0" err="1">
                <a:solidFill>
                  <a:srgbClr val="FF0000"/>
                </a:solidFill>
                <a:effectLst/>
                <a:latin typeface="+mj-lt"/>
              </a:rPr>
              <a:t>познайомитися</a:t>
            </a:r>
            <a:r>
              <a:rPr lang="ru-RU" b="1" dirty="0">
                <a:solidFill>
                  <a:srgbClr val="FF0000"/>
                </a:solidFill>
                <a:effectLst/>
                <a:latin typeface="+mj-lt"/>
              </a:rPr>
              <a:t> </a:t>
            </a:r>
            <a:r>
              <a:rPr lang="ru-RU" b="1" dirty="0" err="1">
                <a:solidFill>
                  <a:srgbClr val="FF0000"/>
                </a:solidFill>
                <a:effectLst/>
                <a:latin typeface="+mj-lt"/>
              </a:rPr>
              <a:t>із</a:t>
            </a:r>
            <a:r>
              <a:rPr lang="ru-RU" b="1" dirty="0">
                <a:solidFill>
                  <a:srgbClr val="FF0000"/>
                </a:solidFill>
                <a:effectLst/>
                <a:latin typeface="+mj-lt"/>
              </a:rPr>
              <a:t> предметами </a:t>
            </a:r>
            <a:r>
              <a:rPr lang="ru-RU" b="1" dirty="0" err="1">
                <a:solidFill>
                  <a:srgbClr val="FF0000"/>
                </a:solidFill>
                <a:effectLst/>
                <a:latin typeface="+mj-lt"/>
              </a:rPr>
              <a:t>побуту</a:t>
            </a:r>
            <a:r>
              <a:rPr lang="ru-RU" b="1" dirty="0">
                <a:solidFill>
                  <a:srgbClr val="FF0000"/>
                </a:solidFill>
                <a:effectLst/>
                <a:latin typeface="+mj-lt"/>
              </a:rPr>
              <a:t> </a:t>
            </a:r>
            <a:r>
              <a:rPr lang="ru-RU" b="1" dirty="0" err="1">
                <a:solidFill>
                  <a:srgbClr val="FF0000"/>
                </a:solidFill>
                <a:effectLst/>
                <a:latin typeface="+mj-lt"/>
              </a:rPr>
              <a:t>звичайного</a:t>
            </a:r>
            <a:r>
              <a:rPr lang="ru-RU" b="1" dirty="0">
                <a:solidFill>
                  <a:srgbClr val="FF0000"/>
                </a:solidFill>
                <a:effectLst/>
                <a:latin typeface="+mj-lt"/>
              </a:rPr>
              <a:t> </a:t>
            </a:r>
            <a:r>
              <a:rPr lang="ru-RU" b="1" dirty="0" err="1">
                <a:solidFill>
                  <a:srgbClr val="FF0000"/>
                </a:solidFill>
                <a:effectLst/>
                <a:latin typeface="+mj-lt"/>
              </a:rPr>
              <a:t>будинку</a:t>
            </a:r>
            <a:r>
              <a:rPr lang="ru-RU" b="1" dirty="0">
                <a:solidFill>
                  <a:srgbClr val="FF0000"/>
                </a:solidFill>
                <a:effectLst/>
                <a:latin typeface="+mj-lt"/>
              </a:rPr>
              <a:t> </a:t>
            </a:r>
            <a:r>
              <a:rPr lang="ru-RU" b="1" dirty="0" err="1">
                <a:solidFill>
                  <a:srgbClr val="FF0000"/>
                </a:solidFill>
                <a:effectLst/>
                <a:latin typeface="+mj-lt"/>
              </a:rPr>
              <a:t>українця</a:t>
            </a:r>
            <a:r>
              <a:rPr lang="ru-RU" b="1" dirty="0">
                <a:solidFill>
                  <a:srgbClr val="FF0000"/>
                </a:solidFill>
                <a:effectLst/>
                <a:latin typeface="+mj-lt"/>
              </a:rPr>
              <a:t>. Музей </a:t>
            </a:r>
            <a:r>
              <a:rPr lang="ru-RU" b="1" dirty="0" err="1">
                <a:solidFill>
                  <a:srgbClr val="FF0000"/>
                </a:solidFill>
                <a:effectLst/>
                <a:latin typeface="+mj-lt"/>
              </a:rPr>
              <a:t>являє</a:t>
            </a:r>
            <a:r>
              <a:rPr lang="ru-RU" b="1" dirty="0">
                <a:solidFill>
                  <a:srgbClr val="FF0000"/>
                </a:solidFill>
                <a:effectLst/>
                <a:latin typeface="+mj-lt"/>
              </a:rPr>
              <a:t> собою </a:t>
            </a:r>
            <a:r>
              <a:rPr lang="en-US" b="1" dirty="0">
                <a:solidFill>
                  <a:srgbClr val="FF0000"/>
                </a:solidFill>
                <a:effectLst/>
                <a:latin typeface="+mj-lt"/>
              </a:rPr>
              <a:t>open a</a:t>
            </a:r>
            <a:r>
              <a:rPr lang="ru-RU" b="1" dirty="0">
                <a:solidFill>
                  <a:srgbClr val="FF0000"/>
                </a:solidFill>
                <a:effectLst/>
                <a:latin typeface="+mj-lt"/>
              </a:rPr>
              <a:t>і</a:t>
            </a:r>
            <a:r>
              <a:rPr lang="en-US" b="1" dirty="0">
                <a:solidFill>
                  <a:srgbClr val="FF0000"/>
                </a:solidFill>
                <a:effectLst/>
                <a:latin typeface="+mj-lt"/>
              </a:rPr>
              <a:t>r </a:t>
            </a:r>
            <a:r>
              <a:rPr lang="ru-RU" b="1" dirty="0" err="1">
                <a:solidFill>
                  <a:srgbClr val="FF0000"/>
                </a:solidFill>
                <a:effectLst/>
                <a:latin typeface="+mj-lt"/>
              </a:rPr>
              <a:t>експозицію</a:t>
            </a:r>
            <a:r>
              <a:rPr lang="ru-RU" b="1" dirty="0">
                <a:solidFill>
                  <a:srgbClr val="FF0000"/>
                </a:solidFill>
                <a:effectLst/>
                <a:latin typeface="+mj-lt"/>
              </a:rPr>
              <a:t> </a:t>
            </a:r>
            <a:r>
              <a:rPr lang="ru-RU" b="1" dirty="0" err="1">
                <a:solidFill>
                  <a:srgbClr val="FF0000"/>
                </a:solidFill>
                <a:effectLst/>
                <a:latin typeface="+mj-lt"/>
              </a:rPr>
              <a:t>етнографічних</a:t>
            </a:r>
            <a:r>
              <a:rPr lang="ru-RU" b="1" dirty="0">
                <a:solidFill>
                  <a:srgbClr val="FF0000"/>
                </a:solidFill>
                <a:effectLst/>
                <a:latin typeface="+mj-lt"/>
              </a:rPr>
              <a:t> </a:t>
            </a:r>
            <a:r>
              <a:rPr lang="ru-RU" b="1" dirty="0" err="1">
                <a:solidFill>
                  <a:srgbClr val="FF0000"/>
                </a:solidFill>
                <a:effectLst/>
                <a:latin typeface="+mj-lt"/>
              </a:rPr>
              <a:t>районів</a:t>
            </a:r>
            <a:r>
              <a:rPr lang="ru-RU" b="1" dirty="0">
                <a:solidFill>
                  <a:srgbClr val="FF0000"/>
                </a:solidFill>
                <a:effectLst/>
                <a:latin typeface="+mj-lt"/>
              </a:rPr>
              <a:t> </a:t>
            </a:r>
            <a:r>
              <a:rPr lang="ru-RU" b="1" dirty="0" err="1">
                <a:solidFill>
                  <a:srgbClr val="FF0000"/>
                </a:solidFill>
                <a:effectLst/>
                <a:latin typeface="+mj-lt"/>
              </a:rPr>
              <a:t>країни</a:t>
            </a:r>
            <a:r>
              <a:rPr lang="ru-RU" b="1" dirty="0">
                <a:solidFill>
                  <a:srgbClr val="FF0000"/>
                </a:solidFill>
                <a:effectLst/>
                <a:latin typeface="+mj-lt"/>
              </a:rPr>
              <a:t>, </a:t>
            </a:r>
            <a:r>
              <a:rPr lang="ru-RU" b="1" dirty="0" err="1">
                <a:solidFill>
                  <a:srgbClr val="FF0000"/>
                </a:solidFill>
                <a:effectLst/>
                <a:latin typeface="+mj-lt"/>
              </a:rPr>
              <a:t>тобто</a:t>
            </a:r>
            <a:r>
              <a:rPr lang="ru-RU" b="1" dirty="0">
                <a:solidFill>
                  <a:srgbClr val="FF0000"/>
                </a:solidFill>
                <a:effectLst/>
                <a:latin typeface="+mj-lt"/>
              </a:rPr>
              <a:t> вся </a:t>
            </a:r>
            <a:r>
              <a:rPr lang="ru-RU" b="1" dirty="0" err="1">
                <a:solidFill>
                  <a:srgbClr val="FF0000"/>
                </a:solidFill>
                <a:effectLst/>
                <a:latin typeface="+mj-lt"/>
              </a:rPr>
              <a:t>територія</a:t>
            </a:r>
            <a:r>
              <a:rPr lang="ru-RU" b="1" dirty="0">
                <a:solidFill>
                  <a:srgbClr val="FF0000"/>
                </a:solidFill>
                <a:effectLst/>
                <a:latin typeface="+mj-lt"/>
              </a:rPr>
              <a:t> музею </a:t>
            </a:r>
            <a:r>
              <a:rPr lang="ru-RU" b="1" dirty="0" err="1">
                <a:solidFill>
                  <a:srgbClr val="FF0000"/>
                </a:solidFill>
                <a:effectLst/>
                <a:latin typeface="+mj-lt"/>
              </a:rPr>
              <a:t>розташувалася</a:t>
            </a:r>
            <a:r>
              <a:rPr lang="ru-RU" b="1" dirty="0">
                <a:solidFill>
                  <a:srgbClr val="FF0000"/>
                </a:solidFill>
                <a:effectLst/>
                <a:latin typeface="+mj-lt"/>
              </a:rPr>
              <a:t> не в </a:t>
            </a:r>
            <a:r>
              <a:rPr lang="ru-RU" b="1" dirty="0" err="1">
                <a:solidFill>
                  <a:srgbClr val="FF0000"/>
                </a:solidFill>
                <a:effectLst/>
                <a:latin typeface="+mj-lt"/>
              </a:rPr>
              <a:t>павільйонах</a:t>
            </a:r>
            <a:r>
              <a:rPr lang="ru-RU" b="1" dirty="0">
                <a:solidFill>
                  <a:srgbClr val="FF0000"/>
                </a:solidFill>
                <a:effectLst/>
                <a:latin typeface="+mj-lt"/>
              </a:rPr>
              <a:t> і </a:t>
            </a:r>
            <a:r>
              <a:rPr lang="ru-RU" b="1" dirty="0" err="1">
                <a:solidFill>
                  <a:srgbClr val="FF0000"/>
                </a:solidFill>
                <a:effectLst/>
                <a:latin typeface="+mj-lt"/>
              </a:rPr>
              <a:t>інших</a:t>
            </a:r>
            <a:r>
              <a:rPr lang="ru-RU" b="1" dirty="0">
                <a:solidFill>
                  <a:srgbClr val="FF0000"/>
                </a:solidFill>
                <a:effectLst/>
                <a:latin typeface="+mj-lt"/>
              </a:rPr>
              <a:t> </a:t>
            </a:r>
            <a:r>
              <a:rPr lang="ru-RU" b="1" dirty="0" err="1">
                <a:solidFill>
                  <a:srgbClr val="FF0000"/>
                </a:solidFill>
                <a:effectLst/>
                <a:latin typeface="+mj-lt"/>
              </a:rPr>
              <a:t>будівлях</a:t>
            </a:r>
            <a:r>
              <a:rPr lang="ru-RU" b="1" dirty="0">
                <a:solidFill>
                  <a:srgbClr val="FF0000"/>
                </a:solidFill>
                <a:effectLst/>
                <a:latin typeface="+mj-lt"/>
              </a:rPr>
              <a:t>, а </a:t>
            </a:r>
            <a:r>
              <a:rPr lang="ru-RU" b="1" dirty="0" err="1">
                <a:solidFill>
                  <a:srgbClr val="FF0000"/>
                </a:solidFill>
                <a:effectLst/>
                <a:latin typeface="+mj-lt"/>
              </a:rPr>
              <a:t>під</a:t>
            </a:r>
            <a:r>
              <a:rPr lang="ru-RU" b="1" dirty="0">
                <a:solidFill>
                  <a:srgbClr val="FF0000"/>
                </a:solidFill>
                <a:effectLst/>
                <a:latin typeface="+mj-lt"/>
              </a:rPr>
              <a:t> </a:t>
            </a:r>
            <a:r>
              <a:rPr lang="ru-RU" b="1" dirty="0" err="1">
                <a:solidFill>
                  <a:srgbClr val="FF0000"/>
                </a:solidFill>
                <a:effectLst/>
                <a:latin typeface="+mj-lt"/>
              </a:rPr>
              <a:t>відкритим</a:t>
            </a:r>
            <a:r>
              <a:rPr lang="ru-RU" b="1" dirty="0">
                <a:solidFill>
                  <a:srgbClr val="FF0000"/>
                </a:solidFill>
                <a:effectLst/>
                <a:latin typeface="+mj-lt"/>
              </a:rPr>
              <a:t> небом, </a:t>
            </a:r>
            <a:r>
              <a:rPr lang="ru-RU" b="1" dirty="0" err="1">
                <a:solidFill>
                  <a:srgbClr val="FF0000"/>
                </a:solidFill>
                <a:effectLst/>
                <a:latin typeface="+mj-lt"/>
              </a:rPr>
              <a:t>що</a:t>
            </a:r>
            <a:r>
              <a:rPr lang="ru-RU" b="1" dirty="0">
                <a:solidFill>
                  <a:srgbClr val="FF0000"/>
                </a:solidFill>
                <a:effectLst/>
                <a:latin typeface="+mj-lt"/>
              </a:rPr>
              <a:t> </a:t>
            </a:r>
            <a:r>
              <a:rPr lang="ru-RU" b="1" dirty="0" err="1">
                <a:solidFill>
                  <a:srgbClr val="FF0000"/>
                </a:solidFill>
                <a:effectLst/>
                <a:latin typeface="+mj-lt"/>
              </a:rPr>
              <a:t>робить</a:t>
            </a:r>
            <a:r>
              <a:rPr lang="ru-RU" b="1" dirty="0">
                <a:solidFill>
                  <a:srgbClr val="FF0000"/>
                </a:solidFill>
                <a:effectLst/>
                <a:latin typeface="+mj-lt"/>
              </a:rPr>
              <a:t> музей </a:t>
            </a:r>
            <a:r>
              <a:rPr lang="ru-RU" b="1" dirty="0" err="1">
                <a:solidFill>
                  <a:srgbClr val="FF0000"/>
                </a:solidFill>
                <a:effectLst/>
                <a:latin typeface="+mj-lt"/>
              </a:rPr>
              <a:t>дуже</a:t>
            </a:r>
            <a:r>
              <a:rPr lang="ru-RU" b="1" dirty="0">
                <a:solidFill>
                  <a:srgbClr val="FF0000"/>
                </a:solidFill>
                <a:effectLst/>
                <a:latin typeface="+mj-lt"/>
              </a:rPr>
              <a:t> </a:t>
            </a:r>
            <a:r>
              <a:rPr lang="ru-RU" b="1" dirty="0" err="1">
                <a:solidFill>
                  <a:srgbClr val="FF0000"/>
                </a:solidFill>
                <a:effectLst/>
                <a:latin typeface="+mj-lt"/>
              </a:rPr>
              <a:t>привабливим</a:t>
            </a:r>
            <a:r>
              <a:rPr lang="ru-RU" b="1" dirty="0">
                <a:solidFill>
                  <a:srgbClr val="FF0000"/>
                </a:solidFill>
                <a:effectLst/>
                <a:latin typeface="+mj-lt"/>
              </a:rPr>
              <a:t> для </a:t>
            </a:r>
            <a:r>
              <a:rPr lang="ru-RU" b="1" dirty="0" err="1">
                <a:solidFill>
                  <a:srgbClr val="FF0000"/>
                </a:solidFill>
                <a:effectLst/>
                <a:latin typeface="+mj-lt"/>
              </a:rPr>
              <a:t>туристів</a:t>
            </a:r>
            <a:r>
              <a:rPr lang="ru-RU" b="1" dirty="0">
                <a:solidFill>
                  <a:srgbClr val="FF0000"/>
                </a:solidFill>
                <a:effectLst/>
                <a:latin typeface="+mj-lt"/>
              </a:rPr>
              <a:t> </a:t>
            </a:r>
            <a:r>
              <a:rPr lang="ru-RU" b="1" dirty="0" err="1">
                <a:solidFill>
                  <a:srgbClr val="FF0000"/>
                </a:solidFill>
                <a:effectLst/>
                <a:latin typeface="+mj-lt"/>
              </a:rPr>
              <a:t>із</a:t>
            </a:r>
            <a:r>
              <a:rPr lang="ru-RU" b="1" dirty="0">
                <a:solidFill>
                  <a:srgbClr val="FF0000"/>
                </a:solidFill>
                <a:effectLst/>
                <a:latin typeface="+mj-lt"/>
              </a:rPr>
              <a:t> </a:t>
            </a:r>
            <a:r>
              <a:rPr lang="ru-RU" b="1" dirty="0" err="1">
                <a:solidFill>
                  <a:srgbClr val="FF0000"/>
                </a:solidFill>
                <a:effectLst/>
                <a:latin typeface="+mj-lt"/>
              </a:rPr>
              <a:t>всіх</a:t>
            </a:r>
            <a:r>
              <a:rPr lang="ru-RU" b="1" dirty="0">
                <a:solidFill>
                  <a:srgbClr val="FF0000"/>
                </a:solidFill>
                <a:effectLst/>
                <a:latin typeface="+mj-lt"/>
              </a:rPr>
              <a:t> </a:t>
            </a:r>
            <a:r>
              <a:rPr lang="ru-RU" b="1" dirty="0" err="1">
                <a:solidFill>
                  <a:srgbClr val="FF0000"/>
                </a:solidFill>
                <a:effectLst/>
                <a:latin typeface="+mj-lt"/>
              </a:rPr>
              <a:t>куточків</a:t>
            </a:r>
            <a:r>
              <a:rPr lang="ru-RU" b="1" dirty="0">
                <a:solidFill>
                  <a:srgbClr val="FF0000"/>
                </a:solidFill>
                <a:effectLst/>
                <a:latin typeface="+mj-lt"/>
              </a:rPr>
              <a:t> </a:t>
            </a:r>
            <a:r>
              <a:rPr lang="ru-RU" b="1" dirty="0" err="1" smtClean="0">
                <a:solidFill>
                  <a:srgbClr val="FF0000"/>
                </a:solidFill>
                <a:effectLst/>
                <a:latin typeface="+mj-lt"/>
              </a:rPr>
              <a:t>миру.Музей</a:t>
            </a:r>
            <a:r>
              <a:rPr lang="ru-RU" b="1" dirty="0" smtClean="0">
                <a:solidFill>
                  <a:srgbClr val="FF0000"/>
                </a:solidFill>
                <a:effectLst/>
                <a:latin typeface="+mj-lt"/>
              </a:rPr>
              <a:t> </a:t>
            </a:r>
            <a:r>
              <a:rPr lang="ru-RU" b="1" dirty="0" err="1">
                <a:solidFill>
                  <a:srgbClr val="FF0000"/>
                </a:solidFill>
                <a:effectLst/>
                <a:latin typeface="+mj-lt"/>
              </a:rPr>
              <a:t>національної</a:t>
            </a:r>
            <a:r>
              <a:rPr lang="ru-RU" b="1" dirty="0">
                <a:solidFill>
                  <a:srgbClr val="FF0000"/>
                </a:solidFill>
                <a:effectLst/>
                <a:latin typeface="+mj-lt"/>
              </a:rPr>
              <a:t> </a:t>
            </a:r>
            <a:r>
              <a:rPr lang="ru-RU" b="1" dirty="0" err="1">
                <a:solidFill>
                  <a:srgbClr val="FF0000"/>
                </a:solidFill>
                <a:effectLst/>
                <a:latin typeface="+mj-lt"/>
              </a:rPr>
              <a:t>архітектури</a:t>
            </a:r>
            <a:r>
              <a:rPr lang="ru-RU" b="1" dirty="0">
                <a:solidFill>
                  <a:srgbClr val="FF0000"/>
                </a:solidFill>
                <a:effectLst/>
                <a:latin typeface="+mj-lt"/>
              </a:rPr>
              <a:t> й </a:t>
            </a:r>
            <a:r>
              <a:rPr lang="ru-RU" b="1" dirty="0" err="1">
                <a:solidFill>
                  <a:srgbClr val="FF0000"/>
                </a:solidFill>
                <a:effectLst/>
                <a:latin typeface="+mj-lt"/>
              </a:rPr>
              <a:t>побуту</a:t>
            </a:r>
            <a:r>
              <a:rPr lang="ru-RU" b="1" dirty="0">
                <a:solidFill>
                  <a:srgbClr val="FF0000"/>
                </a:solidFill>
                <a:effectLst/>
                <a:latin typeface="+mj-lt"/>
              </a:rPr>
              <a:t> </a:t>
            </a:r>
            <a:r>
              <a:rPr lang="ru-RU" b="1" dirty="0" err="1">
                <a:solidFill>
                  <a:srgbClr val="FF0000"/>
                </a:solidFill>
                <a:effectLst/>
                <a:latin typeface="+mj-lt"/>
              </a:rPr>
              <a:t>Пирогово</a:t>
            </a:r>
            <a:r>
              <a:rPr lang="ru-RU" b="1" dirty="0">
                <a:solidFill>
                  <a:srgbClr val="FF0000"/>
                </a:solidFill>
                <a:effectLst/>
                <a:latin typeface="+mj-lt"/>
              </a:rPr>
              <a:t> </a:t>
            </a:r>
            <a:r>
              <a:rPr lang="ru-RU" b="1" dirty="0" err="1">
                <a:solidFill>
                  <a:srgbClr val="FF0000"/>
                </a:solidFill>
                <a:effectLst/>
                <a:latin typeface="+mj-lt"/>
              </a:rPr>
              <a:t>був</a:t>
            </a:r>
            <a:r>
              <a:rPr lang="ru-RU" b="1" dirty="0">
                <a:solidFill>
                  <a:srgbClr val="FF0000"/>
                </a:solidFill>
                <a:effectLst/>
                <a:latin typeface="+mj-lt"/>
              </a:rPr>
              <a:t> </a:t>
            </a:r>
            <a:r>
              <a:rPr lang="ru-RU" b="1" dirty="0" err="1">
                <a:solidFill>
                  <a:srgbClr val="FF0000"/>
                </a:solidFill>
                <a:effectLst/>
                <a:latin typeface="+mj-lt"/>
              </a:rPr>
              <a:t>заснований</a:t>
            </a:r>
            <a:r>
              <a:rPr lang="ru-RU" b="1" dirty="0">
                <a:solidFill>
                  <a:srgbClr val="FF0000"/>
                </a:solidFill>
                <a:effectLst/>
                <a:latin typeface="+mj-lt"/>
              </a:rPr>
              <a:t> у далекому1969 </a:t>
            </a:r>
            <a:r>
              <a:rPr lang="ru-RU" b="1" dirty="0" err="1">
                <a:solidFill>
                  <a:srgbClr val="FF0000"/>
                </a:solidFill>
                <a:effectLst/>
                <a:latin typeface="+mj-lt"/>
              </a:rPr>
              <a:t>році</a:t>
            </a:r>
            <a:r>
              <a:rPr lang="ru-RU" b="1" dirty="0">
                <a:solidFill>
                  <a:srgbClr val="FF0000"/>
                </a:solidFill>
                <a:effectLst/>
                <a:latin typeface="+mj-lt"/>
              </a:rPr>
              <a:t>, </a:t>
            </a:r>
            <a:r>
              <a:rPr lang="ru-RU" b="1" dirty="0" err="1">
                <a:solidFill>
                  <a:srgbClr val="FF0000"/>
                </a:solidFill>
                <a:effectLst/>
                <a:latin typeface="+mj-lt"/>
              </a:rPr>
              <a:t>однак</a:t>
            </a:r>
            <a:r>
              <a:rPr lang="ru-RU" b="1" dirty="0">
                <a:solidFill>
                  <a:srgbClr val="FF0000"/>
                </a:solidFill>
                <a:effectLst/>
                <a:latin typeface="+mj-lt"/>
              </a:rPr>
              <a:t> </a:t>
            </a:r>
            <a:r>
              <a:rPr lang="ru-RU" b="1" dirty="0" err="1">
                <a:solidFill>
                  <a:srgbClr val="FF0000"/>
                </a:solidFill>
                <a:effectLst/>
                <a:latin typeface="+mj-lt"/>
              </a:rPr>
              <a:t>відвідувачів</a:t>
            </a:r>
            <a:r>
              <a:rPr lang="ru-RU" b="1" dirty="0">
                <a:solidFill>
                  <a:srgbClr val="FF0000"/>
                </a:solidFill>
                <a:effectLst/>
                <a:latin typeface="+mj-lt"/>
              </a:rPr>
              <a:t> </a:t>
            </a:r>
            <a:r>
              <a:rPr lang="ru-RU" b="1" dirty="0" err="1">
                <a:solidFill>
                  <a:srgbClr val="FF0000"/>
                </a:solidFill>
                <a:effectLst/>
                <a:latin typeface="+mj-lt"/>
              </a:rPr>
              <a:t>він</a:t>
            </a:r>
            <a:r>
              <a:rPr lang="ru-RU" b="1" dirty="0">
                <a:solidFill>
                  <a:srgbClr val="FF0000"/>
                </a:solidFill>
                <a:effectLst/>
                <a:latin typeface="+mj-lt"/>
              </a:rPr>
              <a:t> </a:t>
            </a:r>
            <a:r>
              <a:rPr lang="ru-RU" b="1" dirty="0" err="1">
                <a:solidFill>
                  <a:srgbClr val="FF0000"/>
                </a:solidFill>
                <a:effectLst/>
                <a:latin typeface="+mj-lt"/>
              </a:rPr>
              <a:t>прийняв</a:t>
            </a:r>
            <a:r>
              <a:rPr lang="ru-RU" b="1" dirty="0">
                <a:solidFill>
                  <a:srgbClr val="FF0000"/>
                </a:solidFill>
                <a:effectLst/>
                <a:latin typeface="+mj-lt"/>
              </a:rPr>
              <a:t> через </a:t>
            </a:r>
            <a:r>
              <a:rPr lang="ru-RU" b="1" dirty="0" err="1">
                <a:solidFill>
                  <a:srgbClr val="FF0000"/>
                </a:solidFill>
                <a:effectLst/>
                <a:latin typeface="+mj-lt"/>
              </a:rPr>
              <a:t>сім</a:t>
            </a:r>
            <a:r>
              <a:rPr lang="ru-RU" b="1" dirty="0">
                <a:solidFill>
                  <a:srgbClr val="FF0000"/>
                </a:solidFill>
                <a:effectLst/>
                <a:latin typeface="+mj-lt"/>
              </a:rPr>
              <a:t> </a:t>
            </a:r>
            <a:r>
              <a:rPr lang="ru-RU" b="1" dirty="0" err="1">
                <a:solidFill>
                  <a:srgbClr val="FF0000"/>
                </a:solidFill>
                <a:effectLst/>
                <a:latin typeface="+mj-lt"/>
              </a:rPr>
              <a:t>років</a:t>
            </a:r>
            <a:r>
              <a:rPr lang="ru-RU" b="1" dirty="0">
                <a:solidFill>
                  <a:srgbClr val="FF0000"/>
                </a:solidFill>
                <a:effectLst/>
                <a:latin typeface="+mj-lt"/>
              </a:rPr>
              <a:t> в 1976. </a:t>
            </a:r>
          </a:p>
          <a:p>
            <a:endParaRPr lang="ru-RU" b="1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99463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  <p:sndAc>
          <p:stSnd>
            <p:snd r:embed="rId2" name="drumroll.wav"/>
          </p:stSnd>
        </p:sndAc>
      </p:transition>
    </mc:Choice>
    <mc:Fallback xmlns="">
      <p:transition spd="slow">
        <p:dissolve/>
        <p:sndAc>
          <p:stSnd>
            <p:snd r:embed="rId3" name="drumroll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1560" y="548680"/>
            <a:ext cx="4608512" cy="34563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96802" y="2691805"/>
            <a:ext cx="5517432" cy="36782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52902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  <p:sndAc>
          <p:stSnd>
            <p:snd r:embed="rId2" name="drumroll.wav"/>
          </p:stSnd>
        </p:sndAc>
      </p:transition>
    </mc:Choice>
    <mc:Fallback xmlns="">
      <p:transition spd="slow">
        <p:dissolve/>
        <p:sndAc>
          <p:stSnd>
            <p:snd r:embed="rId5" name="drumroll.wav"/>
          </p:stSnd>
        </p:sndAc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536" y="381000"/>
            <a:ext cx="4572000" cy="6096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39952" y="381000"/>
            <a:ext cx="4572000" cy="6096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29124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  <p:sndAc>
          <p:stSnd>
            <p:snd r:embed="rId2" name="drumroll.wav"/>
          </p:stSnd>
        </p:sndAc>
      </p:transition>
    </mc:Choice>
    <mc:Fallback xmlns="">
      <p:transition spd="slow">
        <p:dissolve/>
        <p:sndAc>
          <p:stSnd>
            <p:snd r:embed="rId5" name="drumroll.wav"/>
          </p:stSnd>
        </p:sndAc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87624" y="2276872"/>
            <a:ext cx="6777318" cy="1731982"/>
          </a:xfrm>
        </p:spPr>
        <p:txBody>
          <a:bodyPr/>
          <a:lstStyle/>
          <a:p>
            <a:r>
              <a:rPr lang="uk-UA" sz="9600" b="1" dirty="0" smtClean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omic Sans MS" pitchFamily="66" charset="0"/>
              </a:rPr>
              <a:t>Кінець</a:t>
            </a:r>
            <a:endParaRPr lang="ru-RU" sz="9600" b="1" dirty="0">
              <a:ln w="18000">
                <a:solidFill>
                  <a:srgbClr val="FF0000"/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8198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  <p:sndAc>
          <p:stSnd>
            <p:snd r:embed="rId2" name="drumroll.wav"/>
          </p:stSnd>
        </p:sndAc>
      </p:transition>
    </mc:Choice>
    <mc:Fallback xmlns="">
      <p:transition spd="slow">
        <p:dissolve/>
        <p:sndAc>
          <p:stSnd>
            <p:snd r:embed="rId3" name="drumroll.wav"/>
          </p:stSnd>
        </p:sndAc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323528" y="332656"/>
            <a:ext cx="8352928" cy="648072"/>
          </a:xfrm>
        </p:spPr>
        <p:txBody>
          <a:bodyPr/>
          <a:lstStyle/>
          <a:p>
            <a:r>
              <a:rPr lang="ru-RU" sz="4000" b="1" dirty="0">
                <a:ln w="18000">
                  <a:solidFill>
                    <a:sysClr val="windowText" lastClr="00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omic Sans MS" pitchFamily="66" charset="0"/>
              </a:rPr>
              <a:t>Замок-музей «</a:t>
            </a:r>
            <a:r>
              <a:rPr lang="ru-RU" sz="4000" b="1" dirty="0" err="1">
                <a:ln w="18000">
                  <a:solidFill>
                    <a:sysClr val="windowText" lastClr="00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omic Sans MS" pitchFamily="66" charset="0"/>
              </a:rPr>
              <a:t>Радомисль</a:t>
            </a:r>
            <a:r>
              <a:rPr lang="ru-RU" sz="4000" b="1" dirty="0">
                <a:ln w="18000">
                  <a:solidFill>
                    <a:sysClr val="windowText" lastClr="00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omic Sans MS" pitchFamily="66" charset="0"/>
              </a:rPr>
              <a:t>»</a:t>
            </a:r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2915816" y="980728"/>
            <a:ext cx="5896744" cy="5472608"/>
          </a:xfrm>
        </p:spPr>
        <p:txBody>
          <a:bodyPr/>
          <a:lstStyle/>
          <a:p>
            <a:r>
              <a:rPr lang="ru-RU" dirty="0">
                <a:ln w="18415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</a:rPr>
              <a:t>Уникальный историко-культурный комплекс Замок-музей “</a:t>
            </a:r>
            <a:r>
              <a:rPr lang="ru-RU" dirty="0" err="1">
                <a:ln w="18415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</a:rPr>
              <a:t>Радомысль</a:t>
            </a:r>
            <a:r>
              <a:rPr lang="ru-RU" dirty="0">
                <a:ln w="18415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</a:rPr>
              <a:t>” находится в городе Радомышль, Житомирской области на Украине. Он расположен в необыкновенно живописном месте: с одной стороны водопадом спадают воды реки </a:t>
            </a:r>
            <a:r>
              <a:rPr lang="ru-RU" dirty="0" err="1">
                <a:ln w="18415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</a:rPr>
              <a:t>Мыки</a:t>
            </a:r>
            <a:r>
              <a:rPr lang="ru-RU" dirty="0">
                <a:ln w="18415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</a:rPr>
              <a:t>, другую сторону ограждает огромное озеро. В Средневековье Радомышль был первым пунктом на знаменитом “Пути Королей” через восемь европейских стран между Киевом и испанским городом Сантьяго де </a:t>
            </a:r>
            <a:r>
              <a:rPr lang="ru-RU" dirty="0" err="1">
                <a:ln w="18415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</a:rPr>
              <a:t>Компостела</a:t>
            </a:r>
            <a:r>
              <a:rPr lang="ru-RU" dirty="0">
                <a:ln w="18415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</a:rPr>
              <a:t>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1810" y="980728"/>
            <a:ext cx="2376485" cy="22768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1810" y="3146995"/>
            <a:ext cx="2376485" cy="33135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58718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  <p:sndAc>
          <p:stSnd>
            <p:snd r:embed="rId2" name="drumroll.wav"/>
          </p:stSnd>
        </p:sndAc>
      </p:transition>
    </mc:Choice>
    <mc:Fallback xmlns="">
      <p:transition spd="slow">
        <p:dissolve/>
        <p:sndAc>
          <p:stSnd>
            <p:snd r:embed="rId5" name="drumroll.wav"/>
          </p:stSnd>
        </p:sndAc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552" y="476672"/>
            <a:ext cx="4562576" cy="30243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3608" y="3812414"/>
            <a:ext cx="3333750" cy="24860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20072" y="1114995"/>
            <a:ext cx="3333750" cy="47720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46353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  <p:sndAc>
          <p:stSnd>
            <p:snd r:embed="rId2" name="drumroll.wav"/>
          </p:stSnd>
        </p:sndAc>
      </p:transition>
    </mc:Choice>
    <mc:Fallback xmlns="">
      <p:transition spd="slow">
        <p:dissolve/>
        <p:sndAc>
          <p:stSnd>
            <p:snd r:embed="rId6" name="drumroll.wav"/>
          </p:stSnd>
        </p:sndAc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95536" y="332656"/>
            <a:ext cx="8352928" cy="720080"/>
          </a:xfrm>
        </p:spPr>
        <p:txBody>
          <a:bodyPr/>
          <a:lstStyle/>
          <a:p>
            <a:r>
              <a:rPr lang="uk-UA" sz="4000" b="1" dirty="0" smtClean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omic Sans MS" pitchFamily="66" charset="0"/>
              </a:rPr>
              <a:t>Запорізький </a:t>
            </a:r>
            <a:r>
              <a:rPr lang="uk-UA" sz="4000" b="1" dirty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omic Sans MS" pitchFamily="66" charset="0"/>
              </a:rPr>
              <a:t>краєзнавчий музей</a:t>
            </a:r>
            <a:endParaRPr lang="ru-RU" sz="4000" b="1" dirty="0">
              <a:ln w="18000">
                <a:solidFill>
                  <a:srgbClr val="FF0000"/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779912" y="1412776"/>
            <a:ext cx="5032648" cy="5040560"/>
          </a:xfrm>
        </p:spPr>
        <p:txBody>
          <a:bodyPr/>
          <a:lstStyle/>
          <a:p>
            <a:r>
              <a:rPr lang="ru-RU" b="1" dirty="0" err="1">
                <a:solidFill>
                  <a:srgbClr val="FF0000"/>
                </a:solidFill>
                <a:latin typeface="+mj-lt"/>
              </a:rPr>
              <a:t>Запорізький</a:t>
            </a:r>
            <a:r>
              <a:rPr lang="ru-RU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ru-RU" b="1" dirty="0" err="1">
                <a:solidFill>
                  <a:srgbClr val="FF0000"/>
                </a:solidFill>
                <a:latin typeface="+mj-lt"/>
              </a:rPr>
              <a:t>обласний</a:t>
            </a:r>
            <a:r>
              <a:rPr lang="ru-RU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ru-RU" b="1" dirty="0" err="1">
                <a:solidFill>
                  <a:srgbClr val="FF0000"/>
                </a:solidFill>
                <a:latin typeface="+mj-lt"/>
              </a:rPr>
              <a:t>краєзнавчий</a:t>
            </a:r>
            <a:r>
              <a:rPr lang="ru-RU" b="1" dirty="0">
                <a:solidFill>
                  <a:srgbClr val="FF0000"/>
                </a:solidFill>
                <a:latin typeface="+mj-lt"/>
              </a:rPr>
              <a:t> музей </a:t>
            </a:r>
            <a:r>
              <a:rPr lang="ru-RU" b="1" dirty="0" err="1">
                <a:solidFill>
                  <a:srgbClr val="FF0000"/>
                </a:solidFill>
                <a:latin typeface="+mj-lt"/>
              </a:rPr>
              <a:t>належить</a:t>
            </a:r>
            <a:r>
              <a:rPr lang="ru-RU" b="1" dirty="0">
                <a:solidFill>
                  <a:srgbClr val="FF0000"/>
                </a:solidFill>
                <a:latin typeface="+mj-lt"/>
              </a:rPr>
              <a:t> до числа великих </a:t>
            </a:r>
            <a:r>
              <a:rPr lang="ru-RU" b="1" dirty="0" err="1">
                <a:solidFill>
                  <a:srgbClr val="FF0000"/>
                </a:solidFill>
                <a:latin typeface="+mj-lt"/>
              </a:rPr>
              <a:t>музейних</a:t>
            </a:r>
            <a:r>
              <a:rPr lang="ru-RU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ru-RU" b="1" dirty="0" err="1">
                <a:solidFill>
                  <a:srgbClr val="FF0000"/>
                </a:solidFill>
                <a:latin typeface="+mj-lt"/>
              </a:rPr>
              <a:t>установ</a:t>
            </a:r>
            <a:r>
              <a:rPr lang="ru-RU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ru-RU" b="1" dirty="0" err="1">
                <a:solidFill>
                  <a:srgbClr val="FF0000"/>
                </a:solidFill>
                <a:latin typeface="+mj-lt"/>
              </a:rPr>
              <a:t>України</a:t>
            </a:r>
            <a:r>
              <a:rPr lang="ru-RU" b="1" dirty="0">
                <a:solidFill>
                  <a:srgbClr val="FF0000"/>
                </a:solidFill>
                <a:latin typeface="+mj-lt"/>
              </a:rPr>
              <a:t>, </a:t>
            </a:r>
            <a:r>
              <a:rPr lang="ru-RU" b="1" dirty="0" err="1">
                <a:solidFill>
                  <a:srgbClr val="FF0000"/>
                </a:solidFill>
                <a:latin typeface="+mj-lt"/>
              </a:rPr>
              <a:t>займаючи</a:t>
            </a:r>
            <a:r>
              <a:rPr lang="ru-RU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ru-RU" b="1" dirty="0" err="1">
                <a:solidFill>
                  <a:srgbClr val="FF0000"/>
                </a:solidFill>
                <a:latin typeface="+mj-lt"/>
              </a:rPr>
              <a:t>одне</a:t>
            </a:r>
            <a:r>
              <a:rPr lang="ru-RU" b="1" dirty="0">
                <a:solidFill>
                  <a:srgbClr val="FF0000"/>
                </a:solidFill>
                <a:latin typeface="+mj-lt"/>
              </a:rPr>
              <a:t> з </a:t>
            </a:r>
            <a:r>
              <a:rPr lang="ru-RU" b="1" dirty="0" err="1">
                <a:solidFill>
                  <a:srgbClr val="FF0000"/>
                </a:solidFill>
                <a:latin typeface="+mj-lt"/>
              </a:rPr>
              <a:t>провідних</a:t>
            </a:r>
            <a:r>
              <a:rPr lang="ru-RU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ru-RU" b="1" dirty="0" err="1">
                <a:solidFill>
                  <a:srgbClr val="FF0000"/>
                </a:solidFill>
                <a:latin typeface="+mj-lt"/>
              </a:rPr>
              <a:t>місць</a:t>
            </a:r>
            <a:r>
              <a:rPr lang="ru-RU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ru-RU" b="1" dirty="0" err="1">
                <a:solidFill>
                  <a:srgbClr val="FF0000"/>
                </a:solidFill>
                <a:latin typeface="+mj-lt"/>
              </a:rPr>
              <a:t>серед</a:t>
            </a:r>
            <a:r>
              <a:rPr lang="ru-RU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ru-RU" b="1" dirty="0" err="1">
                <a:solidFill>
                  <a:srgbClr val="FF0000"/>
                </a:solidFill>
                <a:latin typeface="+mj-lt"/>
              </a:rPr>
              <a:t>музеїв</a:t>
            </a:r>
            <a:r>
              <a:rPr lang="ru-RU" b="1" dirty="0">
                <a:solidFill>
                  <a:srgbClr val="FF0000"/>
                </a:solidFill>
                <a:latin typeface="+mj-lt"/>
              </a:rPr>
              <a:t> у </a:t>
            </a:r>
            <a:r>
              <a:rPr lang="ru-RU" b="1" dirty="0" err="1">
                <a:solidFill>
                  <a:srgbClr val="FF0000"/>
                </a:solidFill>
                <a:latin typeface="+mj-lt"/>
              </a:rPr>
              <a:t>своєму</a:t>
            </a:r>
            <a:r>
              <a:rPr lang="ru-RU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ru-RU" b="1" dirty="0" err="1">
                <a:solidFill>
                  <a:srgbClr val="FF0000"/>
                </a:solidFill>
                <a:latin typeface="+mj-lt"/>
              </a:rPr>
              <a:t>регіоні</a:t>
            </a:r>
            <a:r>
              <a:rPr lang="ru-RU" b="1" dirty="0">
                <a:solidFill>
                  <a:srgbClr val="FF0000"/>
                </a:solidFill>
                <a:latin typeface="+mj-lt"/>
              </a:rPr>
              <a:t>. В основному </a:t>
            </a:r>
            <a:r>
              <a:rPr lang="ru-RU" b="1" dirty="0" err="1">
                <a:solidFill>
                  <a:srgbClr val="FF0000"/>
                </a:solidFill>
                <a:latin typeface="+mj-lt"/>
              </a:rPr>
              <a:t>фонді</a:t>
            </a:r>
            <a:r>
              <a:rPr lang="ru-RU" b="1" dirty="0">
                <a:solidFill>
                  <a:srgbClr val="FF0000"/>
                </a:solidFill>
                <a:latin typeface="+mj-lt"/>
              </a:rPr>
              <a:t> музею </a:t>
            </a:r>
            <a:r>
              <a:rPr lang="ru-RU" b="1" dirty="0" err="1">
                <a:solidFill>
                  <a:srgbClr val="FF0000"/>
                </a:solidFill>
                <a:latin typeface="+mj-lt"/>
              </a:rPr>
              <a:t>міститься</a:t>
            </a:r>
            <a:r>
              <a:rPr lang="ru-RU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ru-RU" b="1" dirty="0" err="1">
                <a:solidFill>
                  <a:srgbClr val="FF0000"/>
                </a:solidFill>
                <a:latin typeface="+mj-lt"/>
              </a:rPr>
              <a:t>близько</a:t>
            </a:r>
            <a:r>
              <a:rPr lang="ru-RU" b="1" dirty="0">
                <a:solidFill>
                  <a:srgbClr val="FF0000"/>
                </a:solidFill>
                <a:latin typeface="+mj-lt"/>
              </a:rPr>
              <a:t> 110 </a:t>
            </a:r>
            <a:r>
              <a:rPr lang="ru-RU" b="1" dirty="0" err="1">
                <a:solidFill>
                  <a:srgbClr val="FF0000"/>
                </a:solidFill>
                <a:latin typeface="+mj-lt"/>
              </a:rPr>
              <a:t>тисяч</a:t>
            </a:r>
            <a:r>
              <a:rPr lang="ru-RU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ru-RU" b="1" dirty="0" err="1">
                <a:solidFill>
                  <a:srgbClr val="FF0000"/>
                </a:solidFill>
                <a:latin typeface="+mj-lt"/>
              </a:rPr>
              <a:t>експонатів</a:t>
            </a:r>
            <a:r>
              <a:rPr lang="ru-RU" b="1" dirty="0">
                <a:solidFill>
                  <a:srgbClr val="FF0000"/>
                </a:solidFill>
                <a:latin typeface="+mj-lt"/>
              </a:rPr>
              <a:t>, </a:t>
            </a:r>
            <a:r>
              <a:rPr lang="ru-RU" b="1" dirty="0" err="1">
                <a:solidFill>
                  <a:srgbClr val="FF0000"/>
                </a:solidFill>
                <a:latin typeface="+mj-lt"/>
              </a:rPr>
              <a:t>впорядкованих</a:t>
            </a:r>
            <a:r>
              <a:rPr lang="ru-RU" b="1" dirty="0">
                <a:solidFill>
                  <a:srgbClr val="FF0000"/>
                </a:solidFill>
                <a:latin typeface="+mj-lt"/>
              </a:rPr>
              <a:t> за </a:t>
            </a:r>
            <a:r>
              <a:rPr lang="ru-RU" b="1" dirty="0" err="1">
                <a:solidFill>
                  <a:srgbClr val="FF0000"/>
                </a:solidFill>
                <a:latin typeface="+mj-lt"/>
              </a:rPr>
              <a:t>різними</a:t>
            </a:r>
            <a:r>
              <a:rPr lang="ru-RU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ru-RU" b="1" dirty="0" err="1">
                <a:solidFill>
                  <a:srgbClr val="FF0000"/>
                </a:solidFill>
                <a:latin typeface="+mj-lt"/>
              </a:rPr>
              <a:t>колекціям</a:t>
            </a:r>
            <a:r>
              <a:rPr lang="ru-RU" b="1" dirty="0">
                <a:solidFill>
                  <a:srgbClr val="FF0000"/>
                </a:solidFill>
                <a:latin typeface="+mj-lt"/>
              </a:rPr>
              <a:t>. </a:t>
            </a:r>
            <a:r>
              <a:rPr lang="ru-RU" b="1" dirty="0" err="1">
                <a:solidFill>
                  <a:srgbClr val="FF0000"/>
                </a:solidFill>
                <a:latin typeface="+mj-lt"/>
              </a:rPr>
              <a:t>Наукова</a:t>
            </a:r>
            <a:r>
              <a:rPr lang="ru-RU" b="1" dirty="0">
                <a:solidFill>
                  <a:srgbClr val="FF0000"/>
                </a:solidFill>
                <a:latin typeface="+mj-lt"/>
              </a:rPr>
              <a:t> та методична </a:t>
            </a:r>
            <a:r>
              <a:rPr lang="ru-RU" b="1" dirty="0" err="1">
                <a:solidFill>
                  <a:srgbClr val="FF0000"/>
                </a:solidFill>
                <a:latin typeface="+mj-lt"/>
              </a:rPr>
              <a:t>діяльність</a:t>
            </a:r>
            <a:r>
              <a:rPr lang="ru-RU" b="1" dirty="0">
                <a:solidFill>
                  <a:srgbClr val="FF0000"/>
                </a:solidFill>
                <a:latin typeface="+mj-lt"/>
              </a:rPr>
              <a:t> музею </a:t>
            </a:r>
            <a:r>
              <a:rPr lang="ru-RU" b="1" dirty="0" err="1">
                <a:solidFill>
                  <a:srgbClr val="FF0000"/>
                </a:solidFill>
                <a:latin typeface="+mj-lt"/>
              </a:rPr>
              <a:t>дозволяє</a:t>
            </a:r>
            <a:r>
              <a:rPr lang="ru-RU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ru-RU" b="1" dirty="0" err="1">
                <a:solidFill>
                  <a:srgbClr val="FF0000"/>
                </a:solidFill>
                <a:latin typeface="+mj-lt"/>
              </a:rPr>
              <a:t>йому</a:t>
            </a:r>
            <a:r>
              <a:rPr lang="ru-RU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ru-RU" b="1" dirty="0" err="1">
                <a:solidFill>
                  <a:srgbClr val="FF0000"/>
                </a:solidFill>
                <a:latin typeface="+mj-lt"/>
              </a:rPr>
              <a:t>виконувати</a:t>
            </a:r>
            <a:r>
              <a:rPr lang="ru-RU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ru-RU" b="1" dirty="0" err="1">
                <a:solidFill>
                  <a:srgbClr val="FF0000"/>
                </a:solidFill>
                <a:latin typeface="+mj-lt"/>
              </a:rPr>
              <a:t>функції</a:t>
            </a:r>
            <a:r>
              <a:rPr lang="ru-RU" b="1" dirty="0">
                <a:solidFill>
                  <a:srgbClr val="FF0000"/>
                </a:solidFill>
                <a:latin typeface="+mj-lt"/>
              </a:rPr>
              <a:t> центру </a:t>
            </a:r>
            <a:r>
              <a:rPr lang="ru-RU" b="1" dirty="0" err="1">
                <a:solidFill>
                  <a:srgbClr val="FF0000"/>
                </a:solidFill>
                <a:latin typeface="+mj-lt"/>
              </a:rPr>
              <a:t>краєзнавчої</a:t>
            </a:r>
            <a:r>
              <a:rPr lang="ru-RU" b="1" dirty="0">
                <a:solidFill>
                  <a:srgbClr val="FF0000"/>
                </a:solidFill>
                <a:latin typeface="+mj-lt"/>
              </a:rPr>
              <a:t> та </a:t>
            </a:r>
            <a:r>
              <a:rPr lang="ru-RU" b="1" dirty="0" err="1">
                <a:solidFill>
                  <a:srgbClr val="FF0000"/>
                </a:solidFill>
                <a:latin typeface="+mj-lt"/>
              </a:rPr>
              <a:t>туристичної</a:t>
            </a:r>
            <a:r>
              <a:rPr lang="ru-RU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ru-RU" b="1" dirty="0" err="1">
                <a:solidFill>
                  <a:srgbClr val="FF0000"/>
                </a:solidFill>
                <a:latin typeface="+mj-lt"/>
              </a:rPr>
              <a:t>сфери</a:t>
            </a:r>
            <a:r>
              <a:rPr lang="ru-RU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ru-RU" b="1" dirty="0" err="1">
                <a:solidFill>
                  <a:srgbClr val="FF0000"/>
                </a:solidFill>
                <a:latin typeface="+mj-lt"/>
              </a:rPr>
              <a:t>Запорізької</a:t>
            </a:r>
            <a:r>
              <a:rPr lang="ru-RU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ru-RU" b="1" dirty="0" err="1">
                <a:solidFill>
                  <a:srgbClr val="FF0000"/>
                </a:solidFill>
                <a:latin typeface="+mj-lt"/>
              </a:rPr>
              <a:t>області</a:t>
            </a:r>
            <a:r>
              <a:rPr lang="ru-RU" b="1" dirty="0">
                <a:solidFill>
                  <a:srgbClr val="FF0000"/>
                </a:solidFill>
                <a:latin typeface="+mj-lt"/>
              </a:rPr>
              <a:t>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552" y="1412776"/>
            <a:ext cx="3240360" cy="231280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552" y="3725582"/>
            <a:ext cx="3162975" cy="23677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62927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  <p:sndAc>
          <p:stSnd>
            <p:snd r:embed="rId2" name="drumroll.wav"/>
          </p:stSnd>
        </p:sndAc>
      </p:transition>
    </mc:Choice>
    <mc:Fallback xmlns="">
      <p:transition spd="slow">
        <p:dissolve/>
        <p:sndAc>
          <p:stSnd>
            <p:snd r:embed="rId5" name="drumroll.wav"/>
          </p:stSnd>
        </p:sndAc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544" y="404664"/>
            <a:ext cx="4617307" cy="34563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51920" y="2732853"/>
            <a:ext cx="4854712" cy="363409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08503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  <p:sndAc>
          <p:stSnd>
            <p:snd r:embed="rId2" name="drumroll.wav"/>
          </p:stSnd>
        </p:sndAc>
      </p:transition>
    </mc:Choice>
    <mc:Fallback xmlns="">
      <p:transition spd="slow">
        <p:dissolve/>
        <p:sndAc>
          <p:stSnd>
            <p:snd r:embed="rId5" name="drumroll.wav"/>
          </p:stSnd>
        </p:sndAc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23528" y="332656"/>
            <a:ext cx="8424936" cy="864096"/>
          </a:xfrm>
        </p:spPr>
        <p:txBody>
          <a:bodyPr/>
          <a:lstStyle/>
          <a:p>
            <a:r>
              <a:rPr lang="uk-UA" sz="4000" b="1" dirty="0" smtClean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omic Sans MS" pitchFamily="66" charset="0"/>
              </a:rPr>
              <a:t>Луцький замок та його музеї</a:t>
            </a:r>
            <a:endParaRPr lang="ru-RU" sz="4000" b="1" dirty="0">
              <a:ln w="18000">
                <a:solidFill>
                  <a:srgbClr val="FF0000"/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843808" y="1700808"/>
            <a:ext cx="5968752" cy="4824536"/>
          </a:xfrm>
        </p:spPr>
        <p:txBody>
          <a:bodyPr>
            <a:normAutofit lnSpcReduction="10000"/>
          </a:bodyPr>
          <a:lstStyle/>
          <a:p>
            <a:r>
              <a:rPr lang="ru-RU" b="1" dirty="0" err="1">
                <a:solidFill>
                  <a:srgbClr val="FF0000"/>
                </a:solidFill>
              </a:rPr>
              <a:t>Луцький</a:t>
            </a:r>
            <a:r>
              <a:rPr lang="ru-RU" b="1" dirty="0">
                <a:solidFill>
                  <a:srgbClr val="FF0000"/>
                </a:solidFill>
              </a:rPr>
              <a:t> замок - </a:t>
            </a:r>
            <a:r>
              <a:rPr lang="ru-RU" b="1" dirty="0" err="1">
                <a:solidFill>
                  <a:srgbClr val="FF0000"/>
                </a:solidFill>
              </a:rPr>
              <a:t>головна</a:t>
            </a:r>
            <a:r>
              <a:rPr lang="ru-RU" b="1" dirty="0">
                <a:solidFill>
                  <a:srgbClr val="FF0000"/>
                </a:solidFill>
              </a:rPr>
              <a:t> </a:t>
            </a:r>
            <a:r>
              <a:rPr lang="ru-RU" b="1" dirty="0" err="1">
                <a:solidFill>
                  <a:srgbClr val="FF0000"/>
                </a:solidFill>
              </a:rPr>
              <a:t>перлина</a:t>
            </a:r>
            <a:r>
              <a:rPr lang="ru-RU" b="1" dirty="0">
                <a:solidFill>
                  <a:srgbClr val="FF0000"/>
                </a:solidFill>
              </a:rPr>
              <a:t> </a:t>
            </a:r>
            <a:r>
              <a:rPr lang="ru-RU" b="1" dirty="0" err="1">
                <a:solidFill>
                  <a:srgbClr val="FF0000"/>
                </a:solidFill>
              </a:rPr>
              <a:t>адміністративного</a:t>
            </a:r>
            <a:r>
              <a:rPr lang="ru-RU" b="1" dirty="0">
                <a:solidFill>
                  <a:srgbClr val="FF0000"/>
                </a:solidFill>
              </a:rPr>
              <a:t> центру </a:t>
            </a:r>
            <a:r>
              <a:rPr lang="ru-RU" b="1" dirty="0" err="1">
                <a:solidFill>
                  <a:srgbClr val="FF0000"/>
                </a:solidFill>
              </a:rPr>
              <a:t>Волинської</a:t>
            </a:r>
            <a:r>
              <a:rPr lang="ru-RU" b="1" dirty="0">
                <a:solidFill>
                  <a:srgbClr val="FF0000"/>
                </a:solidFill>
              </a:rPr>
              <a:t> </a:t>
            </a:r>
            <a:r>
              <a:rPr lang="ru-RU" b="1" dirty="0" err="1">
                <a:solidFill>
                  <a:srgbClr val="FF0000"/>
                </a:solidFill>
              </a:rPr>
              <a:t>області</a:t>
            </a:r>
            <a:r>
              <a:rPr lang="ru-RU" b="1" dirty="0">
                <a:solidFill>
                  <a:srgbClr val="FF0000"/>
                </a:solidFill>
              </a:rPr>
              <a:t> , </a:t>
            </a:r>
            <a:r>
              <a:rPr lang="ru-RU" b="1" dirty="0" err="1">
                <a:solidFill>
                  <a:srgbClr val="FF0000"/>
                </a:solidFill>
              </a:rPr>
              <a:t>його</a:t>
            </a:r>
            <a:r>
              <a:rPr lang="ru-RU" b="1" dirty="0">
                <a:solidFill>
                  <a:srgbClr val="FF0000"/>
                </a:solidFill>
              </a:rPr>
              <a:t> </a:t>
            </a:r>
            <a:r>
              <a:rPr lang="ru-RU" b="1" dirty="0" err="1">
                <a:solidFill>
                  <a:srgbClr val="FF0000"/>
                </a:solidFill>
              </a:rPr>
              <a:t>основна</a:t>
            </a:r>
            <a:r>
              <a:rPr lang="ru-RU" b="1" dirty="0">
                <a:solidFill>
                  <a:srgbClr val="FF0000"/>
                </a:solidFill>
              </a:rPr>
              <a:t> </a:t>
            </a:r>
            <a:r>
              <a:rPr lang="ru-RU" b="1" dirty="0" err="1">
                <a:solidFill>
                  <a:srgbClr val="FF0000"/>
                </a:solidFill>
              </a:rPr>
              <a:t>гордість</a:t>
            </a:r>
            <a:r>
              <a:rPr lang="ru-RU" b="1" dirty="0">
                <a:solidFill>
                  <a:srgbClr val="FF0000"/>
                </a:solidFill>
              </a:rPr>
              <a:t> і </a:t>
            </a:r>
            <a:r>
              <a:rPr lang="ru-RU" b="1" dirty="0" err="1">
                <a:solidFill>
                  <a:srgbClr val="FF0000"/>
                </a:solidFill>
              </a:rPr>
              <a:t>визначна</a:t>
            </a:r>
            <a:r>
              <a:rPr lang="ru-RU" b="1" dirty="0">
                <a:solidFill>
                  <a:srgbClr val="FF0000"/>
                </a:solidFill>
              </a:rPr>
              <a:t> </a:t>
            </a:r>
            <a:r>
              <a:rPr lang="ru-RU" b="1" dirty="0" err="1">
                <a:solidFill>
                  <a:srgbClr val="FF0000"/>
                </a:solidFill>
              </a:rPr>
              <a:t>пам'ятка</a:t>
            </a:r>
            <a:r>
              <a:rPr lang="ru-RU" b="1" dirty="0">
                <a:solidFill>
                  <a:srgbClr val="FF0000"/>
                </a:solidFill>
              </a:rPr>
              <a:t> . У самому </a:t>
            </a:r>
            <a:r>
              <a:rPr lang="ru-RU" b="1" dirty="0" err="1">
                <a:solidFill>
                  <a:srgbClr val="FF0000"/>
                </a:solidFill>
              </a:rPr>
              <a:t>Луцьку</a:t>
            </a:r>
            <a:r>
              <a:rPr lang="ru-RU" b="1" dirty="0">
                <a:solidFill>
                  <a:srgbClr val="FF0000"/>
                </a:solidFill>
              </a:rPr>
              <a:t> замок </a:t>
            </a:r>
            <a:r>
              <a:rPr lang="ru-RU" b="1" dirty="0" err="1">
                <a:solidFill>
                  <a:srgbClr val="FF0000"/>
                </a:solidFill>
              </a:rPr>
              <a:t>прийнято</a:t>
            </a:r>
            <a:r>
              <a:rPr lang="ru-RU" b="1" dirty="0">
                <a:solidFill>
                  <a:srgbClr val="FF0000"/>
                </a:solidFill>
              </a:rPr>
              <a:t> </a:t>
            </a:r>
            <a:r>
              <a:rPr lang="ru-RU" b="1" dirty="0" err="1">
                <a:solidFill>
                  <a:srgbClr val="FF0000"/>
                </a:solidFill>
              </a:rPr>
              <a:t>величати</a:t>
            </a:r>
            <a:r>
              <a:rPr lang="ru-RU" b="1" dirty="0">
                <a:solidFill>
                  <a:srgbClr val="FF0000"/>
                </a:solidFill>
              </a:rPr>
              <a:t> замком </a:t>
            </a:r>
            <a:r>
              <a:rPr lang="ru-RU" b="1" dirty="0" err="1">
                <a:solidFill>
                  <a:srgbClr val="FF0000"/>
                </a:solidFill>
              </a:rPr>
              <a:t>Любарта</a:t>
            </a:r>
            <a:r>
              <a:rPr lang="ru-RU" b="1" dirty="0">
                <a:solidFill>
                  <a:srgbClr val="FF0000"/>
                </a:solidFill>
              </a:rPr>
              <a:t> , в честь </a:t>
            </a:r>
            <a:r>
              <a:rPr lang="ru-RU" b="1" dirty="0" err="1">
                <a:solidFill>
                  <a:srgbClr val="FF0000"/>
                </a:solidFill>
              </a:rPr>
              <a:t>литовського</a:t>
            </a:r>
            <a:r>
              <a:rPr lang="ru-RU" b="1" dirty="0">
                <a:solidFill>
                  <a:srgbClr val="FF0000"/>
                </a:solidFill>
              </a:rPr>
              <a:t> князя , </a:t>
            </a:r>
            <a:r>
              <a:rPr lang="ru-RU" b="1" dirty="0" err="1">
                <a:solidFill>
                  <a:srgbClr val="FF0000"/>
                </a:solidFill>
              </a:rPr>
              <a:t>який</a:t>
            </a:r>
            <a:r>
              <a:rPr lang="ru-RU" b="1" dirty="0">
                <a:solidFill>
                  <a:srgbClr val="FF0000"/>
                </a:solidFill>
              </a:rPr>
              <a:t> є </a:t>
            </a:r>
            <a:r>
              <a:rPr lang="ru-RU" b="1" dirty="0" err="1">
                <a:solidFill>
                  <a:srgbClr val="FF0000"/>
                </a:solidFill>
              </a:rPr>
              <a:t>його</a:t>
            </a:r>
            <a:r>
              <a:rPr lang="ru-RU" b="1" dirty="0">
                <a:solidFill>
                  <a:srgbClr val="FF0000"/>
                </a:solidFill>
              </a:rPr>
              <a:t> </a:t>
            </a:r>
            <a:r>
              <a:rPr lang="ru-RU" b="1" dirty="0" err="1">
                <a:solidFill>
                  <a:srgbClr val="FF0000"/>
                </a:solidFill>
              </a:rPr>
              <a:t>засновником</a:t>
            </a:r>
            <a:r>
              <a:rPr lang="ru-RU" b="1" dirty="0">
                <a:solidFill>
                  <a:srgbClr val="FF0000"/>
                </a:solidFill>
              </a:rPr>
              <a:t> . Зараз на </a:t>
            </a:r>
            <a:r>
              <a:rPr lang="ru-RU" b="1" dirty="0" err="1">
                <a:solidFill>
                  <a:srgbClr val="FF0000"/>
                </a:solidFill>
              </a:rPr>
              <a:t>території</a:t>
            </a:r>
            <a:r>
              <a:rPr lang="ru-RU" b="1" dirty="0">
                <a:solidFill>
                  <a:srgbClr val="FF0000"/>
                </a:solidFill>
              </a:rPr>
              <a:t> </a:t>
            </a:r>
            <a:r>
              <a:rPr lang="ru-RU" b="1" dirty="0" err="1">
                <a:solidFill>
                  <a:srgbClr val="FF0000"/>
                </a:solidFill>
              </a:rPr>
              <a:t>цього</a:t>
            </a:r>
            <a:r>
              <a:rPr lang="ru-RU" b="1" dirty="0">
                <a:solidFill>
                  <a:srgbClr val="FF0000"/>
                </a:solidFill>
              </a:rPr>
              <a:t> </a:t>
            </a:r>
            <a:r>
              <a:rPr lang="ru-RU" b="1" dirty="0" err="1">
                <a:solidFill>
                  <a:srgbClr val="FF0000"/>
                </a:solidFill>
              </a:rPr>
              <a:t>визнаного</a:t>
            </a:r>
            <a:r>
              <a:rPr lang="ru-RU" b="1" dirty="0">
                <a:solidFill>
                  <a:srgbClr val="FF0000"/>
                </a:solidFill>
              </a:rPr>
              <a:t> шедевра </a:t>
            </a:r>
            <a:r>
              <a:rPr lang="ru-RU" b="1" dirty="0" err="1">
                <a:solidFill>
                  <a:srgbClr val="FF0000"/>
                </a:solidFill>
              </a:rPr>
              <a:t>фортифікаційної</a:t>
            </a:r>
            <a:r>
              <a:rPr lang="ru-RU" b="1" dirty="0">
                <a:solidFill>
                  <a:srgbClr val="FF0000"/>
                </a:solidFill>
              </a:rPr>
              <a:t> </a:t>
            </a:r>
            <a:r>
              <a:rPr lang="ru-RU" b="1" dirty="0" err="1">
                <a:solidFill>
                  <a:srgbClr val="FF0000"/>
                </a:solidFill>
              </a:rPr>
              <a:t>архітектури</a:t>
            </a:r>
            <a:r>
              <a:rPr lang="ru-RU" b="1" dirty="0">
                <a:solidFill>
                  <a:srgbClr val="FF0000"/>
                </a:solidFill>
              </a:rPr>
              <a:t> </a:t>
            </a:r>
            <a:r>
              <a:rPr lang="ru-RU" b="1" dirty="0" err="1">
                <a:solidFill>
                  <a:srgbClr val="FF0000"/>
                </a:solidFill>
              </a:rPr>
              <a:t>розташовується</a:t>
            </a:r>
            <a:r>
              <a:rPr lang="ru-RU" b="1" dirty="0">
                <a:solidFill>
                  <a:srgbClr val="FF0000"/>
                </a:solidFill>
              </a:rPr>
              <a:t> два </a:t>
            </a:r>
            <a:r>
              <a:rPr lang="ru-RU" b="1" dirty="0" err="1">
                <a:solidFill>
                  <a:srgbClr val="FF0000"/>
                </a:solidFill>
              </a:rPr>
              <a:t>музеї</a:t>
            </a:r>
            <a:r>
              <a:rPr lang="ru-RU" b="1" dirty="0">
                <a:solidFill>
                  <a:srgbClr val="FF0000"/>
                </a:solidFill>
              </a:rPr>
              <a:t> - Музей книги і Музей </a:t>
            </a:r>
            <a:r>
              <a:rPr lang="ru-RU" b="1" dirty="0" err="1">
                <a:solidFill>
                  <a:srgbClr val="FF0000"/>
                </a:solidFill>
              </a:rPr>
              <a:t>дзвонів</a:t>
            </a:r>
            <a:r>
              <a:rPr lang="ru-RU" b="1" dirty="0">
                <a:solidFill>
                  <a:srgbClr val="FF0000"/>
                </a:solidFill>
              </a:rPr>
              <a:t>. </a:t>
            </a:r>
            <a:r>
              <a:rPr lang="ru-RU" b="1" dirty="0" err="1">
                <a:solidFill>
                  <a:srgbClr val="FF0000"/>
                </a:solidFill>
              </a:rPr>
              <a:t>Втім</a:t>
            </a:r>
            <a:r>
              <a:rPr lang="ru-RU" b="1" dirty="0">
                <a:solidFill>
                  <a:srgbClr val="FF0000"/>
                </a:solidFill>
              </a:rPr>
              <a:t>, і сам </a:t>
            </a:r>
            <a:r>
              <a:rPr lang="ru-RU" b="1" dirty="0" err="1">
                <a:solidFill>
                  <a:srgbClr val="FF0000"/>
                </a:solidFill>
              </a:rPr>
              <a:t>відреставрований</a:t>
            </a:r>
            <a:r>
              <a:rPr lang="ru-RU" b="1" dirty="0">
                <a:solidFill>
                  <a:srgbClr val="FF0000"/>
                </a:solidFill>
              </a:rPr>
              <a:t> замок </a:t>
            </a:r>
            <a:r>
              <a:rPr lang="ru-RU" b="1" dirty="0" err="1">
                <a:solidFill>
                  <a:srgbClr val="FF0000"/>
                </a:solidFill>
              </a:rPr>
              <a:t>представляє</a:t>
            </a:r>
            <a:r>
              <a:rPr lang="ru-RU" b="1" dirty="0">
                <a:solidFill>
                  <a:srgbClr val="FF0000"/>
                </a:solidFill>
              </a:rPr>
              <a:t> </a:t>
            </a:r>
            <a:r>
              <a:rPr lang="ru-RU" b="1" dirty="0" err="1">
                <a:solidFill>
                  <a:srgbClr val="FF0000"/>
                </a:solidFill>
              </a:rPr>
              <a:t>величезний</a:t>
            </a:r>
            <a:r>
              <a:rPr lang="ru-RU" b="1" dirty="0">
                <a:solidFill>
                  <a:srgbClr val="FF0000"/>
                </a:solidFill>
              </a:rPr>
              <a:t> </a:t>
            </a:r>
            <a:r>
              <a:rPr lang="ru-RU" b="1" dirty="0" err="1">
                <a:solidFill>
                  <a:srgbClr val="FF0000"/>
                </a:solidFill>
              </a:rPr>
              <a:t>інтерес</a:t>
            </a:r>
            <a:r>
              <a:rPr lang="ru-RU" b="1" dirty="0">
                <a:solidFill>
                  <a:srgbClr val="FF0000"/>
                </a:solidFill>
              </a:rPr>
              <a:t> для </a:t>
            </a:r>
            <a:r>
              <a:rPr lang="ru-RU" b="1" dirty="0" err="1">
                <a:solidFill>
                  <a:srgbClr val="FF0000"/>
                </a:solidFill>
              </a:rPr>
              <a:t>туристів</a:t>
            </a:r>
            <a:r>
              <a:rPr lang="ru-RU" b="1" dirty="0">
                <a:solidFill>
                  <a:srgbClr val="FF0000"/>
                </a:solidFill>
              </a:rPr>
              <a:t> , </a:t>
            </a:r>
            <a:r>
              <a:rPr lang="ru-RU" b="1" dirty="0" err="1">
                <a:solidFill>
                  <a:srgbClr val="FF0000"/>
                </a:solidFill>
              </a:rPr>
              <a:t>оскільки</a:t>
            </a:r>
            <a:r>
              <a:rPr lang="ru-RU" b="1" dirty="0">
                <a:solidFill>
                  <a:srgbClr val="FF0000"/>
                </a:solidFill>
              </a:rPr>
              <a:t> є </a:t>
            </a:r>
            <a:r>
              <a:rPr lang="ru-RU" b="1" dirty="0" err="1">
                <a:solidFill>
                  <a:srgbClr val="FF0000"/>
                </a:solidFill>
              </a:rPr>
              <a:t>єдиним</a:t>
            </a:r>
            <a:r>
              <a:rPr lang="ru-RU" b="1" dirty="0">
                <a:solidFill>
                  <a:srgbClr val="FF0000"/>
                </a:solidFill>
              </a:rPr>
              <a:t> в </a:t>
            </a:r>
            <a:r>
              <a:rPr lang="ru-RU" b="1" dirty="0" err="1">
                <a:solidFill>
                  <a:srgbClr val="FF0000"/>
                </a:solidFill>
              </a:rPr>
              <a:t>Україні</a:t>
            </a:r>
            <a:r>
              <a:rPr lang="ru-RU" b="1" dirty="0">
                <a:solidFill>
                  <a:srgbClr val="FF0000"/>
                </a:solidFill>
              </a:rPr>
              <a:t> </a:t>
            </a:r>
            <a:r>
              <a:rPr lang="ru-RU" b="1" dirty="0" err="1">
                <a:solidFill>
                  <a:srgbClr val="FF0000"/>
                </a:solidFill>
              </a:rPr>
              <a:t>будовою</a:t>
            </a:r>
            <a:r>
              <a:rPr lang="ru-RU" b="1" dirty="0">
                <a:solidFill>
                  <a:srgbClr val="FF0000"/>
                </a:solidFill>
              </a:rPr>
              <a:t> </a:t>
            </a:r>
            <a:r>
              <a:rPr lang="ru-RU" b="1" dirty="0" err="1">
                <a:solidFill>
                  <a:srgbClr val="FF0000"/>
                </a:solidFill>
              </a:rPr>
              <a:t>епохи</a:t>
            </a:r>
            <a:r>
              <a:rPr lang="ru-RU" b="1" dirty="0">
                <a:solidFill>
                  <a:srgbClr val="FF0000"/>
                </a:solidFill>
              </a:rPr>
              <a:t> Великого </a:t>
            </a:r>
            <a:r>
              <a:rPr lang="ru-RU" b="1" dirty="0" err="1">
                <a:solidFill>
                  <a:srgbClr val="FF0000"/>
                </a:solidFill>
              </a:rPr>
              <a:t>князівства</a:t>
            </a:r>
            <a:r>
              <a:rPr lang="ru-RU" b="1" dirty="0">
                <a:solidFill>
                  <a:srgbClr val="FF0000"/>
                </a:solidFill>
              </a:rPr>
              <a:t> </a:t>
            </a:r>
            <a:r>
              <a:rPr lang="ru-RU" b="1" dirty="0" err="1">
                <a:solidFill>
                  <a:srgbClr val="FF0000"/>
                </a:solidFill>
              </a:rPr>
              <a:t>Литовського</a:t>
            </a:r>
            <a:r>
              <a:rPr lang="ru-RU" b="1" dirty="0">
                <a:solidFill>
                  <a:srgbClr val="FF0000"/>
                </a:solidFill>
              </a:rPr>
              <a:t>.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7654" y="1196752"/>
            <a:ext cx="2506355" cy="15121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7654" y="3140967"/>
            <a:ext cx="2424041" cy="32274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38509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  <p:sndAc>
          <p:stSnd>
            <p:snd r:embed="rId2" name="drumroll.wav"/>
          </p:stSnd>
        </p:sndAc>
      </p:transition>
    </mc:Choice>
    <mc:Fallback xmlns="">
      <p:transition spd="slow">
        <p:dissolve/>
        <p:sndAc>
          <p:stSnd>
            <p:snd r:embed="rId5" name="drumroll.wav"/>
          </p:stSnd>
        </p:sndAc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536" y="404664"/>
            <a:ext cx="3333750" cy="24955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36096" y="404664"/>
            <a:ext cx="3333750" cy="22193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536" y="3933056"/>
            <a:ext cx="3333750" cy="24955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36096" y="3933056"/>
            <a:ext cx="3333750" cy="24955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2742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  <p:sndAc>
          <p:stSnd>
            <p:snd r:embed="rId2" name="drumroll.wav"/>
          </p:stSnd>
        </p:sndAc>
      </p:transition>
    </mc:Choice>
    <mc:Fallback xmlns="">
      <p:transition spd="slow">
        <p:dissolve/>
        <p:sndAc>
          <p:stSnd>
            <p:snd r:embed="rId7" name="drumroll.wav"/>
          </p:stSnd>
        </p:sndAc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323528" y="332656"/>
            <a:ext cx="8496944" cy="936104"/>
          </a:xfrm>
        </p:spPr>
        <p:txBody>
          <a:bodyPr/>
          <a:lstStyle/>
          <a:p>
            <a:r>
              <a:rPr lang="ru-RU" sz="4000" b="1" dirty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omic Sans MS" pitchFamily="66" charset="0"/>
              </a:rPr>
              <a:t>Музей «</a:t>
            </a:r>
            <a:r>
              <a:rPr lang="ru-RU" sz="4000" b="1" dirty="0" err="1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omic Sans MS" pitchFamily="66" charset="0"/>
              </a:rPr>
              <a:t>Київська</a:t>
            </a:r>
            <a:r>
              <a:rPr lang="ru-RU" sz="4000" b="1" dirty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ru-RU" sz="4000" b="1" dirty="0" err="1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omic Sans MS" pitchFamily="66" charset="0"/>
              </a:rPr>
              <a:t>фортеця</a:t>
            </a:r>
            <a:r>
              <a:rPr lang="ru-RU" sz="4000" b="1" dirty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omic Sans MS" pitchFamily="66" charset="0"/>
              </a:rPr>
              <a:t>»</a:t>
            </a:r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2843808" y="1772816"/>
            <a:ext cx="5968752" cy="4752528"/>
          </a:xfrm>
        </p:spPr>
        <p:txBody>
          <a:bodyPr>
            <a:normAutofit lnSpcReduction="10000"/>
          </a:bodyPr>
          <a:lstStyle/>
          <a:p>
            <a:r>
              <a:rPr lang="ru-RU" b="1" dirty="0">
                <a:solidFill>
                  <a:srgbClr val="FF0000"/>
                </a:solidFill>
                <a:latin typeface="+mj-lt"/>
              </a:rPr>
              <a:t>У 19 </a:t>
            </a:r>
            <a:r>
              <a:rPr lang="ru-RU" b="1" dirty="0" err="1">
                <a:solidFill>
                  <a:srgbClr val="FF0000"/>
                </a:solidFill>
                <a:latin typeface="+mj-lt"/>
              </a:rPr>
              <a:t>столітті</a:t>
            </a:r>
            <a:r>
              <a:rPr lang="ru-RU" b="1" dirty="0">
                <a:solidFill>
                  <a:srgbClr val="FF0000"/>
                </a:solidFill>
                <a:latin typeface="+mj-lt"/>
              </a:rPr>
              <a:t> в </a:t>
            </a:r>
            <a:r>
              <a:rPr lang="ru-RU" b="1" dirty="0" err="1">
                <a:solidFill>
                  <a:srgbClr val="FF0000"/>
                </a:solidFill>
                <a:latin typeface="+mj-lt"/>
              </a:rPr>
              <a:t>Печерському</a:t>
            </a:r>
            <a:r>
              <a:rPr lang="ru-RU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ru-RU" b="1" dirty="0" err="1">
                <a:solidFill>
                  <a:srgbClr val="FF0000"/>
                </a:solidFill>
                <a:latin typeface="+mj-lt"/>
              </a:rPr>
              <a:t>районі</a:t>
            </a:r>
            <a:r>
              <a:rPr lang="ru-RU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ru-RU" b="1" dirty="0" err="1">
                <a:solidFill>
                  <a:srgbClr val="FF0000"/>
                </a:solidFill>
                <a:latin typeface="+mj-lt"/>
              </a:rPr>
              <a:t>міста</a:t>
            </a:r>
            <a:r>
              <a:rPr lang="ru-RU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ru-RU" b="1" dirty="0" err="1">
                <a:solidFill>
                  <a:srgbClr val="FF0000"/>
                </a:solidFill>
                <a:latin typeface="+mj-lt"/>
              </a:rPr>
              <a:t>Києва</a:t>
            </a:r>
            <a:r>
              <a:rPr lang="ru-RU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ru-RU" b="1" dirty="0" err="1">
                <a:solidFill>
                  <a:srgbClr val="FF0000"/>
                </a:solidFill>
                <a:latin typeface="+mj-lt"/>
              </a:rPr>
              <a:t>були</a:t>
            </a:r>
            <a:r>
              <a:rPr lang="ru-RU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ru-RU" b="1" dirty="0" err="1">
                <a:solidFill>
                  <a:srgbClr val="FF0000"/>
                </a:solidFill>
                <a:latin typeface="+mj-lt"/>
              </a:rPr>
              <a:t>зведені</a:t>
            </a:r>
            <a:r>
              <a:rPr lang="ru-RU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ru-RU" b="1" dirty="0" err="1">
                <a:solidFill>
                  <a:srgbClr val="FF0000"/>
                </a:solidFill>
                <a:latin typeface="+mj-lt"/>
              </a:rPr>
              <a:t>фортифікаційні</a:t>
            </a:r>
            <a:r>
              <a:rPr lang="ru-RU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ru-RU" b="1" dirty="0" err="1">
                <a:solidFill>
                  <a:srgbClr val="FF0000"/>
                </a:solidFill>
                <a:latin typeface="+mj-lt"/>
              </a:rPr>
              <a:t>споруди</a:t>
            </a:r>
            <a:r>
              <a:rPr lang="ru-RU" b="1" dirty="0">
                <a:solidFill>
                  <a:srgbClr val="FF0000"/>
                </a:solidFill>
                <a:latin typeface="+mj-lt"/>
              </a:rPr>
              <a:t>, </a:t>
            </a:r>
            <a:r>
              <a:rPr lang="ru-RU" b="1" dirty="0" err="1">
                <a:solidFill>
                  <a:srgbClr val="FF0000"/>
                </a:solidFill>
                <a:latin typeface="+mj-lt"/>
              </a:rPr>
              <a:t>що</a:t>
            </a:r>
            <a:r>
              <a:rPr lang="ru-RU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ru-RU" b="1" dirty="0" err="1">
                <a:solidFill>
                  <a:srgbClr val="FF0000"/>
                </a:solidFill>
                <a:latin typeface="+mj-lt"/>
              </a:rPr>
              <a:t>увійшли</a:t>
            </a:r>
            <a:r>
              <a:rPr lang="ru-RU" b="1" dirty="0">
                <a:solidFill>
                  <a:srgbClr val="FF0000"/>
                </a:solidFill>
                <a:latin typeface="+mj-lt"/>
              </a:rPr>
              <a:t> до </a:t>
            </a:r>
            <a:r>
              <a:rPr lang="ru-RU" b="1" dirty="0" err="1">
                <a:solidFill>
                  <a:srgbClr val="FF0000"/>
                </a:solidFill>
                <a:latin typeface="+mj-lt"/>
              </a:rPr>
              <a:t>західноруську</a:t>
            </a:r>
            <a:r>
              <a:rPr lang="ru-RU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ru-RU" b="1" dirty="0" err="1">
                <a:solidFill>
                  <a:srgbClr val="FF0000"/>
                </a:solidFill>
                <a:latin typeface="+mj-lt"/>
              </a:rPr>
              <a:t>лінію</a:t>
            </a:r>
            <a:r>
              <a:rPr lang="ru-RU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ru-RU" b="1" dirty="0" err="1">
                <a:solidFill>
                  <a:srgbClr val="FF0000"/>
                </a:solidFill>
                <a:latin typeface="+mj-lt"/>
              </a:rPr>
              <a:t>укріплень</a:t>
            </a:r>
            <a:r>
              <a:rPr lang="ru-RU" b="1" dirty="0">
                <a:solidFill>
                  <a:srgbClr val="FF0000"/>
                </a:solidFill>
                <a:latin typeface="+mj-lt"/>
              </a:rPr>
              <a:t>. У той </a:t>
            </a:r>
            <a:r>
              <a:rPr lang="ru-RU" b="1" dirty="0" err="1">
                <a:solidFill>
                  <a:srgbClr val="FF0000"/>
                </a:solidFill>
                <a:latin typeface="+mj-lt"/>
              </a:rPr>
              <a:t>період</a:t>
            </a:r>
            <a:r>
              <a:rPr lang="ru-RU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ru-RU" b="1" dirty="0" err="1">
                <a:solidFill>
                  <a:srgbClr val="FF0000"/>
                </a:solidFill>
                <a:latin typeface="+mj-lt"/>
              </a:rPr>
              <a:t>споруди</a:t>
            </a:r>
            <a:r>
              <a:rPr lang="ru-RU" b="1" dirty="0">
                <a:solidFill>
                  <a:srgbClr val="FF0000"/>
                </a:solidFill>
                <a:latin typeface="+mj-lt"/>
              </a:rPr>
              <a:t> носили </a:t>
            </a:r>
            <a:r>
              <a:rPr lang="ru-RU" b="1" dirty="0" err="1">
                <a:solidFill>
                  <a:srgbClr val="FF0000"/>
                </a:solidFill>
                <a:latin typeface="+mj-lt"/>
              </a:rPr>
              <a:t>назву</a:t>
            </a:r>
            <a:r>
              <a:rPr lang="ru-RU" b="1" dirty="0">
                <a:solidFill>
                  <a:srgbClr val="FF0000"/>
                </a:solidFill>
                <a:latin typeface="+mj-lt"/>
              </a:rPr>
              <a:t> Нова </a:t>
            </a:r>
            <a:r>
              <a:rPr lang="ru-RU" b="1" dirty="0" err="1">
                <a:solidFill>
                  <a:srgbClr val="FF0000"/>
                </a:solidFill>
                <a:latin typeface="+mj-lt"/>
              </a:rPr>
              <a:t>Печерська</a:t>
            </a:r>
            <a:r>
              <a:rPr lang="ru-RU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ru-RU" b="1" dirty="0" err="1">
                <a:solidFill>
                  <a:srgbClr val="FF0000"/>
                </a:solidFill>
                <a:latin typeface="+mj-lt"/>
              </a:rPr>
              <a:t>фортеця</a:t>
            </a:r>
            <a:r>
              <a:rPr lang="ru-RU" b="1" dirty="0">
                <a:solidFill>
                  <a:srgbClr val="FF0000"/>
                </a:solidFill>
                <a:latin typeface="+mj-lt"/>
              </a:rPr>
              <a:t>, а через </a:t>
            </a:r>
            <a:r>
              <a:rPr lang="ru-RU" b="1" dirty="0" err="1">
                <a:solidFill>
                  <a:srgbClr val="FF0000"/>
                </a:solidFill>
                <a:latin typeface="+mj-lt"/>
              </a:rPr>
              <a:t>століття</a:t>
            </a:r>
            <a:r>
              <a:rPr lang="ru-RU" b="1" dirty="0">
                <a:solidFill>
                  <a:srgbClr val="FF0000"/>
                </a:solidFill>
                <a:latin typeface="+mj-lt"/>
              </a:rPr>
              <a:t> (в 1927 </a:t>
            </a:r>
            <a:r>
              <a:rPr lang="ru-RU" b="1" dirty="0" err="1">
                <a:solidFill>
                  <a:srgbClr val="FF0000"/>
                </a:solidFill>
                <a:latin typeface="+mj-lt"/>
              </a:rPr>
              <a:t>році</a:t>
            </a:r>
            <a:r>
              <a:rPr lang="ru-RU" b="1" dirty="0">
                <a:solidFill>
                  <a:srgbClr val="FF0000"/>
                </a:solidFill>
                <a:latin typeface="+mj-lt"/>
              </a:rPr>
              <a:t>), </a:t>
            </a:r>
            <a:r>
              <a:rPr lang="ru-RU" b="1" dirty="0" err="1">
                <a:solidFill>
                  <a:srgbClr val="FF0000"/>
                </a:solidFill>
                <a:latin typeface="+mj-lt"/>
              </a:rPr>
              <a:t>втративши</a:t>
            </a:r>
            <a:r>
              <a:rPr lang="ru-RU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ru-RU" b="1" dirty="0" err="1">
                <a:solidFill>
                  <a:srgbClr val="FF0000"/>
                </a:solidFill>
                <a:latin typeface="+mj-lt"/>
              </a:rPr>
              <a:t>своє</a:t>
            </a:r>
            <a:r>
              <a:rPr lang="ru-RU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ru-RU" b="1" dirty="0" err="1">
                <a:solidFill>
                  <a:srgbClr val="FF0000"/>
                </a:solidFill>
                <a:latin typeface="+mj-lt"/>
              </a:rPr>
              <a:t>оборонне</a:t>
            </a:r>
            <a:r>
              <a:rPr lang="ru-RU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ru-RU" b="1" dirty="0" err="1">
                <a:solidFill>
                  <a:srgbClr val="FF0000"/>
                </a:solidFill>
                <a:latin typeface="+mj-lt"/>
              </a:rPr>
              <a:t>призначення</a:t>
            </a:r>
            <a:r>
              <a:rPr lang="ru-RU" b="1" dirty="0">
                <a:solidFill>
                  <a:srgbClr val="FF0000"/>
                </a:solidFill>
                <a:latin typeface="+mj-lt"/>
              </a:rPr>
              <a:t>, </a:t>
            </a:r>
            <a:r>
              <a:rPr lang="ru-RU" b="1" dirty="0" err="1">
                <a:solidFill>
                  <a:srgbClr val="FF0000"/>
                </a:solidFill>
                <a:latin typeface="+mj-lt"/>
              </a:rPr>
              <a:t>фортеця</a:t>
            </a:r>
            <a:r>
              <a:rPr lang="ru-RU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ru-RU" b="1" dirty="0" err="1">
                <a:solidFill>
                  <a:srgbClr val="FF0000"/>
                </a:solidFill>
                <a:latin typeface="+mj-lt"/>
              </a:rPr>
              <a:t>відкрилася</a:t>
            </a:r>
            <a:r>
              <a:rPr lang="ru-RU" b="1" dirty="0">
                <a:solidFill>
                  <a:srgbClr val="FF0000"/>
                </a:solidFill>
                <a:latin typeface="+mj-lt"/>
              </a:rPr>
              <a:t> для </a:t>
            </a:r>
            <a:r>
              <a:rPr lang="ru-RU" b="1" dirty="0" err="1">
                <a:solidFill>
                  <a:srgbClr val="FF0000"/>
                </a:solidFill>
                <a:latin typeface="+mj-lt"/>
              </a:rPr>
              <a:t>відвідувань</a:t>
            </a:r>
            <a:r>
              <a:rPr lang="ru-RU" b="1" dirty="0">
                <a:solidFill>
                  <a:srgbClr val="FF0000"/>
                </a:solidFill>
                <a:latin typeface="+mj-lt"/>
              </a:rPr>
              <a:t> в </a:t>
            </a:r>
            <a:r>
              <a:rPr lang="ru-RU" b="1" dirty="0" err="1">
                <a:solidFill>
                  <a:srgbClr val="FF0000"/>
                </a:solidFill>
                <a:latin typeface="+mj-lt"/>
              </a:rPr>
              <a:t>якості</a:t>
            </a:r>
            <a:r>
              <a:rPr lang="ru-RU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ru-RU" b="1" dirty="0" err="1">
                <a:solidFill>
                  <a:srgbClr val="FF0000"/>
                </a:solidFill>
                <a:latin typeface="+mj-lt"/>
              </a:rPr>
              <a:t>філії</a:t>
            </a:r>
            <a:r>
              <a:rPr lang="ru-RU" b="1" dirty="0">
                <a:solidFill>
                  <a:srgbClr val="FF0000"/>
                </a:solidFill>
                <a:latin typeface="+mj-lt"/>
              </a:rPr>
              <a:t> Музею </a:t>
            </a:r>
            <a:r>
              <a:rPr lang="ru-RU" b="1" dirty="0" err="1">
                <a:solidFill>
                  <a:srgbClr val="FF0000"/>
                </a:solidFill>
                <a:latin typeface="+mj-lt"/>
              </a:rPr>
              <a:t>історії</a:t>
            </a:r>
            <a:r>
              <a:rPr lang="ru-RU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ru-RU" b="1" dirty="0" err="1">
                <a:solidFill>
                  <a:srgbClr val="FF0000"/>
                </a:solidFill>
                <a:latin typeface="+mj-lt"/>
              </a:rPr>
              <a:t>Києва</a:t>
            </a:r>
            <a:r>
              <a:rPr lang="ru-RU" b="1" dirty="0">
                <a:solidFill>
                  <a:srgbClr val="FF0000"/>
                </a:solidFill>
                <a:latin typeface="+mj-lt"/>
              </a:rPr>
              <a:t>. У наш час </a:t>
            </a:r>
            <a:r>
              <a:rPr lang="ru-RU" b="1" dirty="0" err="1">
                <a:solidFill>
                  <a:srgbClr val="FF0000"/>
                </a:solidFill>
                <a:latin typeface="+mj-lt"/>
              </a:rPr>
              <a:t>Історико-архітектурний</a:t>
            </a:r>
            <a:r>
              <a:rPr lang="ru-RU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ru-RU" b="1" dirty="0" err="1">
                <a:solidFill>
                  <a:srgbClr val="FF0000"/>
                </a:solidFill>
                <a:latin typeface="+mj-lt"/>
              </a:rPr>
              <a:t>пам'ятник</a:t>
            </a:r>
            <a:r>
              <a:rPr lang="ru-RU" b="1" dirty="0">
                <a:solidFill>
                  <a:srgbClr val="FF0000"/>
                </a:solidFill>
                <a:latin typeface="+mj-lt"/>
              </a:rPr>
              <a:t>-музей «</a:t>
            </a:r>
            <a:r>
              <a:rPr lang="ru-RU" b="1" dirty="0" err="1">
                <a:solidFill>
                  <a:srgbClr val="FF0000"/>
                </a:solidFill>
                <a:latin typeface="+mj-lt"/>
              </a:rPr>
              <a:t>Київська</a:t>
            </a:r>
            <a:r>
              <a:rPr lang="ru-RU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ru-RU" b="1" dirty="0" err="1">
                <a:solidFill>
                  <a:srgbClr val="FF0000"/>
                </a:solidFill>
                <a:latin typeface="+mj-lt"/>
              </a:rPr>
              <a:t>фортеця</a:t>
            </a:r>
            <a:r>
              <a:rPr lang="ru-RU" b="1" dirty="0">
                <a:solidFill>
                  <a:srgbClr val="FF0000"/>
                </a:solidFill>
                <a:latin typeface="+mj-lt"/>
              </a:rPr>
              <a:t>» - </a:t>
            </a:r>
            <a:r>
              <a:rPr lang="ru-RU" b="1" dirty="0" err="1">
                <a:solidFill>
                  <a:srgbClr val="FF0000"/>
                </a:solidFill>
                <a:latin typeface="+mj-lt"/>
              </a:rPr>
              <a:t>самостійне</a:t>
            </a:r>
            <a:r>
              <a:rPr lang="ru-RU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ru-RU" b="1" dirty="0" err="1">
                <a:solidFill>
                  <a:srgbClr val="FF0000"/>
                </a:solidFill>
                <a:latin typeface="+mj-lt"/>
              </a:rPr>
              <a:t>музейна</a:t>
            </a:r>
            <a:r>
              <a:rPr lang="ru-RU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ru-RU" b="1" dirty="0" err="1">
                <a:solidFill>
                  <a:srgbClr val="FF0000"/>
                </a:solidFill>
                <a:latin typeface="+mj-lt"/>
              </a:rPr>
              <a:t>установа</a:t>
            </a:r>
            <a:r>
              <a:rPr lang="ru-RU" b="1" dirty="0">
                <a:solidFill>
                  <a:srgbClr val="FF0000"/>
                </a:solidFill>
                <a:latin typeface="+mj-lt"/>
              </a:rPr>
              <a:t> з </a:t>
            </a:r>
            <a:r>
              <a:rPr lang="ru-RU" b="1" dirty="0" err="1">
                <a:solidFill>
                  <a:srgbClr val="FF0000"/>
                </a:solidFill>
                <a:latin typeface="+mj-lt"/>
              </a:rPr>
              <a:t>солідним</a:t>
            </a:r>
            <a:r>
              <a:rPr lang="ru-RU" b="1" dirty="0">
                <a:solidFill>
                  <a:srgbClr val="FF0000"/>
                </a:solidFill>
                <a:latin typeface="+mj-lt"/>
              </a:rPr>
              <a:t> фондом, </a:t>
            </a:r>
            <a:r>
              <a:rPr lang="ru-RU" b="1" dirty="0" err="1">
                <a:solidFill>
                  <a:srgbClr val="FF0000"/>
                </a:solidFill>
                <a:latin typeface="+mj-lt"/>
              </a:rPr>
              <a:t>який</a:t>
            </a:r>
            <a:r>
              <a:rPr lang="ru-RU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ru-RU" b="1" dirty="0" err="1">
                <a:solidFill>
                  <a:srgbClr val="FF0000"/>
                </a:solidFill>
                <a:latin typeface="+mj-lt"/>
              </a:rPr>
              <a:t>нараховує</a:t>
            </a:r>
            <a:r>
              <a:rPr lang="ru-RU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ru-RU" b="1" dirty="0" err="1">
                <a:solidFill>
                  <a:srgbClr val="FF0000"/>
                </a:solidFill>
                <a:latin typeface="+mj-lt"/>
              </a:rPr>
              <a:t>близько</a:t>
            </a:r>
            <a:r>
              <a:rPr lang="ru-RU" b="1" dirty="0">
                <a:solidFill>
                  <a:srgbClr val="FF0000"/>
                </a:solidFill>
                <a:latin typeface="+mj-lt"/>
              </a:rPr>
              <a:t> 17 </a:t>
            </a:r>
            <a:r>
              <a:rPr lang="ru-RU" b="1" dirty="0" err="1">
                <a:solidFill>
                  <a:srgbClr val="FF0000"/>
                </a:solidFill>
                <a:latin typeface="+mj-lt"/>
              </a:rPr>
              <a:t>тисяч</a:t>
            </a:r>
            <a:r>
              <a:rPr lang="ru-RU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ru-RU" b="1" dirty="0" err="1">
                <a:solidFill>
                  <a:srgbClr val="FF0000"/>
                </a:solidFill>
                <a:latin typeface="+mj-lt"/>
              </a:rPr>
              <a:t>експонатів</a:t>
            </a:r>
            <a:r>
              <a:rPr lang="ru-RU" b="1" dirty="0">
                <a:solidFill>
                  <a:srgbClr val="FF0000"/>
                </a:solidFill>
                <a:latin typeface="+mj-lt"/>
              </a:rPr>
              <a:t>.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537" y="1436258"/>
            <a:ext cx="2464968" cy="184872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537" y="3933057"/>
            <a:ext cx="2531284" cy="165618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04444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  <p:sndAc>
          <p:stSnd>
            <p:snd r:embed="rId2" name="drumroll.wav"/>
          </p:stSnd>
        </p:sndAc>
      </p:transition>
    </mc:Choice>
    <mc:Fallback xmlns="">
      <p:transition spd="slow">
        <p:dissolve/>
        <p:sndAc>
          <p:stSnd>
            <p:snd r:embed="rId5" name="drumroll.wav"/>
          </p:stSnd>
        </p:sndAc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efault Theme">
  <a:themeElements>
    <a:clrScheme name="Hardcover">
      <a:dk1>
        <a:sysClr val="windowText" lastClr="000000"/>
      </a:dk1>
      <a:lt1>
        <a:sysClr val="window" lastClr="FFFFFF"/>
      </a:lt1>
      <a:dk2>
        <a:srgbClr val="895D1D"/>
      </a:dk2>
      <a:lt2>
        <a:srgbClr val="ECE9C6"/>
      </a:lt2>
      <a:accent1>
        <a:srgbClr val="873624"/>
      </a:accent1>
      <a:accent2>
        <a:srgbClr val="D6862D"/>
      </a:accent2>
      <a:accent3>
        <a:srgbClr val="D0BE40"/>
      </a:accent3>
      <a:accent4>
        <a:srgbClr val="877F6C"/>
      </a:accent4>
      <a:accent5>
        <a:srgbClr val="972109"/>
      </a:accent5>
      <a:accent6>
        <a:srgbClr val="AEB795"/>
      </a:accent6>
      <a:hlink>
        <a:srgbClr val="CC9900"/>
      </a:hlink>
      <a:folHlink>
        <a:srgbClr val="B2B2B2"/>
      </a:folHlink>
    </a:clrScheme>
    <a:fontScheme name="Hardcover">
      <a:maj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궁서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Hardcover">
      <a:fillStyleLst>
        <a:solidFill>
          <a:schemeClr val="phClr"/>
        </a:solidFill>
        <a:solidFill>
          <a:schemeClr val="phClr">
            <a:tint val="68000"/>
            <a:shade val="94000"/>
            <a:satMod val="300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80000"/>
                <a:lumMod val="98000"/>
              </a:schemeClr>
            </a:gs>
            <a:gs pos="100000">
              <a:schemeClr val="phClr">
                <a:satMod val="130000"/>
              </a:schemeClr>
            </a:gs>
          </a:gsLst>
          <a:lin ang="5160000" scaled="0"/>
        </a:gradFill>
      </a:fillStyleLst>
      <a:lnStyleLst>
        <a:ln w="12700" cap="flat" cmpd="sng" algn="ctr">
          <a:solidFill>
            <a:schemeClr val="phClr">
              <a:shade val="90000"/>
              <a:lumMod val="90000"/>
            </a:schemeClr>
          </a:solidFill>
          <a:prstDash val="solid"/>
        </a:ln>
        <a:ln w="19050" cap="flat" cmpd="sng" algn="ctr">
          <a:solidFill>
            <a:schemeClr val="phClr">
              <a:shade val="75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12700" dir="5400000" rotWithShape="0">
              <a:srgbClr val="000000">
                <a:alpha val="1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6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400000"/>
            </a:lightRig>
          </a:scene3d>
          <a:sp3d>
            <a:bevelT w="25400" h="25400"/>
          </a:sp3d>
        </a:effectStyle>
      </a:effectStyleLst>
      <a:bgFillStyleLst>
        <a:solidFill>
          <a:schemeClr val="phClr">
            <a:tint val="96000"/>
            <a:lumMod val="11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3000"/>
                <a:shade val="20000"/>
              </a:schemeClr>
              <a:schemeClr val="phClr">
                <a:tint val="90000"/>
                <a:shade val="85000"/>
                <a:satMod val="115000"/>
              </a:schemeClr>
            </a:duotone>
          </a:blip>
          <a:tile tx="0" ty="0" sx="60000" sy="6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shade val="50000"/>
                <a:satMod val="340000"/>
                <a:lumMod val="40000"/>
              </a:schemeClr>
              <a:schemeClr val="phClr">
                <a:tint val="92000"/>
                <a:shade val="94000"/>
                <a:hueMod val="110000"/>
                <a:satMod val="236000"/>
                <a:lum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Default Theme</Template>
  <TotalTime>80</TotalTime>
  <Words>997</Words>
  <Application>Microsoft Office PowerPoint</Application>
  <PresentationFormat>Экран (4:3)</PresentationFormat>
  <Paragraphs>38</Paragraphs>
  <Slides>29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0" baseType="lpstr">
      <vt:lpstr>Default Theme</vt:lpstr>
      <vt:lpstr>Презенація на тему: «Провідні музеї України»</vt:lpstr>
      <vt:lpstr>Зміст</vt:lpstr>
      <vt:lpstr>Замок-музей «Радомисль»</vt:lpstr>
      <vt:lpstr>Презентация PowerPoint</vt:lpstr>
      <vt:lpstr>Запорізький краєзнавчий музей</vt:lpstr>
      <vt:lpstr>Презентация PowerPoint</vt:lpstr>
      <vt:lpstr>Луцький замок та його музеї</vt:lpstr>
      <vt:lpstr>Презентация PowerPoint</vt:lpstr>
      <vt:lpstr>Музей «Київська фортеця»</vt:lpstr>
      <vt:lpstr>Презентация PowerPoint</vt:lpstr>
      <vt:lpstr>Музей театрального, музичного та кіномистецтва</vt:lpstr>
      <vt:lpstr>Презентация PowerPoint</vt:lpstr>
      <vt:lpstr>Кам'янець-Подільський музей</vt:lpstr>
      <vt:lpstr>Презентация PowerPoint</vt:lpstr>
      <vt:lpstr>Презентация PowerPoint</vt:lpstr>
      <vt:lpstr>Музей українського народного декоративного мистецтва</vt:lpstr>
      <vt:lpstr>Презентация PowerPoint</vt:lpstr>
      <vt:lpstr>Презентация PowerPoint</vt:lpstr>
      <vt:lpstr>Музей книги і друкарства</vt:lpstr>
      <vt:lpstr>Презентация PowerPoint</vt:lpstr>
      <vt:lpstr>Презентация PowerPoint</vt:lpstr>
      <vt:lpstr>Полтавський художній музей</vt:lpstr>
      <vt:lpstr>Презентация PowerPoint</vt:lpstr>
      <vt:lpstr>Закарпатський обласний краєзнавчий музей</vt:lpstr>
      <vt:lpstr>Презентация PowerPoint</vt:lpstr>
      <vt:lpstr>Музей національної архітектури та побуту «Пирогово»</vt:lpstr>
      <vt:lpstr>Презентация PowerPoint</vt:lpstr>
      <vt:lpstr>Презентация PowerPoint</vt:lpstr>
      <vt:lpstr>Кінець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Презенація на тему: «Провідні музеї України»</dc:title>
  <dc:creator>Пользователь Windows</dc:creator>
  <cp:lastModifiedBy>User</cp:lastModifiedBy>
  <cp:revision>11</cp:revision>
  <dcterms:created xsi:type="dcterms:W3CDTF">2014-04-21T08:40:38Z</dcterms:created>
  <dcterms:modified xsi:type="dcterms:W3CDTF">2015-04-29T07:30:20Z</dcterms:modified>
</cp:coreProperties>
</file>