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Релігія Давнього Китаю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Конфуціанство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386258"/>
            <a:ext cx="6900882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Підготувала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студентка 3 групи ІІІ курсу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природничо-географічного  факультету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Дідура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Руслана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votravel.ru/images-nasayte/vietnam/vietnam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0"/>
            <a:ext cx="6286512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Даром Неба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є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етичні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якості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людини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якими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вона повинна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жити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злагоді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передбачає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підкорення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Небу.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500594" cy="45005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конфуціанством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поклоніння</a:t>
            </a:r>
            <a:r>
              <a:rPr lang="ru-RU" dirty="0" smtClean="0"/>
              <a:t> </a:t>
            </a:r>
            <a:r>
              <a:rPr lang="ru-RU" dirty="0" err="1" smtClean="0"/>
              <a:t>Найвищій</a:t>
            </a:r>
            <a:r>
              <a:rPr lang="ru-RU" dirty="0" smtClean="0"/>
              <a:t> </a:t>
            </a:r>
            <a:r>
              <a:rPr lang="ru-RU" dirty="0" err="1" smtClean="0"/>
              <a:t>сутності</a:t>
            </a:r>
            <a:r>
              <a:rPr lang="ru-RU" dirty="0" smtClean="0"/>
              <a:t>, </a:t>
            </a:r>
            <a:r>
              <a:rPr lang="ru-RU" dirty="0" err="1" smtClean="0"/>
              <a:t>Вищому</a:t>
            </a:r>
            <a:r>
              <a:rPr lang="ru-RU" dirty="0" smtClean="0"/>
              <a:t> правителю, Небу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підставою</a:t>
            </a:r>
            <a:r>
              <a:rPr lang="ru-RU" dirty="0" smtClean="0"/>
              <a:t>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релігією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2.2.</a:t>
            </a:r>
            <a:r>
              <a:rPr lang="ru-RU" sz="4000" b="1" dirty="0" smtClean="0"/>
              <a:t> Благородна </a:t>
            </a:r>
            <a:r>
              <a:rPr lang="ru-RU" sz="4000" b="1" dirty="0" err="1" smtClean="0"/>
              <a:t>людина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Світ</a:t>
            </a:r>
            <a:r>
              <a:rPr lang="ru-RU" dirty="0" smtClean="0"/>
              <a:t>, за </a:t>
            </a:r>
            <a:r>
              <a:rPr lang="ru-RU" dirty="0" err="1" smtClean="0"/>
              <a:t>Конфуцієм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упорядкованим</a:t>
            </a:r>
            <a:r>
              <a:rPr lang="ru-RU" dirty="0" smtClean="0"/>
              <a:t>, </a:t>
            </a:r>
            <a:r>
              <a:rPr lang="ru-RU" dirty="0" err="1" smtClean="0"/>
              <a:t>гармонійним</a:t>
            </a:r>
            <a:r>
              <a:rPr lang="ru-RU" dirty="0" smtClean="0"/>
              <a:t>, </a:t>
            </a:r>
            <a:r>
              <a:rPr lang="ru-RU" dirty="0" err="1" smtClean="0"/>
              <a:t>вічним</a:t>
            </a:r>
            <a:r>
              <a:rPr lang="ru-RU" dirty="0" smtClean="0"/>
              <a:t> началом. </a:t>
            </a:r>
            <a:endParaRPr lang="ru-RU" dirty="0"/>
          </a:p>
        </p:txBody>
      </p:sp>
      <p:pic>
        <p:nvPicPr>
          <p:cNvPr id="22534" name="Picture 6" descr="http://taichiquan.info/uploads/art/li_bo-studies-tai_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00372"/>
            <a:ext cx="3524250" cy="2552700"/>
          </a:xfrm>
          <a:prstGeom prst="rect">
            <a:avLst/>
          </a:prstGeom>
          <a:noFill/>
        </p:spPr>
      </p:pic>
      <p:pic>
        <p:nvPicPr>
          <p:cNvPr id="22530" name="Picture 2" descr="http://www.t5s.ru/uploads/posts/2009-08/1250489143_4ind_novyj-razm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483" y="4786322"/>
            <a:ext cx="3107517" cy="2071678"/>
          </a:xfrm>
          <a:prstGeom prst="rect">
            <a:avLst/>
          </a:prstGeom>
          <a:noFill/>
        </p:spPr>
      </p:pic>
      <p:pic>
        <p:nvPicPr>
          <p:cNvPr id="22532" name="Picture 4" descr="http://www.chaskor.ru/posts_images_200909/392_300_10045_sun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98703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29718" cy="33575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вічній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.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 </a:t>
            </a:r>
            <a:r>
              <a:rPr lang="ru-RU" dirty="0" err="1" smtClean="0"/>
              <a:t>досконалості</a:t>
            </a:r>
            <a:r>
              <a:rPr lang="ru-RU" dirty="0" smtClean="0"/>
              <a:t>, </a:t>
            </a:r>
            <a:r>
              <a:rPr lang="ru-RU" dirty="0" err="1" smtClean="0"/>
              <a:t>гармонійних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Космосом,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i1.ytimg.com/vi/ko2V4o-XK2g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50471"/>
            <a:ext cx="4143372" cy="3107530"/>
          </a:xfrm>
          <a:prstGeom prst="rect">
            <a:avLst/>
          </a:prstGeom>
          <a:noFill/>
        </p:spPr>
      </p:pic>
      <p:pic>
        <p:nvPicPr>
          <p:cNvPr id="21508" name="Picture 4" descr="http://slavyanskaya-kultura.ru/images/1306501021_global-proble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619262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6357950" cy="1357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mtClean="0"/>
              <a:t>    Таким ідеалом для людства є «мудрець», «благородна людина».</a:t>
            </a:r>
            <a:endParaRPr lang="ru-RU" dirty="0"/>
          </a:p>
        </p:txBody>
      </p:sp>
      <p:pic>
        <p:nvPicPr>
          <p:cNvPr id="20482" name="Picture 2" descr="http://wiki.kgpi.ru/mediawiki/images/thumb/0/03/Konfuzij.3.jpg/300px-Konfuzij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71480"/>
            <a:ext cx="2857500" cy="5095876"/>
          </a:xfrm>
          <a:prstGeom prst="rect">
            <a:avLst/>
          </a:prstGeom>
          <a:noFill/>
        </p:spPr>
      </p:pic>
      <p:pic>
        <p:nvPicPr>
          <p:cNvPr id="20484" name="Picture 4" descr="http://pic4you.ru/allimage/y2011/06-03/7689/952180-thum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6072198" cy="385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22574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 </a:t>
            </a:r>
            <a:r>
              <a:rPr lang="ru-RU" dirty="0" err="1" smtClean="0"/>
              <a:t>протилежному</a:t>
            </a:r>
            <a:r>
              <a:rPr lang="ru-RU" dirty="0" smtClean="0"/>
              <a:t> </a:t>
            </a:r>
            <a:r>
              <a:rPr lang="ru-RU" dirty="0" err="1" smtClean="0"/>
              <a:t>полюсі</a:t>
            </a:r>
            <a:r>
              <a:rPr lang="ru-RU" dirty="0" smtClean="0"/>
              <a:t>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простолюдина (</a:t>
            </a:r>
            <a:r>
              <a:rPr lang="ru-RU" i="1" dirty="0" err="1" smtClean="0"/>
              <a:t>сяожень</a:t>
            </a:r>
            <a:r>
              <a:rPr lang="ru-RU" dirty="0" smtClean="0"/>
              <a:t>), </a:t>
            </a:r>
            <a:r>
              <a:rPr lang="ru-RU" dirty="0" err="1" smtClean="0"/>
              <a:t>помисли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те,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вигідніше</a:t>
            </a:r>
            <a:r>
              <a:rPr lang="ru-RU" dirty="0" smtClean="0"/>
              <a:t> </a:t>
            </a:r>
            <a:r>
              <a:rPr lang="ru-RU" dirty="0" err="1" smtClean="0"/>
              <a:t>пристосуватися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ethicscenter.ru/wp-content/uploads/2012/05/konf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214710" cy="3214710"/>
          </a:xfrm>
          <a:prstGeom prst="rect">
            <a:avLst/>
          </a:prstGeom>
          <a:noFill/>
        </p:spPr>
      </p:pic>
      <p:pic>
        <p:nvPicPr>
          <p:cNvPr id="19460" name="Picture 4" descr="http://i.actualno.com/club.bg/files/2013/06/17/5dbd05b0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19"/>
            <a:ext cx="4143351" cy="3107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0"/>
            <a:ext cx="4857752" cy="50006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dirty="0" smtClean="0"/>
              <a:t>   </a:t>
            </a:r>
            <a:r>
              <a:rPr lang="ru-RU" sz="4000" dirty="0" err="1" smtClean="0">
                <a:latin typeface="Monotype Corsiva" pitchFamily="66" charset="0"/>
              </a:rPr>
              <a:t>Сяожень</a:t>
            </a:r>
            <a:r>
              <a:rPr lang="ru-RU" sz="4000" dirty="0" smtClean="0">
                <a:latin typeface="Monotype Corsiva" pitchFamily="66" charset="0"/>
              </a:rPr>
              <a:t> не </a:t>
            </a:r>
            <a:r>
              <a:rPr lang="ru-RU" sz="4000" dirty="0" err="1" smtClean="0">
                <a:latin typeface="Monotype Corsiva" pitchFamily="66" charset="0"/>
              </a:rPr>
              <a:t>шанобливо</a:t>
            </a:r>
            <a:r>
              <a:rPr lang="ru-RU" sz="4000" dirty="0" smtClean="0">
                <a:latin typeface="Monotype Corsiva" pitchFamily="66" charset="0"/>
              </a:rPr>
              <a:t> ставиться до великих людей, </a:t>
            </a:r>
            <a:r>
              <a:rPr lang="ru-RU" sz="4000" dirty="0" err="1" smtClean="0">
                <a:latin typeface="Monotype Corsiva" pitchFamily="66" charset="0"/>
              </a:rPr>
              <a:t>ігнорує</a:t>
            </a:r>
            <a:r>
              <a:rPr lang="ru-RU" sz="4000" dirty="0" smtClean="0">
                <a:latin typeface="Monotype Corsiva" pitchFamily="66" charset="0"/>
              </a:rPr>
              <a:t> слова </a:t>
            </a:r>
            <a:r>
              <a:rPr lang="ru-RU" sz="4000" dirty="0" err="1" smtClean="0">
                <a:latin typeface="Monotype Corsiva" pitchFamily="66" charset="0"/>
              </a:rPr>
              <a:t>мудрих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прискіпливий</a:t>
            </a:r>
            <a:r>
              <a:rPr lang="ru-RU" sz="4000" dirty="0" smtClean="0">
                <a:latin typeface="Monotype Corsiva" pitchFamily="66" charset="0"/>
              </a:rPr>
              <a:t> до </a:t>
            </a:r>
            <a:r>
              <a:rPr lang="ru-RU" sz="4000" dirty="0" err="1" smtClean="0">
                <a:latin typeface="Monotype Corsiva" pitchFamily="66" charset="0"/>
              </a:rPr>
              <a:t>інших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невимогливий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до</a:t>
            </a:r>
            <a:r>
              <a:rPr lang="ru-RU" sz="4000" dirty="0" smtClean="0">
                <a:latin typeface="Monotype Corsiva" pitchFamily="66" charset="0"/>
              </a:rPr>
              <a:t> себе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довіряти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благородної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поліпшуватися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самовдосконаленню</a:t>
            </a:r>
            <a:r>
              <a:rPr lang="ru-RU" dirty="0" smtClean="0"/>
              <a:t>, то простолюдина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спонукати</a:t>
            </a:r>
            <a:r>
              <a:rPr lang="ru-RU" dirty="0" smtClean="0"/>
              <a:t> до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страх перед </a:t>
            </a:r>
            <a:r>
              <a:rPr lang="ru-RU" dirty="0" err="1" smtClean="0"/>
              <a:t>покаранням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Ритуали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7574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ru-RU" dirty="0" err="1" smtClean="0"/>
              <a:t>вченні</a:t>
            </a:r>
            <a:r>
              <a:rPr lang="ru-RU" dirty="0" smtClean="0"/>
              <a:t> </a:t>
            </a:r>
            <a:r>
              <a:rPr lang="ru-RU" dirty="0" err="1" smtClean="0"/>
              <a:t>Конфуція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 </a:t>
            </a:r>
            <a:r>
              <a:rPr lang="ru-RU" i="1" dirty="0" err="1" smtClean="0"/>
              <a:t>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перекласти</a:t>
            </a:r>
            <a:r>
              <a:rPr lang="ru-RU" dirty="0" smtClean="0"/>
              <a:t> як ритуал, правило, </a:t>
            </a:r>
            <a:r>
              <a:rPr lang="ru-RU" dirty="0" err="1" smtClean="0"/>
              <a:t>церемоніал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gmir.ru/files/gallery/gmir_rus/K-3636-V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4000500" cy="2295526"/>
          </a:xfrm>
          <a:prstGeom prst="rect">
            <a:avLst/>
          </a:prstGeom>
          <a:noFill/>
        </p:spPr>
      </p:pic>
      <p:pic>
        <p:nvPicPr>
          <p:cNvPr id="16388" name="Picture 4" descr="http://russian.cri.cn/mmsource/images/2009/10/09/news1009-252-jik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3810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неухильного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 </a:t>
            </a:r>
            <a:r>
              <a:rPr lang="ru-RU" i="1" dirty="0" err="1" smtClean="0"/>
              <a:t>лі</a:t>
            </a:r>
            <a:r>
              <a:rPr lang="ru-RU" dirty="0" smtClean="0"/>
              <a:t>, без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неможлива</a:t>
            </a:r>
            <a:r>
              <a:rPr lang="ru-RU" dirty="0" smtClean="0"/>
              <a:t> держава. Без </a:t>
            </a:r>
            <a:r>
              <a:rPr lang="ru-RU" i="1" dirty="0" err="1" smtClean="0"/>
              <a:t>лі</a:t>
            </a:r>
            <a:r>
              <a:rPr lang="ru-RU" dirty="0" smtClean="0"/>
              <a:t> 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небом </a:t>
            </a:r>
            <a:r>
              <a:rPr lang="ru-RU" dirty="0" err="1" smtClean="0"/>
              <a:t>і</a:t>
            </a:r>
            <a:r>
              <a:rPr lang="ru-RU" dirty="0" smtClean="0"/>
              <a:t> землею, </a:t>
            </a:r>
            <a:r>
              <a:rPr lang="ru-RU" dirty="0" err="1" smtClean="0"/>
              <a:t>між</a:t>
            </a:r>
            <a:r>
              <a:rPr lang="ru-RU" dirty="0" smtClean="0"/>
              <a:t> правителями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підлеглими</a:t>
            </a:r>
            <a:r>
              <a:rPr lang="ru-RU" dirty="0" smtClean="0"/>
              <a:t>, верхами </a:t>
            </a:r>
            <a:r>
              <a:rPr lang="ru-RU" dirty="0" err="1" smtClean="0"/>
              <a:t>й</a:t>
            </a:r>
            <a:r>
              <a:rPr lang="ru-RU" dirty="0" smtClean="0"/>
              <a:t> низами, </a:t>
            </a:r>
            <a:r>
              <a:rPr lang="ru-RU" dirty="0" err="1" smtClean="0"/>
              <a:t>літніми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юними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1. Передумови виникнення</a:t>
            </a:r>
          </a:p>
          <a:p>
            <a:pPr>
              <a:buNone/>
            </a:pPr>
            <a:r>
              <a:rPr lang="uk-UA" dirty="0" smtClean="0"/>
              <a:t>2. Основні засади</a:t>
            </a:r>
          </a:p>
          <a:p>
            <a:pPr lvl="1">
              <a:buNone/>
            </a:pPr>
            <a:r>
              <a:rPr lang="uk-UA" dirty="0" smtClean="0"/>
              <a:t>2.1. Культ Неба</a:t>
            </a:r>
          </a:p>
          <a:p>
            <a:pPr lvl="1">
              <a:buNone/>
            </a:pPr>
            <a:r>
              <a:rPr lang="uk-UA" dirty="0" smtClean="0"/>
              <a:t>2.2. Благородна людина</a:t>
            </a:r>
          </a:p>
          <a:p>
            <a:pPr lvl="1">
              <a:buNone/>
            </a:pPr>
            <a:r>
              <a:rPr lang="uk-UA" dirty="0" smtClean="0"/>
              <a:t>2.3. Ритуали </a:t>
            </a:r>
          </a:p>
          <a:p>
            <a:pPr>
              <a:buNone/>
            </a:pPr>
            <a:r>
              <a:rPr lang="uk-UA" dirty="0" smtClean="0"/>
              <a:t>3. Конфуціанство після смерті Конфуція</a:t>
            </a:r>
          </a:p>
          <a:p>
            <a:pPr>
              <a:buNone/>
            </a:pPr>
            <a:r>
              <a:rPr lang="uk-UA" dirty="0" smtClean="0"/>
              <a:t>4. Джерела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5431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У свою </a:t>
            </a:r>
            <a:r>
              <a:rPr lang="ru-RU" dirty="0" err="1" smtClean="0"/>
              <a:t>чергу</a:t>
            </a:r>
            <a:r>
              <a:rPr lang="ru-RU" dirty="0" smtClean="0"/>
              <a:t> </a:t>
            </a:r>
            <a:r>
              <a:rPr lang="ru-RU" i="1" dirty="0" err="1" smtClean="0"/>
              <a:t>лі</a:t>
            </a:r>
            <a:r>
              <a:rPr lang="ru-RU" dirty="0" smtClean="0"/>
              <a:t> 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усталеними</a:t>
            </a:r>
            <a:r>
              <a:rPr lang="ru-RU" dirty="0" smtClean="0"/>
              <a:t> </a:t>
            </a:r>
            <a:r>
              <a:rPr lang="ru-RU" dirty="0" err="1" smtClean="0"/>
              <a:t>звичаями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традиціями</a:t>
            </a:r>
            <a:r>
              <a:rPr lang="ru-RU" dirty="0" smtClean="0"/>
              <a:t>. Таким чином,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за </a:t>
            </a:r>
            <a:r>
              <a:rPr lang="ru-RU" dirty="0" err="1" smtClean="0"/>
              <a:t>своїм</a:t>
            </a:r>
            <a:r>
              <a:rPr lang="ru-RU" dirty="0" smtClean="0"/>
              <a:t> характером </a:t>
            </a:r>
            <a:r>
              <a:rPr lang="ru-RU" dirty="0" err="1" smtClean="0"/>
              <a:t>консервативний</a:t>
            </a:r>
            <a:r>
              <a:rPr lang="ru-RU" dirty="0" smtClean="0"/>
              <a:t>, </a:t>
            </a:r>
            <a:r>
              <a:rPr lang="ru-RU" dirty="0" err="1" smtClean="0"/>
              <a:t>патріархальний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40" name="Picture 4" descr="http://cs421827.vk.me/v421827624/133d/f-OqSNaZO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19424"/>
            <a:ext cx="57531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3257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добровільне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ритуалів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 </a:t>
            </a:r>
            <a:r>
              <a:rPr lang="ru-RU" dirty="0" err="1" smtClean="0"/>
              <a:t>виховує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гідної</a:t>
            </a:r>
            <a:r>
              <a:rPr lang="ru-RU" dirty="0" smtClean="0"/>
              <a:t> 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 закон,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опирається</a:t>
            </a:r>
            <a:r>
              <a:rPr lang="ru-RU" dirty="0" smtClean="0"/>
              <a:t> на </a:t>
            </a:r>
            <a:r>
              <a:rPr lang="ru-RU" dirty="0" err="1" smtClean="0"/>
              <a:t>покарання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expert.ru/data/public/335554/335602/kitay_jpg_300x200_crop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296" y="3786190"/>
            <a:ext cx="4179122" cy="2786082"/>
          </a:xfrm>
          <a:prstGeom prst="rect">
            <a:avLst/>
          </a:prstGeom>
          <a:noFill/>
        </p:spPr>
      </p:pic>
      <p:pic>
        <p:nvPicPr>
          <p:cNvPr id="13318" name="Picture 6" descr="http://sadpanda.cn/wordpress/wp-content/uploads/2013/01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4000528" cy="289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</a:t>
            </a:r>
            <a:r>
              <a:rPr lang="ru-RU" dirty="0" smtClean="0"/>
              <a:t>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Конфуція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Конфуціанство розповсюджувалося за допомогою школи, яку відкрив Конфуцій. Після загибелі Конфуція починається занепад конфуціанства і подальший розкол на 8 течій.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5872146" cy="857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Храм Конфуция в Нагасаки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4.Список використаних джерел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1. Древнекитайская философия. - М., 1972. - Т.1,2.</a:t>
            </a:r>
          </a:p>
          <a:p>
            <a:pPr>
              <a:buNone/>
            </a:pPr>
            <a:r>
              <a:rPr lang="ru-RU" sz="2400" dirty="0" smtClean="0"/>
              <a:t>2. Алексеев В.М. Китайская литература. – М., 1978.</a:t>
            </a:r>
          </a:p>
          <a:p>
            <a:pPr>
              <a:buNone/>
            </a:pPr>
            <a:r>
              <a:rPr lang="ru-RU" sz="2400" dirty="0" smtClean="0"/>
              <a:t>3. Проблема человека в традиционных китайских учениях. – М., 1983.</a:t>
            </a:r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dirty="0" err="1" smtClean="0"/>
              <a:t>Чанишев</a:t>
            </a:r>
            <a:r>
              <a:rPr lang="ru-RU" sz="2400" dirty="0" smtClean="0"/>
              <a:t> Е.В. Курс лекций по древней философии. – М., 1981.</a:t>
            </a:r>
          </a:p>
          <a:p>
            <a:pPr>
              <a:buNone/>
            </a:pPr>
            <a:r>
              <a:rPr lang="ru-RU" sz="2400" dirty="0" smtClean="0"/>
              <a:t>5. Переломов Л.С. Конфуций : жизнь , учение , судьба. - М., 1989.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6786578" cy="114300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70"/>
          </a:xfrm>
        </p:spPr>
        <p:txBody>
          <a:bodyPr>
            <a:normAutofit/>
          </a:bodyPr>
          <a:lstStyle/>
          <a:p>
            <a:r>
              <a:rPr lang="uk-UA" dirty="0" smtClean="0"/>
              <a:t>Передумови виникнення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8929718" cy="10001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</a:rPr>
              <a:t>    </a:t>
            </a:r>
            <a:r>
              <a:rPr lang="uk-UA" sz="2400" b="1" i="1" dirty="0" smtClean="0">
                <a:solidFill>
                  <a:srgbClr val="C00000"/>
                </a:solidFill>
              </a:rPr>
              <a:t>Конфуціанство склалося в період осьової доби, коли здійснювався перехід від міфологічного до філософського світогляду.</a:t>
            </a:r>
            <a:endParaRPr lang="uk-UA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21145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Вчення Конфуція опиралося на традиційну китайську культуру і на патріархальну релігію китайців.</a:t>
            </a:r>
            <a:endParaRPr lang="uk-UA" dirty="0"/>
          </a:p>
        </p:txBody>
      </p:sp>
      <p:pic>
        <p:nvPicPr>
          <p:cNvPr id="30722" name="Picture 2" descr="http://bigbee.ru/wp-content/uploads/2011/07/konfucia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293889" cy="377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8229600" cy="147163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Конфуціанство проголошувало пріоритет моралі над правом і спочатку не здобуло загальної популярності, на відміну від </a:t>
            </a:r>
            <a:r>
              <a:rPr lang="uk-UA" dirty="0" err="1" smtClean="0"/>
              <a:t>легізму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9698" name="Picture 2" descr="http://pohorony.kz/images/stories/123/medium/Reinkarnac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785794"/>
            <a:ext cx="2428860" cy="3411530"/>
          </a:xfrm>
          <a:prstGeom prst="rect">
            <a:avLst/>
          </a:prstGeom>
          <a:noFill/>
        </p:spPr>
      </p:pic>
      <p:pic>
        <p:nvPicPr>
          <p:cNvPr id="29700" name="Picture 4" descr="http://bhoga.ru/images/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314763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, </a:t>
            </a:r>
            <a:r>
              <a:rPr lang="ru-RU" sz="2800" dirty="0" err="1" smtClean="0"/>
              <a:t>починаючи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утвердження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 </a:t>
            </a:r>
            <a:r>
              <a:rPr lang="ru-RU" sz="2800" dirty="0" err="1" smtClean="0"/>
              <a:t>династії</a:t>
            </a:r>
            <a:r>
              <a:rPr lang="ru-RU" sz="2800" dirty="0" smtClean="0"/>
              <a:t> </a:t>
            </a:r>
            <a:r>
              <a:rPr lang="ru-RU" sz="2800" dirty="0" err="1" smtClean="0"/>
              <a:t>Цінь</a:t>
            </a:r>
            <a:r>
              <a:rPr lang="ru-RU" sz="2800" dirty="0" smtClean="0"/>
              <a:t>,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проголошене</a:t>
            </a:r>
            <a:r>
              <a:rPr lang="ru-RU" sz="2800" dirty="0" smtClean="0"/>
              <a:t> державною </a:t>
            </a:r>
            <a:r>
              <a:rPr lang="ru-RU" sz="2800" dirty="0" err="1" smtClean="0"/>
              <a:t>ідеологією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залишалося</a:t>
            </a:r>
            <a:r>
              <a:rPr lang="ru-RU" sz="2800" dirty="0" smtClean="0"/>
              <a:t> нею </a:t>
            </a:r>
            <a:r>
              <a:rPr lang="ru-RU" sz="2800" dirty="0" err="1" smtClean="0"/>
              <a:t>впродовж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численних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віків</a:t>
            </a:r>
            <a:r>
              <a:rPr lang="ru-RU" sz="2800" dirty="0" smtClean="0"/>
              <a:t> аж до початку XX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8674" name="Picture 2" descr="http://www.f-abp.ru/ph/r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357430"/>
            <a:ext cx="2857500" cy="4029075"/>
          </a:xfrm>
          <a:prstGeom prst="rect">
            <a:avLst/>
          </a:prstGeom>
          <a:noFill/>
        </p:spPr>
      </p:pic>
      <p:pic>
        <p:nvPicPr>
          <p:cNvPr id="28676" name="Picture 4" descr="http://cerif.com.ua/images/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5400675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2.</a:t>
            </a:r>
            <a:r>
              <a:rPr lang="ru-RU" dirty="0" err="1" smtClean="0"/>
              <a:t>Основні</a:t>
            </a:r>
            <a:r>
              <a:rPr lang="ru-RU" dirty="0" smtClean="0"/>
              <a:t> засади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2357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Конфуціанство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складним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комплексом </a:t>
            </a:r>
            <a:r>
              <a:rPr lang="ru-RU" sz="2400" dirty="0" err="1" smtClean="0"/>
              <a:t>філософських</a:t>
            </a:r>
            <a:r>
              <a:rPr lang="ru-RU" sz="2400" dirty="0" smtClean="0"/>
              <a:t>, </a:t>
            </a:r>
            <a:r>
              <a:rPr lang="ru-RU" sz="2400" dirty="0" err="1" smtClean="0"/>
              <a:t>етичних</a:t>
            </a:r>
            <a:r>
              <a:rPr lang="ru-RU" sz="2400" dirty="0" smtClean="0"/>
              <a:t>, </a:t>
            </a:r>
            <a:r>
              <a:rPr lang="ru-RU" sz="2400" dirty="0" err="1" smtClean="0"/>
              <a:t>релігійних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поглядів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особливим</a:t>
            </a:r>
            <a:r>
              <a:rPr lang="ru-RU" sz="2400" dirty="0" smtClean="0"/>
              <a:t> способом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основу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становить </a:t>
            </a:r>
            <a:r>
              <a:rPr lang="ru-RU" sz="2400" dirty="0" err="1" smtClean="0"/>
              <a:t>солідарність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Серцевину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своєрідне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взаємозв'язків</a:t>
            </a:r>
            <a:r>
              <a:rPr lang="ru-RU" sz="2400" dirty="0" smtClean="0"/>
              <a:t> у 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, 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, 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7650" name="Picture 2" descr="http://www.jagannath.ru/images/other/g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5029200" cy="3352801"/>
          </a:xfrm>
          <a:prstGeom prst="rect">
            <a:avLst/>
          </a:prstGeom>
          <a:noFill/>
        </p:spPr>
      </p:pic>
      <p:pic>
        <p:nvPicPr>
          <p:cNvPr id="27652" name="Picture 4" descr="http://s19.postimage.org/e8arsk0fn/2012_04_05_114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143248"/>
            <a:ext cx="1950134" cy="346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75827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Загалом конфуціанство було спрямоване на стабілізацію китайського суспільства, якому дошкуляли різноманітні міжусобиці та смути. Це спонукало Конфуція, звернувшись до давніх національних вірувань, традицій, культів, переосмислити їх відповідно до тогочасних суспільно-політичних, духовних обставин.</a:t>
            </a:r>
            <a:endParaRPr lang="uk-UA" sz="2800" dirty="0"/>
          </a:p>
        </p:txBody>
      </p:sp>
      <p:pic>
        <p:nvPicPr>
          <p:cNvPr id="26626" name="Picture 2" descr="http://www.mystic-chel.ru/netcat_files/774/1289/h_4b7b265a5c0b316cbe0ac5333b4706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3"/>
            <a:ext cx="2605090" cy="1953819"/>
          </a:xfrm>
          <a:prstGeom prst="rect">
            <a:avLst/>
          </a:prstGeom>
          <a:noFill/>
        </p:spPr>
      </p:pic>
      <p:pic>
        <p:nvPicPr>
          <p:cNvPr id="26628" name="Picture 4" descr="https://encrypted-tbn2.gstatic.com/images?q=tbn:ANd9GcS4wsZZA8zfDtngfWgGKedPFjGSLHWVeQZ94bmps-1xjkvrPzW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2214578" cy="2956576"/>
          </a:xfrm>
          <a:prstGeom prst="rect">
            <a:avLst/>
          </a:prstGeom>
          <a:noFill/>
        </p:spPr>
      </p:pic>
      <p:pic>
        <p:nvPicPr>
          <p:cNvPr id="26630" name="Picture 6" descr="http://www.kitaij.com.ua/_files/459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429132"/>
            <a:ext cx="2405066" cy="1960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2.1.Культ Неба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Небо </a:t>
            </a:r>
            <a:r>
              <a:rPr lang="ru-RU" dirty="0" err="1" smtClean="0"/>
              <a:t>конфуціанство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частину</a:t>
            </a:r>
            <a:r>
              <a:rPr lang="ru-RU" dirty="0" smtClean="0"/>
              <a:t> 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 </a:t>
            </a:r>
            <a:r>
              <a:rPr lang="ru-RU" dirty="0" err="1" smtClean="0"/>
              <a:t>духовну</a:t>
            </a:r>
            <a:r>
              <a:rPr lang="ru-RU" dirty="0" smtClean="0"/>
              <a:t> силу</a:t>
            </a:r>
            <a:endParaRPr lang="ru-RU" dirty="0"/>
          </a:p>
        </p:txBody>
      </p:sp>
      <p:pic>
        <p:nvPicPr>
          <p:cNvPr id="25602" name="Picture 2" descr="http://www.epochtimes.com.ua/upload/iblock/20b/20bc86a05b21422a73e2ce595723c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3333750" cy="3514726"/>
          </a:xfrm>
          <a:prstGeom prst="rect">
            <a:avLst/>
          </a:prstGeom>
          <a:noFill/>
        </p:spPr>
      </p:pic>
      <p:pic>
        <p:nvPicPr>
          <p:cNvPr id="25604" name="Picture 4" descr="http://www.wushu-master.ru/gor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691756" cy="3519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418</Words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Тема Office</vt:lpstr>
      <vt:lpstr>Аспект</vt:lpstr>
      <vt:lpstr>Литейная</vt:lpstr>
      <vt:lpstr>Апекс</vt:lpstr>
      <vt:lpstr>Солнцестояние</vt:lpstr>
      <vt:lpstr>Городская</vt:lpstr>
      <vt:lpstr>Поток</vt:lpstr>
      <vt:lpstr>Релігія Давнього Китаю </vt:lpstr>
      <vt:lpstr>План</vt:lpstr>
      <vt:lpstr>Передумови виникнення</vt:lpstr>
      <vt:lpstr>Слайд 4</vt:lpstr>
      <vt:lpstr>Слайд 5</vt:lpstr>
      <vt:lpstr>Слайд 6</vt:lpstr>
      <vt:lpstr>2.Основні засади</vt:lpstr>
      <vt:lpstr>Слайд 8</vt:lpstr>
      <vt:lpstr>2.1.Культ Неба</vt:lpstr>
      <vt:lpstr>Слайд 10</vt:lpstr>
      <vt:lpstr>Слайд 11</vt:lpstr>
      <vt:lpstr>2.2. Благородна людина</vt:lpstr>
      <vt:lpstr>Слайд 13</vt:lpstr>
      <vt:lpstr>Слайд 14</vt:lpstr>
      <vt:lpstr>Слайд 15</vt:lpstr>
      <vt:lpstr>Слайд 16</vt:lpstr>
      <vt:lpstr>Слайд 17</vt:lpstr>
      <vt:lpstr>2.3. Ритуали</vt:lpstr>
      <vt:lpstr>Слайд 19</vt:lpstr>
      <vt:lpstr>Слайд 20</vt:lpstr>
      <vt:lpstr>Слайд 21</vt:lpstr>
      <vt:lpstr>3. Конфуціанство після смерті Конфуція</vt:lpstr>
      <vt:lpstr>Храм Конфуция в Нагасаки</vt:lpstr>
      <vt:lpstr>4.Список використаних джерел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Релігія Давнього Китаю </dc:title>
  <cp:lastModifiedBy>USER</cp:lastModifiedBy>
  <cp:revision>10</cp:revision>
  <dcterms:modified xsi:type="dcterms:W3CDTF">2013-12-04T22:31:31Z</dcterms:modified>
</cp:coreProperties>
</file>