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  <a:srgbClr val="FF66FF"/>
    <a:srgbClr val="170050"/>
    <a:srgbClr val="00FFFF"/>
    <a:srgbClr val="00FF00"/>
    <a:srgbClr val="3399FF"/>
    <a:srgbClr val="33CCFF"/>
    <a:srgbClr val="25C7E7"/>
    <a:srgbClr val="4AE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7E7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D20047-AC7A-4F4F-B502-EEF7BBB10173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15C347-E6F9-42D5-AECA-B7903991AC6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2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6_%D0%B1%D0%B5%D1%80%D0%B5%D0%B7%D0%BD%D1%8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uk.wikipedia.org/wiki/194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1%81%D1%82%D0%B5%D1%86%D1%82%D0%B2%D0%BE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A2%D0%B5%D0%B0%D1%82%D1%80%D0%BE%D0%B7%D0%BD%D0%B0%D0%B2%D1%81%D1%82%D0%B2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908720"/>
            <a:ext cx="250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204864"/>
            <a:ext cx="570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Розвиток театру сучасної України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4581128"/>
            <a:ext cx="1875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Виконала:</a:t>
            </a:r>
          </a:p>
          <a:p>
            <a:r>
              <a:rPr lang="uk-UA" dirty="0" smtClean="0"/>
              <a:t>Учениця гр. №24</a:t>
            </a:r>
          </a:p>
          <a:p>
            <a:r>
              <a:rPr lang="uk-UA" dirty="0" smtClean="0"/>
              <a:t>     </a:t>
            </a:r>
            <a:r>
              <a:rPr lang="uk-UA" dirty="0" err="1" smtClean="0"/>
              <a:t>Лень</a:t>
            </a:r>
            <a:r>
              <a:rPr lang="uk-UA" dirty="0" smtClean="0"/>
              <a:t> Ірина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488668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Впу</a:t>
            </a:r>
            <a:r>
              <a:rPr lang="uk-UA" dirty="0" smtClean="0"/>
              <a:t>-7/</a:t>
            </a:r>
            <a:r>
              <a:rPr lang="uk-UA" dirty="0" err="1" smtClean="0"/>
              <a:t>калуш</a:t>
            </a:r>
            <a:r>
              <a:rPr lang="uk-UA" dirty="0" smtClean="0"/>
              <a:t>/2013</a:t>
            </a:r>
            <a:endParaRPr lang="ru-RU" dirty="0"/>
          </a:p>
        </p:txBody>
      </p:sp>
      <p:pic>
        <p:nvPicPr>
          <p:cNvPr id="16386" name="Picture 2" descr="http://korolenko.kharkov.com/kray/KEB/images/Reabilitovani/K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478466" cy="3654574"/>
          </a:xfrm>
          <a:prstGeom prst="rect">
            <a:avLst/>
          </a:prstGeom>
          <a:noFill/>
        </p:spPr>
      </p:pic>
      <p:pic>
        <p:nvPicPr>
          <p:cNvPr id="16388" name="Picture 4" descr="http://school-world.com.ua/lib/wp-content/uploads/2011/12/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87503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196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66FF"/>
                </a:solidFill>
              </a:rPr>
              <a:t>Передісторія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4822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Житомир </a:t>
            </a:r>
            <a:r>
              <a:rPr lang="uk-UA" dirty="0"/>
              <a:t>має давні театральні традиції. Ще наприкінці </a:t>
            </a:r>
            <a:r>
              <a:rPr lang="en-US" dirty="0"/>
              <a:t>XVIII </a:t>
            </a:r>
            <a:r>
              <a:rPr lang="uk-UA" dirty="0"/>
              <a:t>століття громадськістю міста неодноразово порушувалось питання про </a:t>
            </a:r>
            <a:r>
              <a:rPr lang="uk-UA" dirty="0" err="1" smtClean="0"/>
              <a:t>бу-дівництво</a:t>
            </a:r>
            <a:r>
              <a:rPr lang="uk-UA" dirty="0" smtClean="0"/>
              <a:t> </a:t>
            </a:r>
            <a:r>
              <a:rPr lang="uk-UA" dirty="0"/>
              <a:t>приміщення для стаціонарного </a:t>
            </a:r>
            <a:r>
              <a:rPr lang="uk-UA" dirty="0" err="1" smtClean="0"/>
              <a:t>теат-ру</a:t>
            </a:r>
            <a:r>
              <a:rPr lang="uk-UA" dirty="0"/>
              <a:t>. Місто стало одним із небагатьох, у яких уже на початку </a:t>
            </a:r>
            <a:r>
              <a:rPr lang="en-US" dirty="0" smtClean="0"/>
              <a:t>XIX</a:t>
            </a:r>
            <a:r>
              <a:rPr lang="uk-UA" dirty="0" smtClean="0"/>
              <a:t> століття</a:t>
            </a:r>
            <a:r>
              <a:rPr lang="uk-UA" dirty="0"/>
              <a:t> існували театри, </a:t>
            </a:r>
            <a:endParaRPr lang="uk-UA" dirty="0" smtClean="0"/>
          </a:p>
          <a:p>
            <a:r>
              <a:rPr lang="uk-UA" dirty="0" smtClean="0"/>
              <a:t>— </a:t>
            </a:r>
            <a:r>
              <a:rPr lang="uk-UA" dirty="0"/>
              <a:t>вже </a:t>
            </a:r>
            <a:r>
              <a:rPr lang="uk-UA" dirty="0" smtClean="0"/>
              <a:t>1809 року </a:t>
            </a:r>
            <a:r>
              <a:rPr lang="uk-UA" dirty="0"/>
              <a:t>в Житомирі було побудоване перше стаціонарне приміщення театру за </a:t>
            </a:r>
            <a:r>
              <a:rPr lang="uk-UA" dirty="0" err="1" smtClean="0"/>
              <a:t>ініці-ативою</a:t>
            </a:r>
            <a:r>
              <a:rPr lang="uk-UA" dirty="0" smtClean="0"/>
              <a:t> волинського губернатора М. І. </a:t>
            </a:r>
            <a:r>
              <a:rPr lang="uk-UA" dirty="0" err="1" smtClean="0"/>
              <a:t>Камбур-</a:t>
            </a:r>
            <a:endParaRPr lang="uk-UA" dirty="0" smtClean="0"/>
          </a:p>
          <a:p>
            <a:r>
              <a:rPr lang="uk-UA" dirty="0" smtClean="0"/>
              <a:t>лея</a:t>
            </a:r>
            <a:r>
              <a:rPr lang="uk-UA" dirty="0"/>
              <a:t>.</a:t>
            </a:r>
          </a:p>
          <a:p>
            <a:r>
              <a:rPr lang="uk-UA" dirty="0" smtClean="0"/>
              <a:t>   У</a:t>
            </a:r>
            <a:r>
              <a:rPr lang="uk-UA" dirty="0"/>
              <a:t> 1858 році було збудовано перший кам'яний театр в Україні, який і сьогодні є окрасою </a:t>
            </a:r>
            <a:r>
              <a:rPr lang="uk-UA" dirty="0" err="1" smtClean="0"/>
              <a:t>ар-хітектури</a:t>
            </a:r>
            <a:r>
              <a:rPr lang="uk-UA" dirty="0" smtClean="0"/>
              <a:t> </a:t>
            </a:r>
            <a:r>
              <a:rPr lang="uk-UA" dirty="0"/>
              <a:t>міста (тепер тут міститься обласна державна філармонія</a:t>
            </a:r>
            <a:r>
              <a:rPr lang="uk-UA" dirty="0" smtClean="0"/>
              <a:t>). Це </a:t>
            </a:r>
            <a:r>
              <a:rPr lang="uk-UA" dirty="0"/>
              <a:t>приміщення, </a:t>
            </a:r>
            <a:r>
              <a:rPr lang="uk-UA" dirty="0" err="1" smtClean="0"/>
              <a:t>зокре-ма</a:t>
            </a:r>
            <a:r>
              <a:rPr lang="uk-UA" dirty="0"/>
              <a:t>, пам'ятає знаменитих акторів М. </a:t>
            </a:r>
            <a:r>
              <a:rPr lang="uk-UA" dirty="0" err="1" smtClean="0"/>
              <a:t>Кропив-ницького</a:t>
            </a:r>
            <a:r>
              <a:rPr lang="uk-UA" dirty="0"/>
              <a:t>, М. Заньковецьку, В. </a:t>
            </a:r>
            <a:r>
              <a:rPr lang="uk-UA" dirty="0" err="1" smtClean="0"/>
              <a:t>Комісаржев-ську</a:t>
            </a:r>
            <a:r>
              <a:rPr lang="uk-UA" dirty="0"/>
              <a:t>, А. </a:t>
            </a:r>
            <a:r>
              <a:rPr lang="uk-UA" dirty="0" err="1"/>
              <a:t>Оларіджа</a:t>
            </a:r>
            <a:r>
              <a:rPr lang="uk-UA" dirty="0"/>
              <a:t>, П. Віардо, яку тут слухав видатний письменник Іван Тургенєв.</a:t>
            </a:r>
          </a:p>
        </p:txBody>
      </p:sp>
      <p:pic>
        <p:nvPicPr>
          <p:cNvPr id="22530" name="Picture 2" descr="http://upload.wikimedia.org/wikipedia/uk/thumb/e/e8/%D0%96%D0%B8%D1%82%D0%BE%D0%BC%D0%B8%D1%80%D1%81%D1%8C%D0%BA%D0%B0_%D1%84%D1%96%D0%BB%D0%B0%D1%80%D0%BC%D0%BE%D0%BD%D1%96%D1%8F.jpg/200px-%D0%96%D0%B8%D1%82%D0%BE%D0%BC%D0%B8%D1%80%D1%81%D1%8C%D0%BA%D0%B0_%D1%84%D1%96%D0%BB%D0%B0%D1%80%D0%BC%D0%BE%D0%BD%D1%96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892017" cy="293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AutoShape 6" descr="data:image/jpeg;base64,/9j/4AAQSkZJRgABAQAAAQABAAD/2wCEAAkGBhQSERUUEhQWFRQUGRsYGBUYFx8aHBgbGxwbFxsXGBgaHCYeGB0kHBsYIi8gIycpLCwsHR4xNTAqNSYrLCkBCQoKDgwOGg8PGiwkHiIsLC8sLCwsLCwsLCwsLCk0LCwsLCkpLCwsLCwsLCwsLCwsLCwsLCwsLCwsLCwsKSwsLP/AABEIAMIBAwMBIgACEQEDEQH/xAAcAAABBQEBAQAAAAAAAAAAAAAFAQIDBAYABwj/xABHEAACAQIEAwQHBgUDAQYHAQABAhEDIQAEEjEFQVEGEyJhMnGBkaGx8AcjQlLB0RQzYnLhgrLxohU0Q5KzwiQlU2RzdaMW/8QAGgEAAgMBAQAAAAAAAAAAAAAAAgMAAQQFBv/EADERAAICAQMCBAQFBAMAAAAAAAABAhEDEiExBEETMlHwIjNhcYGRobHBBVLR4RQjQv/aAAwDAQACEQMRAD8A8YVsLrPXDMLixg5r4dSST9c8RjD0eD9evFFklZQRIM3jaL74rjFqq3hAiCb/AF5/tiGjufIGPh++IUL3PUgYYyQcJE4elwfISPhOIWSZfl5sPh/zjkWZ3iCY8/o46kvhHkf0F/hhwMgna1/Mkbe34e7EBZJlj4j6l+QxJUMi3P2bevEOV9L1r+oxOUM87A+02F/L1YqviCv4RGgho+o5+vDksgiCdjPxO94645lJBBjp1nznnOFQA+GIMwDG/SeUbT7MFHdsB8JjtVyOY3GI0/mew/MHDhUkR+IHfT5mZvzkerDU/m+xv9uIlTLbtE2nbfnf5R7JxVzv80+pT/0jFwRI25TbmBafYfbfFTOj7wear8o/TBsBMiGELDpI+vPDowmnAsNDQ29sLqPl9ezHAb/XPDgMQtIRSYEfW2EaevP654cosPbjmxTIkqGPucXMi8K0x7cVX3OLXD9n8gfkcWCyVRC/6qg9xU/rhubvT9TD5NiRKcqxHJ3n2hT+mG1P5RvJlfZci+LoruQUV8DX57R/T19vz2tNIfpi7lllX9h99sUl5YphxGVOX11wzElTYYjxRZ047HY7EIOKEYaMPQzbr8+WGhT0xRRKlMAS3sA+eHBVmbj9cR1Dt6gMMDxtiEHu8k4YjRtjgcIDiFkjVZt9fXrx1Hc+o/7ThBVjbDyAAT+aI9Vif0HvxChKZt6j8D/kD34mK+AdPFPrn5xivS5+o/Xyw6mOZ2Gw6nEKZLlj4h6sWqtOYI5H9R7ueK2X3X2/r+2Lo+OBlyFHdCMY+t8NQSp0rcTeSJMzv5Lyx6L2E+z5K9EZnMAsrEinRuAwW2tiCC0kMAoImNzMYfx/JqpC0qNJAN1SmoBBttF4kifMbTGM76qMJaasYsEp7o87xBMVBHQ/7MEs9lNBtsbeo9Pdiif5i78x71YftjRikpboDJFx2ZIiQJtvv9cv1jEGfHjXzQfNsWaST7f1xX4kkFPUR7mbGitjMiAYTCj6+OEnAMbA4c/V/nCnCD9Djjii0OUfr88c4scIv64c3P65YjCXBG25xc4WLsOo/f8AfFRhfFvhHpn66YtcinwTUydFS0jWJH9y+UfiIw6tSARo/Kp2jnI+EfthtN4DiYk07xOyM0RBH4fV7MWHXwODuFcAQAIBBMDldtumCXBTe4NyrQWHq/X9sUl5Yu5UXb1fv+5xTn69+AYyPJG+w+uWGYe/L66YYTighMdjox2IUOU4eavmcRzjsQg4vhuOx2IQUHCYUYQDELHKsmPr14dUeTbYf8fIYcacCJAncz8LfXuwukC9zPKwn47YoqxjiFjmbn9B+vtHTDqfo+ok++BOGlx0Pvw5CJsDsec2i/LFlE1Ibev9x+uNN2M4eK+doU2QsjNDAAmBEam03gGCdvO2Muht7f1xoOznFv4asKhXWpUo6E6fC40tpYXRoNiPMXDHATVrYuLpnqvEuMMtOnq1LEA8gHpsab0oEaQUFOoo6G3pLjOZviq1GMsI53A6G9+Z6dB1xJxXNHP0WqUWJ0BDUDOoY6AFDVE8C6xrUaw11ZY9EyG4fUqaGdaJlGCgxZvUZEkCDAMgEY48sXc7eCMXHcvnh1Cqd2CMwBYRFjLkE/lXVtz+OFzVHTWVd4bTtzkj141GZzT5caqhUlw7ilvBDKZUsJAEzBJPzxl84SXViZJcEn1tP/uxv6OElb7GDrHFPSuSTL8vMD5YrcRPoet/9wP6/HFqmkR6h8sV8+PAh/rcf7D++Oo+DlLkqn6+OEKb4kA/THP6thfzPXANDYsZTpkmACbNYAnYSfhfDzlmv4T4Ym20gkT6wCfUCeRxY4bUK16RA2cbC+4kbcwSPbglmuICl/EZcap00k1dTTgFjNyChqAAC6tMb4TOVNIZFWmwItMmYBNxt6j0wuj2Y4CZkztf3H9xhVoev5fLDKBTZHpt/nFzhUrVkGDYgg7XHx/fFQrIX1fqcWOFrFSB0+vlgktxb4Jas+P+5DtH4anLYeqIxOq2IAjw1Bb+1T+mIXB1Pbmvwcj9cWsnfTyksNuZUjFpFNgnLekR1H7YrPu3rPzjFjKA6h6j+mK9axb+4/D/AJwtoZF7kFTlhuFc4bgQxRjscMdiUQTCnC4VfliEO0erDThdOFImI54ogiicO1Rtv1/b98cWgQPaev8AjHC3r5fv68QgsRvc9P1P7YazTc4TST5nE3dAekZ8h+pxCXRCcT6dNufP9hhprxsAPZ+pvh7i59/s3GLKbHIsg+3HpXZ/7LGq0adWpXCoy94BTUuwWLyW06SNrBhJtzxnOBdgczVrd2y6IQOx9JgrMaZKopJchgykSADYkHHsXZNFZDlkZ2FMQS58bIGlhYC5eZO0EDkcKnkqtLCjG92Z3gPYqllsyTTqVG1U3V1eINOFaLKsQ3dm8iOV5FTPr3U0Yle+qMGAI2WkmnmoIKkbg8yNgdbxqm9JqZojW1NT3jAWcsVBG8iXOoATECfRg+Z1s7UNcB2poFnxFFVlDAQgLr4AFMgHvCEjTNgcUk5t77nSwTjjVvj+QvxDsZVzdNKlOAQYh9UMp0klQiMzEaeQuD5HFTMfZNWYA08zTbSZIKlJiIIYGoLlecbY9S4XScUqYZiagVFZo0+IqFJCg+ETcAbWxSo8TZSzBGMsEfTBmoAS0L09GZgai35bsx5JY4qK7GXKlkm5PueJ5/hjZd2pVQPDBOkgiIvGkkez98Jm8ytNGDIrsdM9UkMNAMHSo8o1G5nTb1ftJwenXDs1Om7sjaQUh1IU6VD0xqYeEWJ8R5HbHk2cybAZgvclKb6iZBLMNLAiQZBYeVxyjHSw5VkVdzBkho37Aoi4H1y+vbiWjlGeQgLEAtYclDOT7FUn2YhpiWHqON79mfCKrPXroAFSi6B29HvTpZBEXiATsAGE+lGKyy0wcg8SuSRl6/Ac3QEhHTWCCyuCCs3XwEmJW459IxVzmdZlfvg1V2H3dR6rMaYUuxAv4tTEnxDkSIJkewdmOGVO6dKyaEJGlDV1uvUMQbXiLnnvvjzvtTwdnNTMKraU0sajOSWBYJ4ZuRcXvHWSBjnY8+qVM6GXpko3EzNF9Qk3Jj5gX89vf1nD1icQq8GPMjyMXPqsTtzAxY0Y3wdoxvkgI8KnrPzBxNws/ej6/McJUXwL5Mw/24fwsffL6x84/XDV5kZ3wWs3lmQl2WFeCpkc3FRZANpWTiwikMukAkEm9h+Jbn2fA9MRmolJ6tAyKUysCSrEKZMmYEchMjnthtbNMBoViKhcg6fWqgdL3IifS88NpIXyU0y2ioUkGJBI2MgHp8+mB+bHjYef+ZwQCAV2CDwio4UeUtA9wxRzJLVWCjUSeXkBO3t92ESWw6PJTO5w3FsUFBOtoI5AaveZt8fZizmst31QmmiITcovhQW3XUxgWNpPl0wmxoLx2DLcBYWK3G8vF+do2x2K1hUCNvr2YUt0wgH+McBODAFLk4UmAPr62GGhbxhzDn8PLFFnU159PqMKFk9SccRy6b+vn+3sx6P2G7FrncqVogrWJ1VKpPhVSSFFrlYBhBdmBuBcDKWktRs89rApaIMXNxI8p5YjVQ3lHPl/j441fG+yhoHuy8ssqrFNJgGfRDEjff1jGVrAgweVo5Dl9HngYZFPgOeKUORLDlq8+X7+/wB2CHZ91bM0FcAqatMbbguoKkDkf1wNptyOx+GCPZ+nOboAG/fUhBF57xfKMMYo9H7aZtslmFrADU+iiATo+5oUlSqk/wBVZ2M7Sinlix2B7YZD+KqpVRgKoK03eIcswJXSq/dliV03IH5pN859qmYK516YJhaIVoYwW1u7CYupqEtpsJ9QxU7IcMp19DOdLpmabaybGkrUu8XSLArrV5HmNtkJKtTGW38KPUO0fHWp0wqUWr1q4sqiFBhfTYC0sxIHmbgC+NK1Ey4r06oBo1XeoVMALPcrAGysG1WILyNRaAU2vbHMk0a60R94h0hmGkKZ7ouS8KI1PAkgws9Mef8ACqtStSOUrd7o1TS9IFIKsAHYhYBUEsJKy5E6oGaK5Hu2lR6vl81rDHvAFYQpRkPhHgVkaPG0Q0i0xFsDuH0gmZzVFdpFRRc7gMfMghgZwP4ZmPvsxR8EoalR5Gm4/h6VNVXUCtMqG0g7jSZvanxIUnzNTvvQaiitAkgtTpqHg2bSQCR8yIxEu7Cq9i1xPjFNjUo0mJrGm9Sm4MQ2WKVzTVh6Ukbi3hcXO2G7W5YtQ1UyNCu4exkgMlVI5G+ZJi1lGJ+yFc/9o0BUMsDSDDke/LU6gt0NQDe+95wvG1JyVRSSNK0miY8QWpRqAiCbvSpyLRb26IJ48q+v8mOUlkToxGXFx7fkcb/sAhPfBVpsYR5qJq0gFqbFCWEGKiAiDqECRF8Lk1BdfWb+UE40nBsqxRmV9JUMtiQzFlBCgjfxICVMgztMHG/Nj14pIXhy+Hki/qejJnRSb7xizMbIBLEnkALm+1hvfrjC9reK1KWRWkKKhauukKzXbR3hcrTEWU6abFpIJJ03kgp2dzJUt3qorq0GSAwUiVLLybUD0kAyJgkd9odUNTo0hYJLNBBgkU1Clf7STIsZ33jhYYtT3R6DqMkZ4riYCrUhp/rJjyIX9MEVosRIBMWkbbdfcfbgpwXsaa0PULqDTapTRKepqmldQAuACfCB6e4lbkYudkGoh61GtSpOlmQsAzLBQaFYKCTpaCVj0CbbjpLNGNv0OLKLM+aZ0xaZJ3AsdtzHIYXIoVqIYm4sCDfUOnqPwxos1SyFNyp1SORNUnkQTpMeib4rVeKZRfQoqYNiaZJFh+cSbzz6Y6MYxaUk17/AwuUuKZW4lk6Zq1C9TRHd20yTqB3BZdtPKR4t8OymTpd4GD1Tf0hFrRPhVotzBtG84blOIBqpFNdJqKBZdN11GAtOm5Mg8hyM7YKDL158RcRuGV499QU/dg0lLcp2jHvQ0kqZXxadiCBMTBjlytjSpwpVyzKkLrA1NA1MNz4t46iwwC4jUL1qhFiXMW0wQYiAxi46n14nodoNKaWBlYBAO0AkW6W9V19eOfni72NeNruFOCcOWm4LrophWLE31ndI6XjpEc7yE4jxAHM61BIEW2JAv6hb9cdxHir1W0iWJ/CDqm3MDcxy9c+V/PdlKmWRXdvGbsBfe129sYQ5KPm7j4Y3Py9iM9oav4aaAdNR/cfLHYztY+IxYTtOOwzQA2Io5fXljgfj++EDbeX6fXwwq/uPf/kYMWcRufL4xGHnf1fIf8AYax+fyA/zhSfS93xn9MQsUDYdbk+v9h8zj3T7G1pPkK1Nand1ao8SoyiqApZZUElgunT4oF2aI3x5L2M4bTzGeo06zBaUy881RdRQTaXA0jzbGpyXbqqOI0q1SrqpZdiqqJYCm4Raq3NkCgsCY9EW/KnI+w2EG039gl2o7MChQyqlnZtVYOxQqJBQqFPODrhp3Z+UAee8Q4Y9SvU7tdQDQTIF4E7kc5x6l29zdGvVR6Sq1RAxdlIYyGPhAjUCPFYzEjYTjzPinEa1HM1AbFPuyrLZSoCnwkm4YEzN9/LGfFJttxN+VRUY67/kG8S4PVy5UVV0lgSBqBMAxPhJHxxpfs24KK+bFUwRlwtQg3BcvTppIFzDPri8lI54yfie7MTpgSxJjoOZ5HG47H51svkc41Pu2dwqurm2hQqppG7EvWnoAl4MTrd6dzmyq/h/Uk7ZVpzrVzqUE1dJJBIDVKrDVpPQkjywE4LxPus8UI8FSoUifR1uqkwJ1CBECLerBjtBxXXV0uaZjMLD0v5b/j1AMxChhWqHoLCByzGZpk5xSJBc03BHLWFYNsdifhiorVCvVFW4Sv0PSU7VPlEzAzVCpXUmmpltMKhqr4mIME+GDY+E3kDAvhHbAqtepSyVHuqQpuxMd4ZYUw4dy4Tx30hWUTAA3xf7WAUatQoFHeVXJXwmD3gbTqfw/lJiIIJmcAeDju6GcB0lKtKkoK81Ds4su58MR1GBlCOhS+xUc0nNxXG5qKX2tU6oRDl6neEBYRkcNFryyAcjtyxH2y7SFaSqlCnegK/eMFeppYnSqkoO7kKWMFiFFiC2MYtAgEqhVbk6Y5XI1ekx6kTGygnxAv2wzKl66ghVpUhRK8wUoKoHQQ9vadsH4aU0l9RfjScfyM5wfjTJXFT8UglgYJ0lHWOQIZLHzg4NdtXZa9amrFaYqNA5MtbVmDfdlDEwIEA3Ei+boOlKo6spaCQqgwSdh6xG+LvaDjPe5iodJUkUREzGgLcx5CDHxvissXqT99v9jcSW/v1KeUpksumZm0bzB92PSclwRkpsm7U0tWJBHelVqjQGIlPFy3SDIlRjMdiXSnnEqOyikO88bLqTxpVpoW8iefkfZ6Fk+0FVs53TKpp5l1bQQGIITT4STZvBSUzvciL4R12Vuor0v8S8UGrA/Beza03q0SeY8YjSYjSIU7zve422MjuKdm6uezoWgVC0gJmY8EkGAIALMRFzeYN8a7OVny0kUGdJmyFQ6DW4KssLq0+Ef1EagC14H7Q1FZUWjplR3a06ZTUXEqNDLdgWQmAxEMCBJOOfGU09VG7xW8fhxHcF4FVpNTFSoarKSUIpuopliFbQXKFhtqUggnTIFjiah2Eod9Wcl27/AEstNqkg+GzBye8LAFo8VtW1hBWnVq6nqOtNTT0roD92tOQKmkuFbUQr0jsRq1RYjFfN0atJmIeULGEISmtPUxqaWq1DdfGIASTvGKcpb0Ze9Nnk/bLglXL14qEujCKbn8gsKcCylAQNIgXBG8AARfHu/E+BCvRK5rSysLBUA0MQdLK5hiyzYWm4IgnHivFeCvlqz06npLAkTpYXh0kCVP7jcHHU6bP4kdL5QSa4F4JlNTsd9ICidtTnQJPIBe8PswQ7gd2wUKDdu8gatBYosCBpCkhiZNhPq7su4KVENixW/wDetSkP+pgP9WLdLQVDaZc/c6DsZQszRykal57eZGO3CHwI5WSb1sBccpxmFqAae+hyv5XDaai+fjUn1MMCeLJDgHoB8Tg92mA00IvqNQz1BZYPt3wBzj95WgCxNgNyPduf1xlzUm0OxW6YZ4FQ/h80ldI7lZYGoBemT3RLoGDaWkiVnceYwzi3amtVVaSaAtJRDAEswAgXcmTEL4QJg+vFbiFdQjBTIAAmCPSMBRJNtMnlN7DYC6q6SrLyCH2lVb9TjDoUnbNjyNbR2RHWQamg6hJho3vve98dh3FI71ig8LQwHTUA0eoTGOw6xNsiKnpz/f8AfCwb23/eccMdH18MUSxTTJ5cyffhwpG8wJPX1/vhPecab7PuCLmM2neLNKlFRxyPiCJTPUPUamp8i3TEbpWQKHs2MplgT/3mrSFSqxF8vSqHSuhZ8LFSutiCR3iqNMkkz2e7Olq9enVUqzZSsgDsGcTTSnSZiNKk3EAC15JItaec1xLOBgWGZytQKDvKqKtMjz10wI/pPLBTLoa3FMvmNRNI5RazGeoelAPlMR+bT1xhlklyjcoJKmA6Payo2R1amDd2UCADSlTUFLwF9Ea3bTyc0wfBUQDCHNUnFPWGJgsSTdyzbFj1CgyebGZ3Op7bVkWkzUrUs0wrso/8GvpGukOhkofNTUtsRX7L8JDla8y1BC8EA6oLHUp5AEsRIPi0TawNSio2Dpd0XMz2SV8s6qo7xV1oQL6iahKSN502/pdOk4Edj8gtZK9Oo7rS+61FULQhLA1SgGsord3OnmKeq0lfQ+D0AihU/Dsd50khd+gi219sYCjxhuGcSrimD3eppUMVbQfvU0MLqwUiDcG4IIJGKwzb1RBzxSqSNXT7AtmTQTvKOYpM0LmqFXxgIo8VUSysaagAIpvrI1DSDgfk+yCtSpZhIVqipLOdY+7I0BKYCxekshi0gm4vOj4dxWlmHL0ihaupTvBRSnWV9DVF78qQHGpVFwkEgTEMQ2W41FGKg0imTpJNgDUqd4D4baW1KdVrKZ5Ytyko3HZl9NjhklU+B3aHLByHJqDuwkaQ1Zh3dNVDDxAarTOkdJ54GcC4fl6lN+7atUBcB1LBASoYgEKhqEeOYUbjfkCT5gydIL6bSNYMjcAoCsiIvExgTnO0ZVqhIZhA8LuVZSoIb0PT3jxejHmcLWSco6WdKXQ4cb1Jfv8A5/gv5zsgGcdwAGaABVLCDH4HdWdZJFnO8RHo4i43wM5jO5hETMVS1V9VNKZGnUxfSa1WFpwoJAVXBBkSDh+V44Z0ml6SBqenxJUVrqfFcyIlSNt4m2j7UKc3RoZiKiq6MGpd+EpBRLo9d1IMKNVrXO0A4njTju+3v3uYeo6bHerHw/39/QyeZylKiWGYejlS5ZqipU73MOVcEUCO61UTAa9lZgDsQMZzivBe7rMqU2pUG01adOrJcrB0luaCZmYsR6VpO5fNIqu2WVaVMEqKiJ3YqH8tIqGrVj6VgRbdgNqKBiwZwATJ0i5sVALvJLNfqYtdiLO6eOTNLbju375/Mzz0YVbf2QU7I8N/m0WomqtTu6ioPSHdFtWlROn+YZRgZUuLnGhyDE8RydQB9JrQxcEMSRZmkATLRZVEMDHM0uGdnxWo0qlOsifzBVJEkEO2jQqkEnRoN2Uei0nUQbfG2XKtQaixYqRU1vA1OCsTpAAU92NvzMeeM+eUVm+HhB4U5Q3W7PX6tNTYgHyj66YGZihQptK06auRuEUN7wPWfj0xjMt2qq1BrVjpJP4QdJESpsRIt8DzGOzfaBmuw3BE7XNtj9bYxvINXTNdzSZekKZd6ZDGtUaq1RiCqTCDTDCfCgG/wsB/FPE1Mio3iWBVNNGJIOod2RBpkyblYgSAYk0+z2aFWi4KMz0oCKWKqFaWg8jDBt5EabHFvOUHfLGo762I74LLKrKg1aKdwxlTH5riCosKttiXHTKmVsplitTQVI1eGXLVJm8kSAfdIn14i7WdixmqaLB10w3duIBkxZwE06CYnSBAUHaZo5fjD02BoUiq7amLPI2ID1mYovkIvvODHDuJsxANm3YqLQDq3iQTt0AvaL3FuErXIU4Se55B/Bdw+zgkaWRhpsYMEQDPon3YWtm2PiLNqCFJIWdN+emZvvvjcduOGd9SGYpqp7sDUROoqDJezaWUKWtpmJYNuD59mXhCeoPxt+uPT9P1Cy47W3qc3NilCVS7lfi+a1aWbdFhQNgBJ2jrb/jGbVyCCNxsfVti7xHM6pj0QYn3wPmTgfhEpanY2MdKoMqO9pKgA1HU5YaoXTqIDhQwnSDAAECDtiHNsA7CQwAAOk6hYASCLcgJnA9H6EjE1XPMdUeFWJJRSdNyDEEmRZd/yjphdDL9Rf8AtBxYO8CwGo2AsBv0x2Hrnli9JSesn/OOxVv0HaIf3r8n/gra8KDhoFsKvzt8MEZx2onG57K1QmXopQmpWq1xUrBQZRaMCkgEeK7s5KyPEomRjC0+f19bY9Q+xvL6sxl9hpr1GnqBQuPeVOAmtSoOEtLv0D3FMyuR4pQJ/CaKG+y6DSv7ahc/3npgrwjLCma+Wgn+G1PRExro14ZKV7nSzAjoY3JsN+1zgK1orUQwqaWFUEkllSEB038Q8e2+htyBhva3i6tkspnctUVqqJqcTdl8KaDz1LUcSNxvyGMDj2Nmq6b9Dyx8w1Sp3VRtKlgKjEGFYeDvCBySSPVqHPGl4JxE5OpRFUxTb7t1/wDpqxkE9YBA/wBNT20Oz3CBmPvB4mM6166R6R6yxuOe/XFbiFc1XBG9gy+qIB6tb22wyTt6fQOKpOXdnqPCKQWAGVlFNIZTIMShIIJBB0dTzx539o+V7vN94N6tGm09CsUT7YVffjRdi511lIPj7ogTMJFQEj8sv3vh5MxGKn2tZfwUKoiQzoQeYcBxbpKP7xisK0ZK9Ref4sZj+D5solZpaaaa1YEghgdKiQZgsy89pwY7T1qvftlySUetUViQpJP8VVVpaNQkhTII3bri1wfgPfcMqHLlazOVFakgOumxcaFOszU1laMFAYOobYvcNyRqZuhUZXSMwoqSh02P8Q6vPosDqseTC2Nk3FJt9jDFvZIyfaHIuMw1Skxh3qAsp0+NXOsAjaZVgOQdMN4ZwmvW78d54kpayGqLdA6K4LsYSC4JkiYYXsC0cQOuoRdS7FqRO6sSV3IOpSxGoQwBPLfQ9kOGd4K7UlNJUQjVqGrVoq5lDDKQV7zLJJJNgI9IkU/hhbD1tz2exQq8bbLMKSA1AtJKNRTOhwRqYMsag4coQTsUAI3GDWd4rVzuQpCSlKhmKdJqTAMxBQstV3IgtOtYUKB4TcwRlKdQsmlxKqfTuCOoJ59b87403ZVGGWza6HhloujtIV3pVCSqNEMSrMIBJ8JxJxUEpP1X77i1lnO4r36FalSKllZmY2hmMnSRYaukq9htAxJlX01EaAdJ25MLNB6ej+ttsPr0Tr1AGAhDWPJlKyT/AHP78RIu3k3/ALH/AFj3Y6+GUXCo9jBLVdy5ZpsjxNqLKwapTWrTVn7oxJMw+gsBIIM3G53i8fazidLMZekwea4ghdB8S1AGYkqNMyEIk7M2+AuT1KHLkP4mZQBHgNwvz2/MbnGnyfZoVKxUhTSyy0sszFdXeVKdNKbhTH3d4lxBFouSV5f9QwY4VkSps6PR5JSUlLeuDuxHDSlDXUKr/EuuiWiYEDwgEQZJvHhgyQRB7ifBkWg76lGlDUBbSVYAH8XdzB6A+vnFihUVIRGCohRAwBJhYRAzta4VFgT1xIEZlCDUoqd5p0mn6NUNV002lttHpFY0mBBF+C0pScjYupyR2TM32YqEtUlmRdKEro0arkjTz092wlo52mLa+nkV1QVBLjS7AcpBCgnZQbaRAvtMk4jj9DMrXFWmCzzB1OarQS9VQwWFSmAKqKV5a5J1HF1cxmq7U0NN6C+FyzTp694HBAfSRCgNqkofDeDcO6FTyOTuT3KFbMmi2llOncAhkZQZsVIMbb3BwN4p2gqRo06FY2UfjBcoCXIllJBmAFkeieWw4hw161VKddqDwp01WDq7Ta3dhdF7wHAnrjDdp8vVhcvTVmFNtSs6lnBVnUoSpjTKpJILLognw2fg8PUtXALzSS+F7mi7McbDeAn1dfb5jGJ7f8BahVUUhFCsTEfhNiaY6CPEvkSPw4TLLnaC942XaAVZWVbODIAlSdS2IBXYkdRjbZGtR4pkiCTBsfzo4AMjlqEiORBI5kYb8nI3Dys6E9PUYottOVfqeNZujcIsHQCWI2nnB5gAATzJ8xis9GADyP7kR8MFM1kTl6mZosQSgZdQ2MGAwm8ENN+uO4e0KsdeXrx04xtHHlKmCAMWWyZABYwPDyuNeog+dln1EYrdcEs1SJphhtVeVG8BAUC8rgH5XwDCIf4NfzH4fvjsFmySLAiq0AXASJgEi7zY29mOwGoLSZ447VhR9WwvswZQmvHqH2C1C3EdJPhSjVcCBuxpIb+qPdjzEAefv/xi9wri1bLv3mXdqTgEa0JBg7iemIQ+i+2mSVHaprCoQCdTACbixJgtYW3M+vHiGRy4Sv3DFipZVfxMFcArpbSukxzE3Hsv6J9nFKpmAlfNs+ZqVA5+8fVoQuKFPQCYUkrmTNrL6jih207IQRXy5V1I1UnW6sJmJHQ3Ht2m3NlOpyR0cKUopLkBpOVq1KVIkMB3JbZriSD4WUktuNIugiDcB/4cGq+oyUDADSt9J0xMbeoc8GKlRa2eq1VuKmY7wA8wXYweliB7cMyHDdeYZVUu51wvMkkHpYWkk2AkmBhWvehyhsrLnY7PnvKtRhqUsDuQS0QYKwp2ESCbte5mh9onazL5qjTSizF1qFmBUiAFZfS2Mk2gm2CnEaS5OgEQhzqVJiAxiWMbxAaJ8seZ8Qy+iq6xGliAPKbfCMacC1TbfbgT1K0RUV+JouwtAt/FkXIyzWiZ8dNun9Bxb7RcUqrmnp0K1RE74MCtRyHWqEKswLQ0LABO4jkBi39kuXDPmh+akE53LEnl/ZgPnchFcHQwQNlkQswJYaU0NqUaTqp+K20rvjc0nycq/iddibP9pM2wHeijmo2etl0eoAJF2jUw9ZPnFsLk+2ecQp3aUAGb+WtFVDwrKBU0wSsVmEahucQPQHh33+ZIPz+OKVOoQin8tS8f6T/7cR4IegEcsmgx/wD7bMgsVoZOiFvC5WmCIvCyC3tn24lznG81mK8PmK7KrHUGqeAgHwr3aBUNgeUX5YG8aI1ixOpUA8/HHyGLeVy5NSrLR94drTKoZ9oPzwUcMIvZICWWTjYQRIF2ckMwkuxG5IlS0GBaT19zAu3KGU+rdR8WGHNZfDbnfbcTJ+vjhr9SbakPudW+Qx0MKSi0jNqbe4V4Zlw9Wkpsr1Kany1VFVo99vZjedmIqZWpTY6agr12a4mmTUZ5Mg/hYX2vE4wvCMuzODqKLTHemoPwinpJI5TJQDlJBNpxvOyvDe5os3pVsw5eT4tKqSFUj8RVjUmLajYtKk83+ryTpXwbek2i/uXc3kho0IglRrUXLCGQlwObkaiAfEYG1hhZV8slTLgKtOor6FAhQRNRQBAKmnUZx+YHqYxbzEU6eqoSVLrrkz4CdBcMNir1EYsNu7tAAjq9J6NXQqhlqodR1KCHUHxwY1BrTpEg9ZtwmqiadW4E4plmaNNRqbOC2oDUDUWHR2/MYQiPwgki4UheEK6GHpILfzsvTUxf/wASkiBtwb6SvO2DdSn92AGK7SVie7Vh4V83jflqEEb4yWc7hwrVECar60EurEtM1l0+ODTnwtPRrEhewLe5fzDBg1MupYFSoprqcEWLaBptBKlYJjmIGKj5Fm16xLWaXTwibaxqXU0mfAdjuAFAKUquYIhc1SrKbfeOwMf16lVhYn8ZO8Yt0G0fzHpEc10Bp9XTnuxsee+IVX0BuYy61KZSox0lgzEWLsHDFUuSB6Qkkm5YkkxgJ2XoKgfSR4mlrjcIoHh6yWJkcgI543NLhtIkOGIiw8UggWDQT4FMcjHzx5/x+iMg6gVC9R1qFRoCoig02A0s2xW7GbeI2iMasW+yNXTTjGfxAL7ROGBaorLtWRkb+5ACD7U0j/QcZnIej7caTttmKndUwytDHUWYAA+GAFBv+KpIFoIxmsgfD/qPyn9Mdbp70qzN1WnW9JVymTao+hV1TqiJty1WF4sYwVrZtTWpKU0rTY6gsSbKkRCwQFPz33o8LzopsVKh91B2Ihtc7GZKixB6bYTiGamoWUEA/wBUkTbcKt4nlzOKfJFwWzxUC3djz1OZnnMADebAY7A+rmqbMWh1kkwCCBJndhJwuJRNT9pFUD9/8YUD9fr54Yp+OHKeeCBFQfXqGJEEm3Pb1xIwzV7/AK2xo/s94f3/ABLKJAjvQxmdqc1SLdQvxwEnStkPZ0yX8Hkq6o0OgpZSm3RhTp0ww8xVrVWtgTwrNrQr08s6lss7NIF+7IYUabhRuCAUYReQ1iMWO0FZjTyic8xni58wtcqD/wCUp7sZduNsmZaoN0CkRY2fviPbt7ccFSetS+9/odbFBaWg523yWT71looFrKTrqpKhSPFBAMVCACTbYGGkEAVwUhaFRr99WqsHIMltJA0ar6qYJ1dXeoo2S7u0uX1ZqqiVH1ApVRw5YMjKS6Frksh8YuDp7wX8IGXrcAp0G162KN6Sg+Mc5WCNSzFmt5k2xq1RTpvd+6GRcai0rrkKZ16dSWZgQp0qJEelBaB11N7FB54zPbPKp3wZSo1CDE7iGvHk6j2YNUchTqVR3TMKQ8RF4nfYgRyFxyOBfa3J6L7jvCJ6HSLfD4YnTySzJWK6m5Y2w/8AZDQvmgYMopEGbqmYa3u+WKPGcu3fgbf/ABCp6ij937h3cDyAxf8Asf8A5leDBhT6x3WaB90z7MD+K5ieKurSPvWcAHSNa1Wcsw5n0x9Qew+xxFzIC6WIN4kfMz+o+hiGvekSBdqgNtvFTckD/UG92LasCsDeBzxBxCnZIgAsDA66W1T1O3vwxiYPcsV3HeZVgfxiPYQZ97DElJ21uBAll9xRF2H9p+GB615fKjox59Som/q+GCPDxqLMbSRI6Hx++2nFrkqSpe/Uu55/umJOwO/PYD44jqVxANvwm4/tMD4X6fGfPIDTIIttH+oAfp9DFHLp3jU+RKJEDmQm2/O0R1w+MtN2Lxpvg3GRrH+Cr6UikgVHcxqdjANJTFlg1SxaSZQCBfHpeT/kh6g0M4M2jwgkL4fwgrDEecbDFHgnZtKdBKDrrQBqtUMANTM4qKpEmINokghCDIOCtUSwZpIuwUbmOcdJIt+m/neqyvJNv1ex0oR0qkQV0D0mSoNIqgoJuYeQJ6EzGnl4dtgL4XxoOumo2mpT8JBNww8Jgc/xRbeeWH8frPVpEUZLFkI03ICutXUJ3jT54qZOtWfvGp0wrtAJcaVcKrL6KMxaO8WZMDkLRjHep7FhPLVlqqzKrKAdEMCs6SD4QbxIAkgeg3TAbNVFRmpod4JDFmDX0ABAbqC4BHhS2nbVpNhmWko9JhEldix30wB4ZgC0kXuScAc7VJyqOjIHdaZVm9EXTUz+RamAeUWMzi+9FMFfwUNpSGYHw1KJp6j5NRVpPPaCL3IgYc65ep4C7vVJIK6NIAG8zIUASSSYA5Nsb3Cu11KqdOlaVYDxU9iI8LRzMQR1sJwJ4txx9cpTQMbam0m089JJOwMT09laNy62CfEqwRPSUkFT6X4f5XgEWADFR4iTp1WItWbiMKykzIaT4SJYEkgERYQOkBpF8Bq+bZtRc6iQZ2EmxsBAW4HPync4TN50gsAx8V+sk7mx6k9Jw+CB3TJM4lKwZZy1UDXQVQFgb93cd2RYgiSvLaDkK3YatTZwt6auwWoWVdSgkAnU4AMEE9L9Dg7WPgWTsQd+n7C3PGd7TZKmhpuFAepOq0hiArav6TDgHrAO5M6cMp45Uu5binyDu0HZd8oi1XHpVCB4ka6gsRCMSDtM7YD5xPryxc4hRHd+jBDDkAb6hHXkPbivmT90vW6n/SSB8Ixsg21bLarYHxjsdGOw4EWcOBGGRjsUWShefL6+ON39jKf/ADHXNqVGrUM8xpFOB/5wffjAY9E+yXMoi58a/v6mXK0aQBLVDDuwQAGWGhbc58sIzp+HKuaCilqVmtzHFA9Thq81FGoQetWuj/7QD7cBBoNeoTBAa/qUlT8FOJ61Hu+IAEsBQbK0wGsfB3FPn/ab+eBuXyhq5qqkjS9UJMxHe1CN+Vqg6443hb177HWjJJXXvcLdotS0co4JZkWnl6jAnUrpTRwRbwm7GeViYJxVzXClqnvQSVIGsAEEMeYm4RrnYANqWIjEWV4i38TmFqAtRzTy/Pu3madS1+ZUnpBM6cWMhxI5V6lOqFZitQaY1yuhWpiJsKl1JIYRpJBEkOa1eXuLja57A6lQOs90IRIGpbBjtcTBAHW839YTtJnC9FAfxVXfboAvtsRg+e02VpqVYVcuzX8I75RMrI1MrrsbEnywC7W5ug9KkKOYSroJEBKqkBrljrQATCiATg+nxT8RNrb1A6jJHQ43v6Gi+x7KMTmXWPCqi/MmnmBAPLcYp9r8jo4jXebgVXjTuKtUAXn/AO4/6POxr7Gqv3GaIBI1IpPrU/5wn2hIGzIqD8eXqKf7qdWm+/8AbHux2ZLZM4sXc5R+hjaQBB6e7piDiBsk/mJ9QIj54mQ7/XIjEedXwAgSFIk+0c/UGM4YKj5kCalXxU/6Qf8Acfr3Y0GS03ICqDFhuT1N97+WM+1OKnqUfMfvg1la0QR4idrEYpch5lsEK7AKCYAlRy5ss7/VpwS+z/hhr5xNIBFJNZtzpKoXcR/O7vyMHAPibjSAd9Oob7qdTG3kG36iL49C+xbLD+Gq1CCKtdyEtYohc+GOep3HKdFtjhXU5NGOX2KwQ7m/4VVeo+olmRqcrAhKgkMjDkrQTI3+WO4nQIqGqCrOAqLT5CTefNtUcoBJxS4Bk2oUXC62d2JOkE6FFgq23nUT0JPTEmVrEVQpjUQzsJnTBCKsgwWBqEk9RAnfHAb2S9/7NxV4nw2nVTvAp8Q1JUUXk7aoIBM8zv1BvgLmab06lEPUq1qILLW+8cgSunWFkkU1crtMaSTq5EM5mR3gpRXJIt3aahokxOlgyATB9txOKWcy7mvQWmyoC5pATsGRhAK2JBW4td4kSdIw3lsiRo0LZFKalopIdr0rzIFip8R39/TADMFdBWFgKALBVVFDMzRYLCiB6+XJ+b7P5mn6TU9N4bXp9dmmPVJxTek1OlU1MDVqjQoUyFUlQWJ5kvBgbBT5jFt26aoJ78GZ4xme8qaCzgodVJixIIYao/p3sViPRi2B54vUBIfxecAn3iCcWeMmSNonSCfw7FL9BdT/AHnecU6bd4tx4l3H1z39eNSVqy4x7dySjxJXMAR18W3vH1OIKblCVYyBMAW5x/jETUZ9EAn3j1dMWsvTV1vb63/cYYn6AaXLZiPXlSegJ93/AB/xiDOsr0m1/hWQRuPDYjnvK+dh0id6KrIvG3w/YH4dcZrjvFSPuaZkL6ZvGqfRHKFgSeZ8gMHGOuaQL4sqUjJq9B3dum5HxvinXpQpHKW+ZGJ+GZ8IaneAlXAkiNQK7EA2Pmsj1iMRViDtJEtEiD1uPbjZ3IuCgDjsdjsHZQopHph3cHpgulAYsLlxh/gv1EPMwGuUbpi1w7L1lqA0S4qX0mmWDbGY0X9HVPlPLBhaajc/XvwZ7M0V74mPQo13J6AUaikn1aj9EYqeLRFyvgvFPXNRbqwPS7VcQUBTmazAEGKjd6AQZkCoGgg8xj0XsZkxnctVzDJTp11rHWVV9DMFp1A2gVARdiSFIvEaYg4MIqWcDUBe/W4v6ox6d2VcUuC1HiA9SpHKR4aUz60OMXV40sGvvsasMpLqHBO0nRgc/wAeKampUKSOG9LVUfZpkJUqFRN9wYnrtNks41RmZ1UP6PhUKAFgBQOQAAwzikU0ViJ1NEnbwgmx/wBQ+HliThGQdzrCMdcN4biGAPIwLHGSUF/x1NctnQhkS6hx7UAO0/DS9ZSB+ATHM6nP64EjgbeeNx2npvl+7LKAKmsASCfBoNwJj0xgB/21jq9LDG8MW3ucnqpz8WWng3P2P5U06OaQ2Bekep2cH2ej8MTfaJQ8CGRZMwQREk92k+y/wxjOHdralAtE6XEMoaJgyrAwdLKRIaDsQQQTibMcbOZCU1c6orL94QI1U9QJf0dJKbzYKZsRgsulRdMTijKWVN9wNTqiYO+H5p9KyvpA6x/oBb4wBiOulSmSWqUAJmO8Vz7FSSfq+EzbSR4WFgYII359eWKU0ynhlF7oqVhDsQLA/dmCARJYCSIMTHsxbp1yDIxNlEDt94auhQWZlDPpiAHZb+EEgE+Yw6rlqG4zVMr/AGkn2iR8hgHNI0RwPJG9vzS/cGcdzElAD+G/rJv8l+OPYuxmTbK5GgrCDUohxPV6nfAb28JVTsZjrfyg5WnUjSWdANOoqBqi9pUGLxy5+32TJcdp5nJUDoOtB3dSSYV0VFgKNwwCsNR2teCBh61t47CxQcXpNXTy3dhVQnW6gLJMiYLuw9n6CMUSUGZ8I8FKkbG+pQVJJ6ks6t7PPEy5rTQSq5s6A9WdjLFRewBPsHTAPhebHfVWqaiHpOABciXpyLkDpeRt6scxumojoxu2GOJ1xsQApEgA+GOvLlzM2xkO0BZaaVFYq3eAqFj7sU1cppERILieWox6zlfiaOw7seG4uVvuYgMQYnr6wAJxn+O1QgoggEDVY7EQjD/rAINtlwMPMFGNvY0OZ4yc1Tp1FUklRqANlcTqWPWOf/ITOVN73vqPIsZEDyVJ95xDwapp1xUUKRMMwFxsWBiLDdZ38oxBVzIY26H2T/ycGrb3GODWwHzlDUIPMkEevw/KfdiBKRVtXX0vX+b3j54thtRMbCYPUmxj2W9vvpZmo2oFGjkV3APtG5PL/jGyEXRcko7jcwVooW6DwidzsBPnHTYE3jFKhxoCSwEvfwcrRGmbiecyZ54dWy7OZYkx6/2xbpU27hqWqFLq0QJsrDcienPBOooCEo27XJm63Faj1GYGol4ULqFhsTFp3mfzYqpkL/ivHLoI6Y0A4ZbCpw3DfGSMzhbM83DB5+//ADivmcpoXa1z8h+2NWcgPL6t1wK7Q0QtMXg3IXmbA+7/ADiQzapUXopAbJ5MMgJnnt6zjsVaWcZRAI+r4TGqmBYWquQSATB3HIxMfM+84UH69+Ex2HHOHd8ymxIsdjG6wfeCR7cajsQPFm//ANfmT7fuxPrgn3nHY7En5R+LzoFdobVbfkpH/wDjTx7F2HMcCWPzV/8A16mFx2Mz+Uap/NZgftIY9zRv/wCK3+zFrsifuqX9o+Qx2Oxiyv8A6UaMfzGUPtRH/dvVV+dPGFGOx2H9P8pCsvnZIg+vbgjwMff0/wDV/wCjWx2OwcgoeZGy4FwmiFdhRpgjY6FkbbGLYofaGoGbQAWFBAB0HeVrDpjsdjOn8TN3UJaUEPsmaM7Ui3/w1Xb/APJQwR4Dw2k1KszUqZYZctqKAmdMzMTPnjsdgsr4K6ZLw5/gZDOXYT+U/M/ucTZCqUrUtBK6mhoMahvBjcTyx2OxI74/zFZPmP7nolM/dL5JUjy+9qbdNh7sV+Cf95pDkbEdQQ0g9QcLjscr/wBhrh/iarjiikjGkO7JJkp4fwzy874w3atB3NGw9EfHVPvge4YTHYc+QMPYAZPkOU4TPtCtFrHa2Ox2DfmNMuEZR+IVZUd48eG2ox6XScaUc/b+uEx2NjFZ+R6DEtIWOEx2FTFRJFpjS1hy5eeGrSHQe7zx2OwPYhR4xSHd7D0unk2PPsyxLmb7fIY7HY19P5WIyclcj9MdjsdjW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6" name="Picture 8" descr="http://img.ria.ua/photos/ria/news_text/3/360/36025/36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483" y="3429000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img-fotki.yandex.ru/get/5602/38534933.15/0_78fff_810ad0c8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636"/>
            <a:ext cx="242285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Чернівецький обласний академічний музично-драматичний театр імені Ольги </a:t>
            </a:r>
            <a:r>
              <a:rPr lang="uk-UA" sz="2000" b="1" dirty="0" smtClean="0">
                <a:solidFill>
                  <a:srgbClr val="7030A0"/>
                </a:solidFill>
              </a:rPr>
              <a:t>Кобилянської.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 Чернівецький облмуздрамтеатр відкрив 81-ий театральний сез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57190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285860"/>
            <a:ext cx="235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052736"/>
            <a:ext cx="4786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Чернівецький театр </a:t>
            </a:r>
            <a:r>
              <a:rPr lang="uk-UA" dirty="0"/>
              <a:t>– це мрія з оксамиту і золота, спроектована віденськими </a:t>
            </a:r>
            <a:r>
              <a:rPr lang="uk-UA" dirty="0" err="1" smtClean="0"/>
              <a:t>архітекто-рами</a:t>
            </a:r>
            <a:r>
              <a:rPr lang="uk-UA" dirty="0" smtClean="0"/>
              <a:t> </a:t>
            </a:r>
            <a:r>
              <a:rPr lang="uk-UA" dirty="0" err="1"/>
              <a:t>Гельмером</a:t>
            </a:r>
            <a:r>
              <a:rPr lang="uk-UA" dirty="0"/>
              <a:t> і </a:t>
            </a:r>
            <a:r>
              <a:rPr lang="uk-UA" dirty="0" err="1"/>
              <a:t>Фельмером</a:t>
            </a:r>
            <a:r>
              <a:rPr lang="uk-UA" dirty="0"/>
              <a:t>.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Чернівецький театр</a:t>
            </a:r>
            <a:r>
              <a:rPr lang="uk-UA" dirty="0"/>
              <a:t> – то пам’ятник </a:t>
            </a:r>
            <a:r>
              <a:rPr lang="uk-UA" dirty="0" err="1" smtClean="0"/>
              <a:t>обізна-ним</a:t>
            </a:r>
            <a:r>
              <a:rPr lang="uk-UA" dirty="0" smtClean="0"/>
              <a:t> </a:t>
            </a:r>
            <a:r>
              <a:rPr lang="uk-UA" dirty="0"/>
              <a:t>з культурою чернівчанам, які понад усе боялись набути репутації провінції і палко прагнули ні в чому не поступатися шановному </a:t>
            </a:r>
            <a:r>
              <a:rPr lang="uk-UA" dirty="0" err="1"/>
              <a:t>метрополю</a:t>
            </a:r>
            <a:r>
              <a:rPr lang="uk-UA" dirty="0"/>
              <a:t> Відню. Так писав німецький </a:t>
            </a:r>
            <a:r>
              <a:rPr lang="uk-UA" dirty="0" err="1" smtClean="0"/>
              <a:t>пись-менник</a:t>
            </a:r>
            <a:r>
              <a:rPr lang="uk-UA" dirty="0" smtClean="0"/>
              <a:t> </a:t>
            </a:r>
            <a:r>
              <a:rPr lang="uk-UA" dirty="0"/>
              <a:t>Георг </a:t>
            </a:r>
            <a:r>
              <a:rPr lang="uk-UA" dirty="0" err="1"/>
              <a:t>Гайнцен</a:t>
            </a:r>
            <a:r>
              <a:rPr lang="uk-UA" dirty="0"/>
              <a:t>.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Чернівчани пишаються своїм театром, його </a:t>
            </a:r>
            <a:r>
              <a:rPr lang="uk-UA" dirty="0" err="1" smtClean="0"/>
              <a:t>іс-торією</a:t>
            </a:r>
            <a:r>
              <a:rPr lang="uk-UA" dirty="0" smtClean="0"/>
              <a:t> </a:t>
            </a:r>
            <a:r>
              <a:rPr lang="uk-UA" dirty="0"/>
              <a:t>та здобутками і театр відповідає своїм шанувальникам щирою любов’ю, прагне </a:t>
            </a:r>
            <a:r>
              <a:rPr lang="uk-UA" dirty="0" err="1" smtClean="0"/>
              <a:t>вик-ликати</a:t>
            </a:r>
            <a:r>
              <a:rPr lang="uk-UA" dirty="0" smtClean="0"/>
              <a:t> </a:t>
            </a:r>
            <a:r>
              <a:rPr lang="uk-UA" dirty="0"/>
              <a:t>у них цікаві роздуми, глибоке </a:t>
            </a:r>
            <a:r>
              <a:rPr lang="uk-UA" dirty="0" err="1" smtClean="0"/>
              <a:t>осмис-лення</a:t>
            </a:r>
            <a:r>
              <a:rPr lang="uk-UA" dirty="0" smtClean="0"/>
              <a:t> </a:t>
            </a:r>
            <a:r>
              <a:rPr lang="uk-UA" dirty="0"/>
              <a:t>складних процесів сучасного буття, </a:t>
            </a:r>
            <a:r>
              <a:rPr lang="uk-UA" dirty="0" err="1" smtClean="0"/>
              <a:t>по-дарувати</a:t>
            </a:r>
            <a:r>
              <a:rPr lang="uk-UA" dirty="0" smtClean="0"/>
              <a:t> </a:t>
            </a:r>
            <a:r>
              <a:rPr lang="uk-UA" dirty="0"/>
              <a:t>своєю творчістю естетичну насолоду. Кожна вистава театру – відповідальний звіт перед головними цінителями, суддями </a:t>
            </a:r>
            <a:r>
              <a:rPr lang="uk-UA" dirty="0" err="1" smtClean="0"/>
              <a:t>мис-тецтва</a:t>
            </a:r>
            <a:r>
              <a:rPr lang="uk-UA" dirty="0" smtClean="0"/>
              <a:t> </a:t>
            </a:r>
            <a:r>
              <a:rPr lang="uk-UA" dirty="0"/>
              <a:t>– глядачами!</a:t>
            </a:r>
          </a:p>
        </p:txBody>
      </p:sp>
      <p:pic>
        <p:nvPicPr>
          <p:cNvPr id="21508" name="Picture 4" descr="http://www.guide.cv.ua/culture/theater/images/tra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57190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uide.cv.ua/culture/theater/images/Theat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3714776" cy="303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guide.cv.ua/culture/theater/images/tralka_veche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3714776" cy="28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www.guide.cv.ua/culture/theater/images/Theatre3(Luc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142984"/>
            <a:ext cx="2262170" cy="431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7E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5607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 Харківський державний академічний </a:t>
            </a:r>
            <a:r>
              <a:rPr lang="uk-UA" sz="2000" b="1" dirty="0" err="1" smtClean="0">
                <a:solidFill>
                  <a:srgbClr val="7030A0"/>
                </a:solidFill>
              </a:rPr>
              <a:t>укра-їнський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драматичний театр ім. Т.Г.Шевченка - один з найстаріших театрів України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uk-UA" sz="2000" b="1" dirty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000" dirty="0" smtClean="0"/>
              <a:t>   Його </a:t>
            </a:r>
            <a:r>
              <a:rPr lang="uk-UA" sz="2000" dirty="0"/>
              <a:t>життя завжди було насичене яскравими творчими пошуками. Засновник театру, </a:t>
            </a:r>
            <a:r>
              <a:rPr lang="uk-UA" sz="2000" dirty="0" err="1" smtClean="0"/>
              <a:t>реформа-тор</a:t>
            </a:r>
            <a:r>
              <a:rPr lang="uk-UA" sz="2000" dirty="0" smtClean="0"/>
              <a:t> </a:t>
            </a:r>
            <a:r>
              <a:rPr lang="uk-UA" sz="2000" dirty="0"/>
              <a:t>української сцени </a:t>
            </a:r>
            <a:r>
              <a:rPr lang="uk-UA" sz="2000" b="1" dirty="0">
                <a:solidFill>
                  <a:srgbClr val="FF0000"/>
                </a:solidFill>
              </a:rPr>
              <a:t>Лесь Курбас </a:t>
            </a:r>
            <a:r>
              <a:rPr lang="uk-UA" sz="2000" dirty="0"/>
              <a:t>дав йому </a:t>
            </a:r>
            <a:r>
              <a:rPr lang="uk-UA" sz="2000" dirty="0" err="1" smtClean="0"/>
              <a:t>по-етичну</a:t>
            </a:r>
            <a:r>
              <a:rPr lang="uk-UA" sz="2000" dirty="0" smtClean="0"/>
              <a:t> </a:t>
            </a:r>
            <a:r>
              <a:rPr lang="uk-UA" sz="2000" dirty="0"/>
              <a:t>назву першого весняного місяця за </a:t>
            </a:r>
            <a:r>
              <a:rPr lang="uk-UA" sz="2000" dirty="0" err="1" smtClean="0"/>
              <a:t>ста-рим</a:t>
            </a:r>
            <a:r>
              <a:rPr lang="uk-UA" sz="2000" dirty="0" smtClean="0"/>
              <a:t> </a:t>
            </a:r>
            <a:r>
              <a:rPr lang="uk-UA" sz="2000" dirty="0"/>
              <a:t>українським календарем - </a:t>
            </a:r>
            <a:r>
              <a:rPr lang="uk-UA" sz="2000" b="1" dirty="0">
                <a:solidFill>
                  <a:srgbClr val="FFFF00"/>
                </a:solidFill>
              </a:rPr>
              <a:t>"Березіль". </a:t>
            </a:r>
            <a:endParaRPr lang="uk-UA" sz="2000" b="1" dirty="0" smtClean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FFFF00"/>
                </a:solidFill>
              </a:rPr>
              <a:t>    </a:t>
            </a:r>
            <a:r>
              <a:rPr lang="uk-UA" sz="2000" dirty="0" smtClean="0"/>
              <a:t>Це </a:t>
            </a:r>
            <a:r>
              <a:rPr lang="uk-UA" sz="2000" dirty="0"/>
              <a:t>був сміливий і міцний експериментальний колектив, в якому променіли молоді таланти - А</a:t>
            </a:r>
            <a:r>
              <a:rPr lang="uk-UA" sz="2000" dirty="0" smtClean="0"/>
              <a:t>. Бучма</a:t>
            </a:r>
            <a:r>
              <a:rPr lang="uk-UA" sz="2000" dirty="0"/>
              <a:t>, М</a:t>
            </a:r>
            <a:r>
              <a:rPr lang="uk-UA" sz="2000" dirty="0" smtClean="0"/>
              <a:t>. </a:t>
            </a:r>
            <a:r>
              <a:rPr lang="uk-UA" sz="2000" dirty="0" err="1" smtClean="0"/>
              <a:t>Крушельницький</a:t>
            </a:r>
            <a:r>
              <a:rPr lang="uk-UA" sz="2000" dirty="0"/>
              <a:t>, Н</a:t>
            </a:r>
            <a:r>
              <a:rPr lang="uk-UA" sz="2000" dirty="0" smtClean="0"/>
              <a:t>. Ужвій</a:t>
            </a:r>
            <a:r>
              <a:rPr lang="uk-UA" sz="2000" dirty="0"/>
              <a:t>, Й</a:t>
            </a:r>
            <a:r>
              <a:rPr lang="uk-UA" sz="2000" dirty="0" smtClean="0"/>
              <a:t>. Гірняк</a:t>
            </a:r>
            <a:r>
              <a:rPr lang="uk-UA" sz="2000" dirty="0"/>
              <a:t>, В</a:t>
            </a:r>
            <a:r>
              <a:rPr lang="uk-UA" sz="2000" dirty="0" smtClean="0"/>
              <a:t>. </a:t>
            </a:r>
            <a:r>
              <a:rPr lang="uk-UA" sz="2000" dirty="0" err="1" smtClean="0"/>
              <a:t>Чистякова</a:t>
            </a:r>
            <a:r>
              <a:rPr lang="uk-UA" sz="2000" dirty="0"/>
              <a:t>, Л</a:t>
            </a:r>
            <a:r>
              <a:rPr lang="uk-UA" sz="2000" dirty="0" smtClean="0"/>
              <a:t>. Сердюк</a:t>
            </a:r>
            <a:r>
              <a:rPr lang="uk-UA" sz="2000" dirty="0"/>
              <a:t>, Д</a:t>
            </a:r>
            <a:r>
              <a:rPr lang="uk-UA" sz="2000" dirty="0" smtClean="0"/>
              <a:t>. Антонович</a:t>
            </a:r>
            <a:r>
              <a:rPr lang="uk-UA" sz="2000" dirty="0"/>
              <a:t>, І. </a:t>
            </a:r>
            <a:r>
              <a:rPr lang="uk-UA" sz="2000" dirty="0" smtClean="0"/>
              <a:t>Мар"я-ненко</a:t>
            </a:r>
            <a:r>
              <a:rPr lang="uk-UA" sz="2000" dirty="0"/>
              <a:t>, Ф</a:t>
            </a:r>
            <a:r>
              <a:rPr lang="uk-UA" sz="2000" dirty="0" smtClean="0"/>
              <a:t>. Радчук </a:t>
            </a:r>
            <a:r>
              <a:rPr lang="uk-UA" sz="2000" dirty="0"/>
              <a:t>та інші.</a:t>
            </a:r>
          </a:p>
          <a:p>
            <a:pPr>
              <a:buBlip>
                <a:blip r:embed="rId2"/>
              </a:buBlip>
            </a:pPr>
            <a:r>
              <a:rPr lang="uk-UA" sz="2000" dirty="0" smtClean="0"/>
              <a:t>   Добре </a:t>
            </a:r>
            <a:r>
              <a:rPr lang="uk-UA" sz="2000" dirty="0"/>
              <a:t>обізнаний з практикою європейського мистецтва і театру зокрема, </a:t>
            </a:r>
            <a:r>
              <a:rPr lang="uk-UA" sz="2000" b="1" dirty="0">
                <a:solidFill>
                  <a:srgbClr val="FF0000"/>
                </a:solidFill>
              </a:rPr>
              <a:t>Лесь Курбас </a:t>
            </a:r>
            <a:r>
              <a:rPr lang="uk-UA" sz="2000" dirty="0" err="1" smtClean="0"/>
              <a:t>підно-сив</a:t>
            </a:r>
            <a:r>
              <a:rPr lang="uk-UA" sz="2000" dirty="0" smtClean="0"/>
              <a:t> </a:t>
            </a:r>
            <a:r>
              <a:rPr lang="uk-UA" sz="2000" dirty="0"/>
              <a:t>українську сцену на вищий щабель. Його </a:t>
            </a:r>
            <a:r>
              <a:rPr lang="uk-UA" sz="2000" dirty="0" err="1" smtClean="0"/>
              <a:t>ме-тод</a:t>
            </a:r>
            <a:r>
              <a:rPr lang="uk-UA" sz="2000" dirty="0" smtClean="0"/>
              <a:t> </a:t>
            </a:r>
            <a:r>
              <a:rPr lang="uk-UA" sz="2000" dirty="0"/>
              <a:t>образного мислення - </a:t>
            </a:r>
            <a:r>
              <a:rPr lang="uk-UA" sz="2000" dirty="0" err="1"/>
              <a:t>„перетворення</a:t>
            </a:r>
            <a:r>
              <a:rPr lang="uk-UA" sz="2000" dirty="0"/>
              <a:t>" </a:t>
            </a:r>
            <a:r>
              <a:rPr lang="uk-UA" sz="2000" dirty="0" smtClean="0"/>
              <a:t>– </a:t>
            </a:r>
            <a:r>
              <a:rPr lang="uk-UA" sz="2000" dirty="0" err="1" smtClean="0"/>
              <a:t>запе-речував</a:t>
            </a:r>
            <a:r>
              <a:rPr lang="uk-UA" sz="2000" dirty="0" smtClean="0"/>
              <a:t> </a:t>
            </a:r>
            <a:r>
              <a:rPr lang="uk-UA" sz="2000" dirty="0"/>
              <a:t>натуралістичне копіювання життя на </a:t>
            </a:r>
            <a:r>
              <a:rPr lang="uk-UA" sz="2000" dirty="0" err="1" smtClean="0"/>
              <a:t>сце-ні</a:t>
            </a:r>
            <a:r>
              <a:rPr lang="uk-UA" sz="2000" dirty="0"/>
              <a:t>, збуджував у акторів пульсуючу думку, </a:t>
            </a:r>
            <a:r>
              <a:rPr lang="uk-UA" sz="2000" dirty="0" err="1" smtClean="0"/>
              <a:t>викли-кав</a:t>
            </a:r>
            <a:r>
              <a:rPr lang="uk-UA" sz="2000" dirty="0" smtClean="0"/>
              <a:t> </a:t>
            </a:r>
            <a:r>
              <a:rPr lang="uk-UA" sz="2000" dirty="0"/>
              <a:t>широкі асоціації у глядачів.</a:t>
            </a:r>
          </a:p>
        </p:txBody>
      </p:sp>
      <p:pic>
        <p:nvPicPr>
          <p:cNvPr id="19460" name="Picture 4" descr="http://t1.gstatic.com/images?q=tbn:ANd9GcQd8WOmwzTYxTMsQ7vifhgmSE3Kdm_G69eq3rhnphV8XHnWxc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00372"/>
            <a:ext cx="157160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theatre.kharkov.ua/i/20081217173717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33207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www.tmf-museum.kiev.ua/ua/1/vyst/kumanch/kharkiv/images/pri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1" y="3000372"/>
            <a:ext cx="171448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42918"/>
            <a:ext cx="87129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День заснування театру - 31 березня 1922 року, місто - Київ. Першу виставу </a:t>
            </a:r>
            <a:r>
              <a:rPr lang="uk-UA" b="1" dirty="0">
                <a:solidFill>
                  <a:srgbClr val="7030A0"/>
                </a:solidFill>
              </a:rPr>
              <a:t>"</a:t>
            </a:r>
            <a:r>
              <a:rPr lang="uk-UA" b="1" dirty="0" err="1" smtClean="0">
                <a:solidFill>
                  <a:srgbClr val="7030A0"/>
                </a:solidFill>
              </a:rPr>
              <a:t>Березі-лю</a:t>
            </a:r>
            <a:r>
              <a:rPr lang="uk-UA" dirty="0">
                <a:solidFill>
                  <a:srgbClr val="002060"/>
                </a:solidFill>
              </a:rPr>
              <a:t>" було здійснено 7 </a:t>
            </a:r>
            <a:r>
              <a:rPr lang="uk-UA" dirty="0" smtClean="0">
                <a:solidFill>
                  <a:srgbClr val="002060"/>
                </a:solidFill>
              </a:rPr>
              <a:t>листопада, </a:t>
            </a:r>
            <a:r>
              <a:rPr lang="uk-UA" dirty="0">
                <a:solidFill>
                  <a:srgbClr val="002060"/>
                </a:solidFill>
              </a:rPr>
              <a:t>того ж </a:t>
            </a:r>
            <a:r>
              <a:rPr lang="uk-UA" dirty="0" smtClean="0">
                <a:solidFill>
                  <a:srgbClr val="002060"/>
                </a:solidFill>
              </a:rPr>
              <a:t>року </a:t>
            </a:r>
            <a:r>
              <a:rPr lang="uk-UA" dirty="0">
                <a:solidFill>
                  <a:srgbClr val="002060"/>
                </a:solidFill>
              </a:rPr>
              <a:t>вона мала назву "Жовтень" і була </a:t>
            </a:r>
            <a:r>
              <a:rPr lang="uk-UA" dirty="0" err="1" smtClean="0">
                <a:solidFill>
                  <a:srgbClr val="002060"/>
                </a:solidFill>
              </a:rPr>
              <a:t>створе-на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за текстом творчого постановочного колективу .</a:t>
            </a:r>
          </a:p>
          <a:p>
            <a:r>
              <a:rPr lang="uk-UA" dirty="0">
                <a:solidFill>
                  <a:srgbClr val="002060"/>
                </a:solidFill>
              </a:rPr>
              <a:t>Від заснування театру в ньому діяла режисерська лабораторія (</a:t>
            </a:r>
            <a:r>
              <a:rPr lang="uk-UA" dirty="0" err="1">
                <a:solidFill>
                  <a:srgbClr val="002060"/>
                </a:solidFill>
              </a:rPr>
              <a:t>режлаб</a:t>
            </a:r>
            <a:r>
              <a:rPr lang="uk-UA" dirty="0">
                <a:solidFill>
                  <a:srgbClr val="002060"/>
                </a:solidFill>
              </a:rPr>
              <a:t>), яку очолював </a:t>
            </a:r>
            <a:r>
              <a:rPr lang="uk-UA" b="1" dirty="0">
                <a:solidFill>
                  <a:srgbClr val="FF0000"/>
                </a:solidFill>
              </a:rPr>
              <a:t>Л. Курбас</a:t>
            </a:r>
            <a:r>
              <a:rPr lang="uk-UA" dirty="0">
                <a:solidFill>
                  <a:srgbClr val="002060"/>
                </a:solidFill>
              </a:rPr>
              <a:t>. До неї входили молоді режисери й актори, серед яких були Ф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r>
              <a:rPr lang="uk-UA" dirty="0" err="1" smtClean="0">
                <a:solidFill>
                  <a:srgbClr val="002060"/>
                </a:solidFill>
              </a:rPr>
              <a:t>Лопатин-ський</a:t>
            </a:r>
            <a:r>
              <a:rPr lang="uk-UA" dirty="0">
                <a:solidFill>
                  <a:srgbClr val="002060"/>
                </a:solidFill>
              </a:rPr>
              <a:t>, Г</a:t>
            </a:r>
            <a:r>
              <a:rPr lang="uk-UA" dirty="0" smtClean="0">
                <a:solidFill>
                  <a:srgbClr val="002060"/>
                </a:solidFill>
              </a:rPr>
              <a:t>. Ігнатович</a:t>
            </a:r>
            <a:r>
              <a:rPr lang="uk-UA" dirty="0">
                <a:solidFill>
                  <a:srgbClr val="002060"/>
                </a:solidFill>
              </a:rPr>
              <a:t>, Б. </a:t>
            </a:r>
            <a:r>
              <a:rPr lang="uk-UA" dirty="0" err="1">
                <a:solidFill>
                  <a:srgbClr val="002060"/>
                </a:solidFill>
              </a:rPr>
              <a:t>Тягно</a:t>
            </a:r>
            <a:r>
              <a:rPr lang="uk-UA" dirty="0">
                <a:solidFill>
                  <a:srgbClr val="002060"/>
                </a:solidFill>
              </a:rPr>
              <a:t>, М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r>
              <a:rPr lang="uk-UA" dirty="0" err="1" smtClean="0">
                <a:solidFill>
                  <a:srgbClr val="002060"/>
                </a:solidFill>
              </a:rPr>
              <a:t>Крушельницький</a:t>
            </a:r>
            <a:r>
              <a:rPr lang="uk-UA" dirty="0">
                <a:solidFill>
                  <a:srgbClr val="002060"/>
                </a:solidFill>
              </a:rPr>
              <a:t>, Б</a:t>
            </a:r>
            <a:r>
              <a:rPr lang="uk-UA" dirty="0" smtClean="0">
                <a:solidFill>
                  <a:srgbClr val="002060"/>
                </a:solidFill>
              </a:rPr>
              <a:t>. Балабан</a:t>
            </a:r>
            <a:r>
              <a:rPr lang="uk-UA" dirty="0">
                <a:solidFill>
                  <a:srgbClr val="002060"/>
                </a:solidFill>
              </a:rPr>
              <a:t>, В</a:t>
            </a:r>
            <a:r>
              <a:rPr lang="uk-UA" dirty="0" smtClean="0">
                <a:solidFill>
                  <a:srgbClr val="002060"/>
                </a:solidFill>
              </a:rPr>
              <a:t>. Скляренко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 smtClean="0">
                <a:solidFill>
                  <a:srgbClr val="002060"/>
                </a:solidFill>
              </a:rPr>
              <a:t>В.Чистя-кова</a:t>
            </a:r>
            <a:r>
              <a:rPr lang="uk-UA" dirty="0">
                <a:solidFill>
                  <a:srgbClr val="002060"/>
                </a:solidFill>
              </a:rPr>
              <a:t>, В</a:t>
            </a:r>
            <a:r>
              <a:rPr lang="uk-UA" dirty="0" smtClean="0">
                <a:solidFill>
                  <a:srgbClr val="002060"/>
                </a:solidFill>
              </a:rPr>
              <a:t>. Василько</a:t>
            </a:r>
            <a:r>
              <a:rPr lang="uk-UA" dirty="0">
                <a:solidFill>
                  <a:srgbClr val="002060"/>
                </a:solidFill>
              </a:rPr>
              <a:t>, П. </a:t>
            </a:r>
            <a:r>
              <a:rPr lang="uk-UA" dirty="0" err="1">
                <a:solidFill>
                  <a:srgbClr val="002060"/>
                </a:solidFill>
              </a:rPr>
              <a:t>Береза-Кудрицький</a:t>
            </a:r>
            <a:r>
              <a:rPr lang="uk-UA" dirty="0">
                <a:solidFill>
                  <a:srgbClr val="002060"/>
                </a:solidFill>
              </a:rPr>
              <a:t> та інші. Протягом 1923-1924 рр. у </a:t>
            </a:r>
            <a:r>
              <a:rPr lang="uk-UA" dirty="0" err="1">
                <a:solidFill>
                  <a:srgbClr val="002060"/>
                </a:solidFill>
              </a:rPr>
              <a:t>режлабі</a:t>
            </a:r>
            <a:r>
              <a:rPr lang="uk-UA" dirty="0">
                <a:solidFill>
                  <a:srgbClr val="002060"/>
                </a:solidFill>
              </a:rPr>
              <a:t> обговорювалися принципи роботи митців, що представляли сучасний на той час </a:t>
            </a:r>
            <a:r>
              <a:rPr lang="uk-UA" dirty="0" err="1" smtClean="0">
                <a:solidFill>
                  <a:srgbClr val="002060"/>
                </a:solidFill>
              </a:rPr>
              <a:t>ні-мецький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експресіонізм. Про це свідчить й тогочасна практика театру. Крім вистав за п"</a:t>
            </a:r>
            <a:r>
              <a:rPr lang="uk-UA" dirty="0" err="1">
                <a:solidFill>
                  <a:srgbClr val="002060"/>
                </a:solidFill>
              </a:rPr>
              <a:t>єсами</a:t>
            </a:r>
            <a:r>
              <a:rPr lang="uk-UA" dirty="0">
                <a:solidFill>
                  <a:srgbClr val="002060"/>
                </a:solidFill>
              </a:rPr>
              <a:t> Г.Кайзера ("Газ"), Е.</a:t>
            </a:r>
            <a:r>
              <a:rPr lang="uk-UA" dirty="0" err="1">
                <a:solidFill>
                  <a:srgbClr val="002060"/>
                </a:solidFill>
              </a:rPr>
              <a:t>Толлера</a:t>
            </a:r>
            <a:r>
              <a:rPr lang="uk-UA" dirty="0">
                <a:solidFill>
                  <a:srgbClr val="002060"/>
                </a:solidFill>
              </a:rPr>
              <a:t> ("</a:t>
            </a:r>
            <a:r>
              <a:rPr lang="uk-UA" dirty="0" err="1">
                <a:solidFill>
                  <a:srgbClr val="002060"/>
                </a:solidFill>
              </a:rPr>
              <a:t>Машиноборці</a:t>
            </a:r>
            <a:r>
              <a:rPr lang="uk-UA" dirty="0">
                <a:solidFill>
                  <a:srgbClr val="002060"/>
                </a:solidFill>
              </a:rPr>
              <a:t>", "Людина-маса") рисами </a:t>
            </a:r>
            <a:r>
              <a:rPr lang="uk-UA" dirty="0" err="1" smtClean="0">
                <a:solidFill>
                  <a:srgbClr val="002060"/>
                </a:solidFill>
              </a:rPr>
              <a:t>екс-пресіонізму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були позначені також постановки Л. Курбаса "</a:t>
            </a:r>
            <a:r>
              <a:rPr lang="uk-UA" dirty="0" err="1">
                <a:solidFill>
                  <a:srgbClr val="002060"/>
                </a:solidFill>
              </a:rPr>
              <a:t>Джіммі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Хіггінс</a:t>
            </a:r>
            <a:r>
              <a:rPr lang="uk-UA" dirty="0">
                <a:solidFill>
                  <a:srgbClr val="002060"/>
                </a:solidFill>
              </a:rPr>
              <a:t>" за Е. </a:t>
            </a:r>
            <a:r>
              <a:rPr lang="uk-UA" dirty="0" err="1" smtClean="0">
                <a:solidFill>
                  <a:srgbClr val="002060"/>
                </a:solidFill>
              </a:rPr>
              <a:t>Сінк-лером</a:t>
            </a:r>
            <a:r>
              <a:rPr lang="uk-UA" dirty="0">
                <a:solidFill>
                  <a:srgbClr val="002060"/>
                </a:solidFill>
              </a:rPr>
              <a:t>, "Гайдамаки" за Т.Шевченком, </a:t>
            </a:r>
            <a:r>
              <a:rPr lang="uk-UA" dirty="0" err="1">
                <a:solidFill>
                  <a:srgbClr val="002060"/>
                </a:solidFill>
              </a:rPr>
              <a:t>„Диктатура</a:t>
            </a:r>
            <a:r>
              <a:rPr lang="uk-UA" dirty="0">
                <a:solidFill>
                  <a:srgbClr val="002060"/>
                </a:solidFill>
              </a:rPr>
              <a:t>" І. Микитенка та інші.</a:t>
            </a:r>
          </a:p>
          <a:p>
            <a:r>
              <a:rPr lang="uk-UA" dirty="0">
                <a:solidFill>
                  <a:srgbClr val="002060"/>
                </a:solidFill>
              </a:rPr>
              <a:t>На початку 1926 року Народний комісаріат освіти України вирішив перевести "</a:t>
            </a:r>
            <a:r>
              <a:rPr lang="uk-UA" dirty="0" err="1" smtClean="0">
                <a:solidFill>
                  <a:srgbClr val="002060"/>
                </a:solidFill>
              </a:rPr>
              <a:t>Бере-зіль</a:t>
            </a:r>
            <a:r>
              <a:rPr lang="uk-UA" dirty="0">
                <a:solidFill>
                  <a:srgbClr val="002060"/>
                </a:solidFill>
              </a:rPr>
              <a:t>" як кращий театр республіки до тодішньої столиці - Харкова. Йшлося про театр "Березіль", хоч повною назвою дітища Л. Курбаса було Мистецьке об"єднання </a:t>
            </a:r>
            <a:r>
              <a:rPr lang="uk-UA" b="1" dirty="0">
                <a:solidFill>
                  <a:srgbClr val="7030A0"/>
                </a:solidFill>
              </a:rPr>
              <a:t>"</a:t>
            </a:r>
            <a:r>
              <a:rPr lang="uk-UA" b="1" dirty="0" err="1" smtClean="0">
                <a:solidFill>
                  <a:srgbClr val="7030A0"/>
                </a:solidFill>
              </a:rPr>
              <a:t>Бере-зіль</a:t>
            </a:r>
            <a:r>
              <a:rPr lang="uk-UA" b="1" dirty="0">
                <a:solidFill>
                  <a:srgbClr val="7030A0"/>
                </a:solidFill>
              </a:rPr>
              <a:t>"</a:t>
            </a:r>
            <a:r>
              <a:rPr lang="uk-UA" dirty="0">
                <a:solidFill>
                  <a:srgbClr val="002060"/>
                </a:solidFill>
              </a:rPr>
              <a:t>, яке містило в собі філіали або творчі майстерні (у Борисполі, Білій Церкві, </a:t>
            </a:r>
            <a:r>
              <a:rPr lang="uk-UA" dirty="0" smtClean="0">
                <a:solidFill>
                  <a:srgbClr val="002060"/>
                </a:solidFill>
              </a:rPr>
              <a:t>Ума-ні</a:t>
            </a:r>
            <a:r>
              <a:rPr lang="uk-UA" dirty="0">
                <a:solidFill>
                  <a:srgbClr val="002060"/>
                </a:solidFill>
              </a:rPr>
              <a:t>, Одесі) з центром у Києві. Кожна майстерня крім постійно діючого репертуару мала своє особливе завдання, виконуючи пошукову роботу в різних галузях театрального мистецтва.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data:image/jpeg;base64,/9j/4AAQSkZJRgABAQAAAQABAAD/2wCEAAkGBhQSEBQUExQVFRUVFxcVFBcVFBUXFBQWFBUWFBQUFRYXHCYeFxwjGRcWHy8gIycpLCwsFx8xNTAqNSYsLCkBCQoKDgwOFw8PGikkHCQpKSkpKSkpKSkpLCwpLCkpLCksLCksLCwsLCwsLCwpLCkpKSksKSwsLCkpLCksLCksKf/AABEIAMIBAwMBIgACEQEDEQH/xAAbAAABBQEBAAAAAAAAAAAAAAACAQMEBQYAB//EAEIQAAEDAQQFCgQCCQUBAQEAAAEAAhEDBBIhMQVBUWFxBhMiMkKBkaGxwVJy0fAjYgcUFUNTgpKy4RYzosLx0mMX/8QAGQEBAQEBAQEAAAAAAAAAAAAAAAECAwQF/8QAKBEBAQEAAgEEAQMEAwAAAAAAAAERAhIhAxMxUUEEImEykaGxM0JS/9oADAMBAAIRAxEAPwDe0VMYo9NqkMC7VzlPsTzU0wJ5oWWhtCMFC1EUChycDk0lBUsDoKMJlpTgKypy8hK4IkCBEklcopUt1IEYCALq64ngEoCBi6khSULggaCIFCEbUHAJbqIJUAXEMJwoSgAhIWJwFLKBktK5PSkKBghDcTzk25A2SuRJEFExidaxOMAhOsXbWMCxkJ5hRDFKaayosEVxAGp0BQAGohTR3SkvlTVKGogEgcCiuoOXBdcShqeAkpQ5IQhhQOogmw5GCopxqJC1Eg5cuXIEupVy5By5cuQchIRJECAJYSSuvIFKBwRX0l5A05NlyfcU04IGr65HcXKoq7PgVPZTkbFGDMVJFZaqELRqXApzoxKBzlFJCJpQX0gciHy5E0JthTzWqKTBE0hIQgLUD11LcTDSU62ooo7iEtRiqEJqBAN1KAu5xdfQG1FKavIryBxcgDkV5Aq5JKSUBSuTIwKLnggcXIecCS+NqAiEMLjVCadUQOXF3Npl9ZKLVAQO80kNNCy1hKbUECc2uSfrQSoIrWg5rjR2KrbaCVNo2o610xnTrqRQ3Sn2vlcY1rIjFiVrFJFMJOZTTAsMJ9j02aSQNIUU5UqpkVETm61Cr6Wotze2djekfBsp4E3nEl9U1TlPTHVY93GGjzJPkq+1crajSIYwCYglxMY68I8FO0MrT30oeqSycraLoD5pnfi3ucPcBXVOoHCQQQciCCD3hXZQYKIJsujE4DaclCtHKOzU+vXpjcHBx8GyUFmEQKy1q/SJZWdW+/g2B4uIVbaf0l/w6PC84nyaB6qardyuleZVOWttqHoAMH5aYJ8XXkzUr2qp16tU7i8hv9IIHkpo9UvJOcXmuhq1os7ujUF04mm6XNx2DCDvBCtamna7v3gb8jGjzdeTtDG0LkxXtLGdZzW/M4D1WHr2h7utUqO4vdHgCB5JltFoODRO2BPip2MbCpyis4/eh3yBz/7QVEqcrafZp1XdzWj/AJOB8lnSEkJ2XFxX5W1OzSYPmeXHwa0eqstFabbXb8LwOk2f+TTrbv8AHFZFwwPBNPe5hDmkgtxaRmNv/mSnYx6EXIS5U+g9PiuA10NqbNT4zLfcat4xVuWLrLrDryQvXXUMKoW8lQrkVQ2u283Tc85NEncBmTuAxT+gdKCvSbUB6LsQYIBG2D94KC63sfSe4HEMcYJE4NJyBUvRlqZAY3sANyw6IAw2rdxiLyhUhS8CqxtVLzx1LNjWpr6zWdZzWj8zgPVQ63KSi3JxefytPqYHmstpN96s865OPDD2TLQuVreL+vyvPYp973ezfqq2tyirvmHhvyNA8zJ8Cq81WjWPHHwXB+wOPdHrCztUVRzn4vJcfzOLv7iULKSIXj2QOLvYApQ13xAcG/Un0UUTaaatVIYTvOzVHuiFL8zj3x/bC5tBo7I7xJ8Sgh1WtJEGdwl3pvRNL2NPNF7CdYcWeOIJUycUhCgrK+i6lUy+oT8zi4+aWnydp6yT5fVWheAMcOOHqoVfTdBmBq0x/O0nwBJV0x1PQ1JuTBO0qW2g0ZNA4AKprcr7M3tl3ysefUAKFW5dUh1WPdxut9ypo0pC66sbW5fO7NNo+ZxPoAoFfl3W+Km3g0H+4lB6ClnD/wBK8trcsapzruHywP7AFBr6dLus6o7iSfUq5R6vaLbTb1nsHzOaPUqI/lJZ251Wnhed/aCF5Z+0djfMBCLe86h5pg9LrcsqAyvu4M+rgoVXlu3s03fzPaPQFeffrdSdXgh/WHh2fkIVw1uK3LKoRAYwcS8+4VzojT7K4unovjFp172nWN2fqvObPpAGARB9eCmsq6xgRiI1b1mwekOpEYtwIxwMGRkQdRC1OhdPX4ZUwf2XZB+7c7dr1bB5toXlXPQrng//AO9nHx2rTloPgkuJY3kIYVBojlDB5uqdzXnXOTXnbsdr14533OrtLrArq5DzqVUeR6St1KzhwoV6d1rKNNtGoHNqX3vuVC6+Q6AwScMJCnPpM501bPXY8VLQQ68XVGtY2nLjSugx0g4f07ypfL+y0iaJcxhdVtFIFzmtvc3SpvcWlx1SMt6qKdOyUXh7SxpF89A/FkLrcMiVOVxZN8tudPNGAa53GBPnPkmjygecmMHGXel1ZOrysoN1k8B9YUOty6YCA2mTOUmPQFYvOr1jUlhJJLjiZwgZ90+aA0BrE8ST6rJv5Z1j1aQHEE+4UZ+nbW/Xd4Bo9pWNaxuAIGHklqV2tzIHEx6rAONpf1qjv6nekoG6Gecypq43FXTlBudVvcZ/tlRKvK2zjIk8Gn/tCy7dB7SVIo6FZlgTrxU1cWdbluwdVhPFwHpKrbV+kB4yYxvzXj9ApLNDt2LP8qrGGgiPh8zKsQdfl9VOVRo+VjfUgqBW5W1XZ1ap/mIHgCEOjNCNcGk62zntdA9CrOyaDp3nS0GHRjuA95W8jOs9U0u44wT8xlNm3VCMAPNadmjGCgTdElmcfEP8p20UGNaMWjpN1gdoH2TwMpcrGIBx2N7047RlfCQ7E8NRPstS6qzoC8OtqM9h+xO2iu0lmZzPVd8MbN6aMo7QFTozhJ1ncSnn8mnC7JbiY1/CT7LT1q0uZ0XnrHqgagNZ3py0uMs/DOZOJaOyRqnanYxna3Ji60EumSBgNqKpoNoYTjkry31HkNFxo6Q7ZPZd+VRbWypzfZA6O2cxvViVEp6HZGXmusWjmlo6IyHopBZUDTLgB8v1TNiaS0Q92WoDUBuWsZ0jLEL7sB1vYKDpOynnAAJwJw2C7JVrZbFLnS52Z7RGwak2bHFoaAXA3XGZM9jbxyKisw6nlwKfsdc5E6gRtxVg+yS1l5vYcbzRiYu4uHfmNupV1SjcbJgi4wgje6EqypwrK50HyodQIa6XU9mtu9s+nosvSrzqTzayzjT1izWhlVgcwhwP2QR7FXuh9NXIZVPR7Lj2dzjs36teGI8a0Vph9B95h+Zp6ruI981vtD6bp2gdHBw6zTmN42jf6KfCY9KhKsdSt9VgDW1HADIdExuEglct90wekyH6RsTCMGMtNU/0spt/uKgcudEUnNpXabQS5xJDWgkAAQSBjmptPpaVf/8AlZGjvq1nH0YFjv0i6RtbbZFIVObFIRGLCSSHOGGBnDbhK3z+GeIKeg2jshRrTowc/RaBtPgCfZNcjqVqNQ3w7m8Z5xxJmMLs9yvxSm1x8LPv1XCzHRHtFlDGF0ZeeoKsbpLOQ38sSSfAq/05TPMmM5bmY18FnqVCMXEY6pnVgsVqHW25xEiO4b41po255yJxxGQ3oRZz9BHf7ojQutGRjP8AKQJKjWDa4uBvGZ1OdgMU/oWy/j4xgD3/AHKivs7RmYOrb9yFc8lrP0nmbwAAGWE7xwSFXIs6xHLVmJGXSaPBhK9CLF5/y26+U9J3lDfdbny5mtG2M4C8RDGZGMy86lIo2MQ8lxMF5xc7U4jbuTFjDgcLvZGvU0HZvRNv807FvVecj2pO3et5WdOOsDOaGA7Ayxxc0FPV7OwBkAdfUBqa8+yYqMdEXh129k6nA7dy6s09Dpaychqa4e6ZTUmpTAcz+Y+QHunLTg9mHZf6sUWrTyN52DHns/k3Jx9lJeOk/qnzIwwG5TF1JrV+mz5Xz400dsrS5kbH/wDUe6jVLB0xg89E6363D6KQ7Rkub0Cei7O9mSyM+BUsUttHU+f/AKPTOlKwFMSRmzZPWarGtoUdCKbTBJPR/KQJneVA5R6AdUptFOkCQdQa3WJzjVKkvkxT17aLpBcMjrCi2eo0N64B+YKRZeSVoAxojEHEup4SD+bgp1l5L1gTLWiSY6bcu47FvWcVVjtDQ89LWcpPoiba2/rElxAukTiM7m1WtDkhVDiTdxntSm7XyLql8ywA7S7du3JpiHSqANpyR/tPzOXUwVfpqi3miWx/s0SY23yDKnjkZW7LmTsJdHDLDJQrfoivTs9W+wgAUwSIcIDicxlqTTFXZKP4R+U+qZZnF7zVnoyj+C75Heqobe2H9yRVtZbl6C8ScsZxnBW+jbFVL/wwbzcQWmPUrG0M9+HqFotB8o6lnqDJzD1mngcjmEsNb+jpK1BoDqAcdZvsE74xhclocqrM5oPOBs6nAyOMAhIs4HNBWmobXbHuqEm9TZIAaIawuuxjgL6tWuL2NLzeJaDJiccdXFZnk+67QtTmxjUrRGwQwei09JsADYAI4YKS23y3ZJCtpAZKvslObRUdujzH0Vkq/RLpdVP5o9T7rTJrlE8c2GnJx36sdSz9GmAZy7vOFqNKWDnQMYidQOfEKidomqCQGtIBzvEE8Y9Fizy1KisowZnrHXj4T7I6FMQ8d3jKl0NC1HSSSwCIAg44knLgkZo2sDF1sD83W3lTF1FbRDW4ATOeZOGHv4rQ8nWC67u91WWfQ9R7zPQEaoMnDKe9X2jLFzTSCZkzkB6KyFqW4qsOi6VQF1RjXYuzx1/4CtSV53pjTlpp1i2nVIZF6LlMxN7WWzqWmG2bomkMqbB3d3oiGjqYEc2yNl0Lzr/Utsgk1nYYCKVKcZz6O4Lhyjtl2TaDOP7ujHRcQezuKuD0SrQaGm6xhMYSIBOqSAY4wvOrdy+rtNw0GscCCYaZwIMY6jkeJCcq6cteA/WHzIB6FKMSB8G0hUmm7fVddLqrnQR1gzA4xk3ccEkSp1p/SFWqNLTTAaZm4CCZaWwTjhJ8kFT9INqdHRAumRDSJwIg7RjluCzVXStVxEumDIyz7glqaQqkgkkkYjd5LWDRVeXVrdBgi6QRDYxgjHDEY5cEbeW1tO3uYMN+SzdS3VnEEkkg4bjuwTjdKV/4jx3lMHqHI+3V6kmsXEFjSC4R0rz58rvktRC8t0TWrEtbz9XGcqjm/DGR3p7S1uqNpy2tXmRnWqb9p4LPU16VC66JXl9evVF4c9XloM/jVNQ/wUBtVQU2uNWubwkRXeNcR1kxXqLlUaLs9RjSH4k1HuGOQc8uHqvOf1qrzj289V6JdnVqHIxGaiPt9W/HO1cp/wBx51TrKdU1661vSy+4KqWaSdStNbnG1OaNwUntZLWm70yTmJwBzy1Lzilpms0g844n5nA4bwVdaN5f129aHiB1xP8AyEHxSTFXek7r3PLLpaWAAtAAMsnARhjGras1a+S5c68HYRIgdKFb2TT9B9UuqX6d6ZDYc0TsyI8CrOno6nUBNnrsqGIDSbj/AK+S3LPytzxjI2Tkg55Nx3ZJE64OABCjaQ0VVoviowtOBxxEGcZGC1mi9GWijWplzHBsgOLYiAIJME6xrzWpZdr02PIkPaD0hGBnMcCsXllqY8kvfeK5eonknZv4Q7nPA8AYC5a7M4wVh5Q3aApFhd0i6Q8jEuvHCNkjNX1L9JEQDZ3bP9zEwPlWdpsF9t7AEgHhOKuxoWzHJw7nN+izP4dLKm//ANJp66NTuc0pnRvLyjTaQ5lWS6TAadQEdZNDkrSORnwPoh/0fS2u7sPqqzlWzP0i2bWKo/kH/wBJ5vL+yfE8caZ9iqCpyNZqqPHgVHfyIOqr4t/yrkMrWt5cWM/vSONN/wBE7T5X2Mn/AH294ePULDP5GVBk9h4gj2Kh1uTVVpg3Tll+aQNW1TIeXpFl5T0XPqTUpik26GvvHpE9YERhBiNqls0/Rc4Np1adR56jG1GhzzGDRJjHevNqtleH1GXCGZwG3QBJIMjAnDvhIa9Rrm3Rdc10UjcwkwDnIjAYcUV6fU0swAh7m03i9LXPbeEEjbriV51prSlMV8SSLjcWFp25GY1lJZrQ+uC97nOcYJME5jDLv8ERsv2Qfop8UV9LSVOHyH5yyLmV0NF6XbQctqR1spij2ucuuEdG50r+M3p7SnOso3eAQGzNPw97QVdTwO02+jeY5rnElwLgW9UB7H+x1qt0vaGYc0ZnrS3IdIECeOYU5tib8LfAIXaNb8DfAKaeGQpDpKY0Y+Hor86Kp/A3zRfsxnwjz+qvZMU4dgOO3cfqmauX3tV4/RzBPRyxPSPpKhO5g6/NyumHNEaWc2rTLoDQ4ySDgMMcOAUvTFRnNG7UY8kgQ0EEASSd6qLW9ou3DqM9Ik4HPdnvyTHOHafFXF8NTbbRTPOP56mZa4NaCZgggDjJSWB1M0qd6rTaQxoLXOAIMydYgrMFx2nhmhNdw2qYeFoy1zXqkEAEujEQQ55yORTFNl6uWiMQQN0tJw8FEptLsTIiIG2cfQeaGo7HX4K+U8JtWxGMAcQ6MM4JlQm0vwqh2BmW90JBXc3JxGrDDPgnqddpo1Wk9Jxp3RBya6TioGrLTJZOuCU5Sc7apFgaG0+lrBaMCcSdw71VaPb+O2cpOfAoN3yRtlpdVFPnnXIJIMOHdemMTqW/c2ABsjUAPDUsZyTYOeHyn2WzrtyXNSlcklcg8gaN5RAj7lMvw2HhPuj50BpMOwyEZyuXWuWU8KkZT3SE/StzxgH1B/MVCNuhzAR1utu+ikc8wPcCei0Az2pOWH3krJzak5LCnpiqO248WtPsn2aeqDMt72x6FQaLGuZeDxGODiBl34ZJn9ZA+HDWCI8Qpfc4re8+V2zlA/4GkcXD6o/26JBNGSMiC0kTswVLSrXgSATGzFONoOOWJOoGTG2Fn3OcWcuX4i4fpmiSC5jpGWE79R24qS3TlE6z3td9FQOpPBgtM7xA7kbbK+YMDCcDq1ZBdJy53/q1Lz+mhZpKjkHs8QFIbVYcnA8CCsvWs1wSbsce7DCVGBa49Ub8f/EvO8f6ot53j8xtOaB2IDY2/CPALJAhogGNwc5G21PjovqdxPuUnq8ae7Gmdo5nwjwCA6LZ8I81RM0hX1OeY2tB9k9+16wGbc+0wha7xe0Wh0OzYfE/VB+x2b/FQhp6oMww95HqjHKM/wAOeDgnbj9nbieq6DaQRediI1fRVb+Q1PU9w4wVZjlGzW1w7voU63TlI9oDiHD2WpV/az7uQpn/AHeHR1b8ULuQztVRveCtO3SVI9tv9Q90620MOTvAg+hV7VOvFjXciKup7PP6IKnI6tAi6YwzW3vt+IrgW/F6fROx1jz5/JK0Dsg8HN+qE8nLQP3Z7iPqvRJbtHiF0Dd/UE7J1jzynoCuBix6R2ha38N39K9Eu7vNIWbvNXsmR52/RNYgNLXhoM4N1xgrqzWVzmAVGGYxlutam7uKS7uUvlcjHu5OtDrzQ5p/Ll6YJx1lrsH4dSqCNV5w9CtZ95JcPsJ5TIxR0zbxhetGG8nzSrZwN3guVMZAaFecW3XjaxwPlmo9SyOaekCD+YR6rVVLCx2JGO0YHxCT9VqDq1JGyoA4eOa5X0/pjrGTdSbnA4pupZmHV4LU1bECenRHzUjHkoVbRlI5PLDsqNjzWc5Q68p8KUUGgCP8pKtjvNIbM5wMRhnMn0VnW0O8Y4OG1rwZ8SCoVWlGrHXj6rPaz5S2z5h2xUHUmdYHXdgd5MHIIbPQPOXhVAdMxBu8L2rwTNzhG4ykM44TxWvclanqw/a6tc4X+iMCYOO+BmntHm5i4OJOE5iAM8pCYp6Qe2Moblx1eCRlRxM3nY6pMbsoy4LXab21v3Ju6s3VaLQYvOcMTN7D2Rm2sDRdHSION3o64mMM1WOrOIxDSfvWQjZVdEdHuAnxU9yS7JF92b4kWNG2S0Es3HCfCCgpaSM4sIHHxO7uVdzr4wcQBlgAO4JXVnR9cVePrdZkX37x8T/S4ZaziW0zJOcDvMn6omaU7L6bgZgSRidjZhU7rS+ACYiCIzw35pulM5u2wTMnbjrXS/qM+L/jwt/UfV/x4WxqNaSRTcXHNpIcTO4zkot1uu+1x1XQR/VEJl7nDtGdx8kya5GfquN9bt8yOV9XfmQde0lhABJ2zqjViu/XGOBP2detA2sTqnZkhdQac2xwMegXP9rnp5vN5+SW43WAB4lFS0SKhwbUBOsuw3zIlFV0LdMNBcY1tOEapyW56fPlNmuk4c7NI27OAw3H/KJrXEwA8Tl0ow2qC7SDwbogAdloAjOfsJ2y2io0kh2OuYJMd/3KsknzaTr+bUy5VaY/F4Yn0XPr1GmJqTs6XoU2NP1CY6M7CDx2qR+2HgEljTiBmctoz4Qt56e53recP/V/sbdpN7TBqEHeB5ghF+16g7YPcPZLX0qDJLCRsN2d8HX5KDRt7Zh9J2WMNBAnYPvvV6efHOF4+fHJNbp+ptZ4FPN5RP2NPBxB9VWOawOkzdmMBlJgT/4nX16VwuaciQIl0+S5y2+ZYxJy+4sW8pHfw54O/wAJf9T7WO8QVSUwamLMsdQBwIElK7Rzxm0H+Ya9eJwWp3+k/f8AS9/1Iz4XeA+q5Z6pULTB1bCI8kiz25fSdr9No1yNrk00pxq9DR0Ln0gRiAeKQFGHKCG/Rbc29A7su8HBRKui3a2Uan8tx3i2FcJVMNZmpopmZp1qfykVG+Bx800dEg9SswnZUBYfOQtYmqtma7rNB4rF4SmS/hka+i6jc2EjayHj/jiojgAYMjiIPmtc7QlOZbLT+VybfYawyqXhseJ9ZWL6TPSMtd3z3o2nDPwVxXsI/eWcHfSlp8AmW0LOcBUqMOx4keSxfTrPt38VXsq4+eKXncdisf2C5w/DqNfwBHmJUKtoqs0dKm7+U3vGMVjpUvDlDfODPFCXD/OvxUatHVJI3EEHbrQC9qJ++9anGfkk+6luf9/cpWNcfqFGZUMQRO+QfEkSpDa0CMVmzEHUddgf5KKxvJdJGW0wB9So5fO9A1k5k8B9FeHi6vG5WiFvAEAjLESJ79vcoFqr1JH4fVwDmnAtIgjHu+8VXNoGZAH3tBRV7Q4gAtMDAAZDbIGC9fv69XvWwyNA1CwkCDxEka8/dN0bG9mGJ1asMePAqxo6TdABAwB3fLwhRald0QDBzJBOIIiD3LPK8M8Vz5e3nioleyVJBbE7Zy78lMspqYAhpdsmSI+HV3Jtzjhj9EVKrdIOIjZHguPjl4rnMqUei5occ4EQGnDWTOBTlRr7pEHHEQ7AHvxUmzhsgmLox7MztOEZI9IOpxLsDqIMExqkZrpf03jdd76VzdVljf8AiBoabwGJ1QdZx4KbWbTLoNUCBBAEHHLMqJV0mQ0CmLp7RiZ88e9QahLsT4rM4+nw/msbx4z7qztGj6YgipnhqPgeK6m54wZVadcOZEDZgqdzzkCTGQ+iMVHtEt1jX/ldZ6nGXZMJ6vGXZMTalKuST+Cd51rlXCpU3eX0XLXvRfdn8t4xONSrlWRBONXLkQaUrlyikCcAwXLkAnNIFy5BzhgoltoNLcWg8QFy5ZoyzzdcYw4YLRaDrOcOk4niSVy5R14rGpRa4G8AeIB9Vi9NUw2tDQGjYBA8AuXLnyY9T4RijupVy5V5aacPvwQ6kq5RBtOHinGu9ClXKNxEq9Yo29UcfYLly2UdMILZ1fvauXKT5WfBdDvJdBJI2atSs9LiaY7vRIuXvn9Fezj/AMdQqY6PcFHacUq5fOn5eU+Wi6TGKZccVy5OKBIXLly20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6" name="Picture 8" descr="http://ifteatr.org.ua/_nw/2/009628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35771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88640"/>
            <a:ext cx="649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Драматичний театр у Івано-Франківську ім. І.Франка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980728"/>
            <a:ext cx="4283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uk-UA" dirty="0" smtClean="0"/>
              <a:t>    У </a:t>
            </a:r>
            <a:r>
              <a:rPr lang="uk-UA" dirty="0"/>
              <a:t>грудні 1939 р. виставою «Платон Кречет» О</a:t>
            </a:r>
            <a:r>
              <a:rPr lang="uk-UA" dirty="0" smtClean="0"/>
              <a:t>. Корнійчука </a:t>
            </a:r>
            <a:r>
              <a:rPr lang="uk-UA" dirty="0"/>
              <a:t>розпочав свій </a:t>
            </a:r>
            <a:r>
              <a:rPr lang="en-US" dirty="0"/>
              <a:t>I-</a:t>
            </a:r>
            <a:r>
              <a:rPr lang="uk-UA" dirty="0"/>
              <a:t>й театральний сезон Станіславський </a:t>
            </a:r>
            <a:r>
              <a:rPr lang="uk-UA" dirty="0" err="1" smtClean="0"/>
              <a:t>му-зично-драматичний</a:t>
            </a:r>
            <a:r>
              <a:rPr lang="uk-UA" dirty="0" smtClean="0"/>
              <a:t> </a:t>
            </a:r>
            <a:r>
              <a:rPr lang="uk-UA" dirty="0"/>
              <a:t>театр ім. І.Франка. Це був перший на Прикарпатті </a:t>
            </a:r>
            <a:r>
              <a:rPr lang="uk-UA" dirty="0" err="1" smtClean="0"/>
              <a:t>професій-ний</a:t>
            </a:r>
            <a:r>
              <a:rPr lang="uk-UA" dirty="0" smtClean="0"/>
              <a:t> </a:t>
            </a:r>
            <a:r>
              <a:rPr lang="uk-UA" dirty="0"/>
              <a:t>український театр, створений на базі мандрівних театрів Галичини, що діяли в області під орудою директорів С</a:t>
            </a:r>
            <a:r>
              <a:rPr lang="uk-UA" dirty="0" smtClean="0"/>
              <a:t>. </a:t>
            </a:r>
            <a:r>
              <a:rPr lang="uk-UA" dirty="0" err="1" smtClean="0"/>
              <a:t>Крижа-нівського</a:t>
            </a:r>
            <a:r>
              <a:rPr lang="uk-UA" dirty="0"/>
              <a:t>, Р</a:t>
            </a:r>
            <a:r>
              <a:rPr lang="uk-UA" dirty="0" smtClean="0"/>
              <a:t>. Войновича</a:t>
            </a:r>
            <a:r>
              <a:rPr lang="uk-UA" dirty="0"/>
              <a:t>, Івана </a:t>
            </a:r>
            <a:r>
              <a:rPr lang="uk-UA" dirty="0" err="1"/>
              <a:t>Когутяка</a:t>
            </a:r>
            <a:r>
              <a:rPr lang="uk-UA" dirty="0"/>
              <a:t>, Ю</a:t>
            </a:r>
            <a:r>
              <a:rPr lang="uk-UA" dirty="0" smtClean="0"/>
              <a:t>. </a:t>
            </a:r>
            <a:r>
              <a:rPr lang="uk-UA" dirty="0" err="1" smtClean="0"/>
              <a:t>Кононіва</a:t>
            </a:r>
            <a:r>
              <a:rPr lang="uk-UA" dirty="0"/>
              <a:t>.</a:t>
            </a:r>
          </a:p>
          <a:p>
            <a:pPr>
              <a:buBlip>
                <a:blip r:embed="rId3"/>
              </a:buBlip>
            </a:pPr>
            <a:r>
              <a:rPr lang="uk-UA" dirty="0" smtClean="0"/>
              <a:t>    Офіційне </a:t>
            </a:r>
            <a:r>
              <a:rPr lang="uk-UA" dirty="0"/>
              <a:t>існування розпочав 20 </a:t>
            </a:r>
            <a:r>
              <a:rPr lang="uk-UA" dirty="0" err="1" smtClean="0"/>
              <a:t>груд-ня</a:t>
            </a:r>
            <a:r>
              <a:rPr lang="uk-UA" dirty="0"/>
              <a:t> 1939 року з </a:t>
            </a:r>
            <a:r>
              <a:rPr lang="uk-UA" dirty="0" smtClean="0"/>
              <a:t>затвердженням постанови</a:t>
            </a:r>
          </a:p>
          <a:p>
            <a:pPr>
              <a:buBlip>
                <a:blip r:embed="rId3"/>
              </a:buBlip>
            </a:pPr>
            <a:r>
              <a:rPr lang="uk-UA" dirty="0" smtClean="0"/>
              <a:t>РНК </a:t>
            </a:r>
            <a:r>
              <a:rPr lang="uk-UA" dirty="0"/>
              <a:t>УРСР «Про організацію театрів, </a:t>
            </a:r>
            <a:r>
              <a:rPr lang="uk-UA" dirty="0" err="1" smtClean="0"/>
              <a:t>му-зичних</a:t>
            </a:r>
            <a:r>
              <a:rPr lang="uk-UA" dirty="0" smtClean="0"/>
              <a:t> </a:t>
            </a:r>
            <a:r>
              <a:rPr lang="uk-UA" dirty="0"/>
              <a:t>колективів, будинків народної творчості і театральних музичних </a:t>
            </a:r>
            <a:r>
              <a:rPr lang="uk-UA" dirty="0" err="1" smtClean="0"/>
              <a:t>закла-діву</a:t>
            </a:r>
            <a:r>
              <a:rPr lang="uk-UA" dirty="0"/>
              <a:t> Львівській, Дрогобицькій, </a:t>
            </a:r>
            <a:r>
              <a:rPr lang="uk-UA" dirty="0" err="1" smtClean="0"/>
              <a:t>Волин-ській</a:t>
            </a:r>
            <a:r>
              <a:rPr lang="uk-UA" dirty="0"/>
              <a:t>, </a:t>
            </a:r>
            <a:r>
              <a:rPr lang="uk-UA" dirty="0" smtClean="0"/>
              <a:t>Рівненській,Станіславській</a:t>
            </a:r>
            <a:r>
              <a:rPr lang="uk-UA" dirty="0"/>
              <a:t> і Тернопільській областях».</a:t>
            </a:r>
          </a:p>
        </p:txBody>
      </p:sp>
      <p:pic>
        <p:nvPicPr>
          <p:cNvPr id="9" name="Picture 6" descr="http://www.novostimira.com.ua/userfiles/11(3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42915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42918"/>
            <a:ext cx="39404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uk-UA" dirty="0" smtClean="0"/>
              <a:t>   Яскрава </a:t>
            </a:r>
            <a:r>
              <a:rPr lang="uk-UA" dirty="0"/>
              <a:t>сторінка у творчості театру пов'язана з іменем народного артиста України Віталія Смоляка. Актор, режисер, головний режисер театру з 1968 по 1975 </a:t>
            </a:r>
            <a:r>
              <a:rPr lang="uk-UA" dirty="0" err="1" smtClean="0"/>
              <a:t>р.р</a:t>
            </a:r>
            <a:r>
              <a:rPr lang="uk-UA" dirty="0"/>
              <a:t>., самобутній майстер сцени, чудовий педагог, який зростив не одне акторське покоління. Його вистави: «Украдене щастя» І.Франка, «Бравий солдат </a:t>
            </a:r>
            <a:r>
              <a:rPr lang="uk-UA" dirty="0" err="1"/>
              <a:t>Швейк</a:t>
            </a:r>
            <a:r>
              <a:rPr lang="uk-UA" dirty="0"/>
              <a:t>» за Я.Гашеком, «Сестри </a:t>
            </a:r>
            <a:r>
              <a:rPr lang="uk-UA" dirty="0" err="1"/>
              <a:t>Річинські</a:t>
            </a:r>
            <a:r>
              <a:rPr lang="uk-UA" dirty="0"/>
              <a:t>» І.Вільде та ін. 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   У</a:t>
            </a:r>
            <a:r>
              <a:rPr lang="uk-UA" dirty="0"/>
              <a:t> </a:t>
            </a:r>
            <a:r>
              <a:rPr lang="uk-UA" dirty="0">
                <a:hlinkClick r:id="rId3" tooltip="2002"/>
              </a:rPr>
              <a:t>2002</a:t>
            </a:r>
            <a:r>
              <a:rPr lang="uk-UA" dirty="0"/>
              <a:t> р. встановлена обласна </a:t>
            </a:r>
            <a:r>
              <a:rPr lang="uk-UA" dirty="0" err="1" smtClean="0"/>
              <a:t>пре-мія</a:t>
            </a:r>
            <a:r>
              <a:rPr lang="uk-UA" dirty="0" smtClean="0"/>
              <a:t> </a:t>
            </a:r>
            <a:r>
              <a:rPr lang="uk-UA" dirty="0"/>
              <a:t>в галузі театрального мистецтва ім. В.Смоляка, і першими її </a:t>
            </a:r>
            <a:r>
              <a:rPr lang="uk-UA" dirty="0" err="1" smtClean="0"/>
              <a:t>лауреа-тами</a:t>
            </a:r>
            <a:r>
              <a:rPr lang="uk-UA" dirty="0" smtClean="0"/>
              <a:t> </a:t>
            </a:r>
            <a:r>
              <a:rPr lang="uk-UA" dirty="0"/>
              <a:t>стали його учні — заслужені артисти України Ж</a:t>
            </a:r>
            <a:r>
              <a:rPr lang="uk-UA" dirty="0" smtClean="0"/>
              <a:t>. </a:t>
            </a:r>
            <a:r>
              <a:rPr lang="uk-UA" dirty="0" err="1" smtClean="0"/>
              <a:t>Доб-ряк-Гот-вянська</a:t>
            </a:r>
            <a:r>
              <a:rPr lang="uk-UA" dirty="0" smtClean="0"/>
              <a:t> </a:t>
            </a:r>
            <a:r>
              <a:rPr lang="uk-UA" dirty="0"/>
              <a:t>та О.Шиманський.</a:t>
            </a:r>
          </a:p>
        </p:txBody>
      </p:sp>
      <p:sp>
        <p:nvSpPr>
          <p:cNvPr id="16386" name="AutoShape 2" descr="data:image/jpeg;base64,/9j/4AAQSkZJRgABAQAAAQABAAD/2wCEAAkGBhQSERQUEhQVFRQVFBUYFRYXFBcYFxgUFhcYFRcVFhUXHCYeGBokGRUUHy8gIycpLCwsFR8xNTAqNSYrLCkBCQoKDgwOFw8PGikcHBwpKSkpKSkpKSkpKSkpKSkpKSkpKSkpKSkpKSkpKTUsKTUpKSksKSksKSkuKSkpKSkpKf/AABEIAMIBBAMBIgACEQEDEQH/xAAbAAABBQEBAAAAAAAAAAAAAAACAAEDBAUGB//EAEMQAAEDAgMECAMDCgUFAQAAAAEAAhEDIQQSMQVBUWEGEyIycYGRoUKx0SPB8AcUFlJicpKy4fEVQ1OCoiQzVHOTNP/EABgBAQEBAQEAAAAAAAAAAAAAAAABAgME/8QAIxEBAQEAAgICAgIDAAAAAAAAAAERAhIhMUFRA2ETIgQyM//aAAwDAQACEQMRAD8A7hr0QqqLMnD11ZHnKIOKjD0pVRZa5E1yrB5ThymLq6KqQeq4ejFRTDVhtRCUDXJy9RRhyYlDmRNegKUg9CXqIvTD0nc9JpUEp+sVxNWi+EPXBVy8pkwtWOuTCoognCYmpRURisoEpTF1Yzpi9QZksyYakc5AShlNKqWnJUZKIlASqyUoHOTkoHKgS9A4pygcqGJSTJKBAJ4UQcizrHltI1qMNUWdEHoJMqVOZPj9wSD0qT7u8R/KE0wZKcJ5CeQmmECnlClKuoPOmzIE8oClPKFJUOSnCFOFAYToU6gdOmSTQ6SZJApSlMkmodJMlKoYlA4oigcqhpQuKdC5DAOKBxRFRlUKUkKSAAUSAJwVz1pICnCAJPqhokmIBN+A1TVTAoGuguPP7guXw/T3DAOzPi5PdcZsNLclK/ppQLahl3ESwiRlHEeKm6Y6oFFKxtm9I6VaoWNewkk5QHAkty5jblf0WwqYIFJCnlA6dCCnTQSdCkgKU4KEFOgJOhThA8pwhlIICSlMkgUpJk6B0JSlMSmhiULinKBxV1ClCUiUJKASUCJyjJVDFJMUlRGCilRSiBXNUoK886c7UqDFOYx5A6oNIm0O7RBHOQvQQV5n04ohuKe6buyzOncb7WWa1HNuYC7Kb2IJ4/gp3Vj6i5i9+aq4KjmqEDg6L7guhftA37Lhalw+F0n1U2z06XKpbF2p+b12VQ3Nk+EmJsRqBbVdgz8qZi9ASZg9ZblbLwXOt2iMwJpu77z3R3S2APIoRjBlAyX6umO43vB0uPmFNqZHrmy8d11GnVAjOxro4SLj1VqVg9D6gOFBFml9TKIiBm4bvBbeZblYsSSlKAFPKJg5Tyo5TymqMFPKr4jEBjHPOjWknwAlcri/yl0m92m53i5rfqmpjs5TyvOK/wCVI/C2m0cy5x9oVJv5Vq28UT/tePk5NXHqkp5XmFP8rNTfTpH/AHOH3lWKX5WL9qizyqHzuWomPR5SlZmwNttxVBtVsCZDmhwdlIOhI3xB8CFoymmClKUEp5VMPKaU0ppQwkLilKFxUDFyB5WN0sr5aTTmLe2L5o+E7/Rcm/aLXEDrA4nQZ5PzWjHfmuALuAtvICrVNp0hrUZ/GF59U2rRHxt+ajr7VptIBdctzABpuDodFDHfnbtH/UHo76Jl5z+kNL9s/wC1JaR6WHIw5c7T6Y4cxc7t3HzU2I6WUGby790fWFjWsb4cvOen5/6g66N/lC0a3TlweQGsDdwcHF0RacpI1XNbf2g6sRUcZJJ0GUCBEAG9lNMYuyD9qf3X/LgtPq+R3fFx/HkszZv/AHvJ/wAir5pi1hu38dVGkvVx+tMkQHcPL1RCbWd8O+3iom0m7wBcjvbhcb0jRbw566E2KD1DoU7/AKNmvefrr3jrzW7mXM9Ca7RhWsBEhz+zmE6zpqtzFVy1jnDUAkJqVazJ8y5V3SCruyj/AGqtitvVQ0k1Mo49kfchjtJSzLzxnTKoTAqOI/Wytj3En0V6l0irO7tQH+D5EIY1unmJY3A1esbmByAAOLe0XDKZHAiY3wvMdh4alWc4GnoAe8TMmLrrdq16mJb1dYB1KQ7vBrswmLBul+KzsPs+nQMsZUkwLHNv+V01ccrisVlqOa1lMAOIHYBMA81Cdou4M/gb9F1NbozSJmHXN+2N+qqv6M0swA6wTxuNJMu0CaY5844/qU/4An/PB/p0/wCE/Vb1TomwfE75/JV37ApD/MI8QfomjvvyW7QD8K9oYxmSpByAjNmbOZ0m5tHg0Lssy47oBgqNCg5zX3e7ty4R2bAwdNV1FTGMaJc5oHEuHCfkEZS1sS1gLnODWjUkgD1KjdtKmCQajJaJIztkNiZN7CF490221UxOJdlDzSb2WQ10QDd2m8yVz7apEzqIsSRPiCNIHuFNo9h6UdNGUcMamHfTe8uytuDHFwHxR6XXB0fymYsOaS8OjcWtgzGsDl7rk6teZ01/ESq7nJ7HtuwPygUMSIcRSeNzjY6912/T3XN4j8p721XgNzN0aLCCNdb+fsvOBVhD1k708o7yt0v/ADui9tbOS2HFrQ0NyyB2TrMnfuVHZ9aj1rMlN4J0cX2Fjqsnow52arkIDursTEd9us2XQ4Z1frG56rC34gHNk2OgAW4rNdXpwYw7jf8AWd9wVnF1O0yMOHfZtuQ4wP1dNyVQYiD9vTF7dtun8KkxjKpc3LWa0ZGyM8SbyYjetfZ9KIrP/wDFZ/8AMpI20Ku/Et/+v9EkZrN2fXGYTa49j4rexVdrjLSCCBpzC5auwm7WEcpB48FPsyq5uYOBuBuO6APmsOmtmi3M8mSIDdOX9lSxr+wPEpm4wBw043Ejhor7dosIgjDusS2RaYtvsoMTZ9T7UDk/dffYrQEcad4+Js/PVH+cxYDDggkzae9OWZ7sWRNq8OojiSAbmTqRcWA5FS0Rta3e6nH77fLfoiDG/rU/4hrv36qZmNMRGGGtiG+I+LRA7ESSesoDSY0G423Kap8PtnqagES0Xlh+XnHott3STO0Oc2q4Hi7jbSVl0MUQ2c1N05u0GBzWw2b24lWsFs8x1hfmDy0x8IOf4RuHJRcTDa7B/lH/AI/VBW23Ta0uNIwOTFk4yh9o+D8R+as/mubCvgSS7QC+7cmriUdMaP8ApP8ARn1TjpnR/wBN/o36rlDh3D4XfwlAba28VvGNdU/pXSJP2b+Pw/VAelVIf5b/APj9Vzggg33H7lFWiPMqYuuob0vpGfs32H7PhxTN6WUyY6t+/wDV8eK5nCRlq8mcf22p8AJf5O/lKvWGui/TClMdW7/irDOlFKO7r+0Fx1GgXEgDWdxWzheilRwBzNiN8qZDW/Q6R0nXkNIO8hW6O12vMNqBxubRu8lzX6Ivnvt3aArQ2VsE0HF5eD2SLDmDPsniK3hjXaZzPkqu0caA3PVMgcWh2vKCuNxG239a5wda4EW7MrfftIVMPOdoIy5iWyAZvYgqIgquwrjBaJLmizCO04W0jmsbpHg2UqgawQMsnxkjf4LVZWOeOtp/9xgjJ7dzUqj0uZ9qOTB/M5aiX0w4QSpMsc1f2fskPBc85RIa2CBJdprP4Cayk6PFsVi+S3qxOWJ77dJ8ls4EYfrqeUVc2rZLYsDrHmqPRui9or5IFQZQM0RqZmbLbwpxGdufJli5GSZg6R5LUPhkOdhYNqvev3deSt4/qOsZnFScjcsZYyxaeaJ7sVB+zYTNuy3T1UuMq1swy0muGUSS3QxcC/Fa+z6ZtN2G3Crr+ykoK23nsJDqVNpG4sj5lJTWbFvCYICQZg87W5awpOqgwJAg90kcREKxnzDgCN28cdLFKg0s0e53AGJHnvHisOuKTNmjKCBOmuawnl96WK2Y10hjYOaxh9xlJOvh81rPxoAGY5ROp32Nikdn9Y4kOLTDS0hxIMt1hZ5W+4YwKmxniBlJ3WBGu65VqngDBzBonixpInmXCNStJ2GrjUAtzNuSAdRrCn/whrgM4aTHD5TKdlnFz52cwfGAHW+G3o8o6exHT2S0stJzCbDcAr+N6PMblvlDnATu4jU8k46MAXzu8Wx8tU7LONVwxrGBuZ2WbjsgzH7QHzV3D7aa1jWBrzBaAY1h07lPR2TAs95/ev8AMKOhspr2mQJm5Fp7IO7xTYvWo6mKw73klxa7eOflKmq41jKDurqAu1Exr4FA7o23cXeZzD3UL+j7t0fjwU2L0rBxe0qpE5oI/VMesGPZS7K6R1GE5wagI0c4wIvIEFWsRsqoCZZ2eOYfJw8T5Kk3Z9TNDWnWM2SB6gj5LeyueVo1OktMyTSHq21gCO6PG6BnShgAHUgnTVvDWzVQrYCvJs4gbw35ZrqSlsWudRUHn9E8LlXG9L5DooNsJ73MDc3mhp9MXuMCkwW/WP0QUOi1W/YN9ZhZlLCl9ZtMQDnI4CRIvzspsLLGo7pfU306fq76ro9n1SabS63ZGk/euXwuxX9e6iYzMaXE8raEcnBaP6Ny/K+q0POvecb3lS2E11VPATHba1xEtaZkj7llbTxTWseHEEgEFmYSToRa63Tgu208BHoAFzXSLY9MYh1QiC6HyNc0ifOL/iFFcMKUm15NgPb8c1rYDaGWi+kSyQQWh927p5c1VxeH7fYLz+0TE+G8efBamG/N6bB33Ei/ZFiYtdsGI9yrWZPIsM9z3dgU3APa45aZcco10abodtYJ9d+am1xAaGmWlpkEnR0HeEn7TLZFJ7wBfTKL8TLfvUY21iDZlQu4hvat4ESm1jl2+MZuI2S+mB1jHAOu0xrH91PhcSxjcpD++18w3VugWk/aWPaA57HFo3uoGPXKqGJ25iKhEZGlu5rWiTzB1W94szv9Q7cRThzWucOsIzF+WLXsRpdWMC+lTqNc6pOUQQ1u6CDE66qp/iGII7VNjh/6afzDfxCp4h7iZygW0AgC+5a8fDU/bssNsPAupyMTWgm8mm0g6Eb0G224UNLqdd+drQI64QYEd1jZJXH0hIM8He0KsTfVZxdKrUJJJM8zKZRlJRHT7F2kXGCbBlhzBFxzWvSAyhwmCBf681y3R+oBUM6Rfw8V1NVgo4ejVEua4AGWECdSJi4jfyUraHEMZUEOGYA8DE+PmrIxnVs7LZAHdE7twhVKuIFSiXjQa6iIINpuQp6dSRIMhCJ27QFVjQG1Gw5pu3LJGtpNon0WwaQe0wSJGrTceB4rIp1eKHAvrMs51OC/vQc2WCdd27ks1uIdpbCIe3K8vcTo8kneQZ8lC7H16Nnz/uuPX+q3Me2TSdcuDhZu/fPh2fdaL2BwhwBB4rnZ9DBw3SVpaS9hHMf1VnYuKa6mXyAC4cbHI0QbcQU+J6N0nGRLfD6HRZ9PZLaXWuD3tDDBh0AgNDgHRrclI12rf/OmRr7O+iA4tnP+ErP2dFSm1/aGYTGseyuswjN0nzP9Eyt7CfjmEXaTyIb9VhO23UptByjKYOZoBiQLEE29V0DsK2O7eDxUWzqLTRpy0XY3cOCuJa5/9I3P0rhviwD3iPdRP2jiGkO66Qd47TfNrWmFuYvo3Qf8GU8WmPbRY+J6GEXpVPJwj3CdY53U36Q1ctn0XxBOUw6JuMromRbRc9j6+euahsSc1uyQd27X5qxitlYlneYXDkA8feVnuquFoLTvjMPaVvjxkS2/K3hNqPGJNaMxcTIMw4GxBjTyW9U2Q6sS7IJkdlz6bjAiRIm3qVzmE2bVqaNtxJ/BW3guidwXVQDwALfR0JyxeMqT9GKhJAYADzb9ykp9F3tLD2WuHe013RZb+EpvY0ADONxzl59ZJHgjqYofE1zfxvmFz1vrWWNkucA2q5rwNwBncOyd2ijd0YYTZz48p9f6LXbWYdHR42RvOUSSI4zaFRyPV0m1HNqU6rWj4zmIOXf2QbHktBmMw1ISx13ciSN03iAreIFKuAQDUE5Za8gAgTBGiEdHcPvp+pd9UrNZz9sOkfaUnAT/AJtWmCODsoHLemw2LrvL2jD9dTac2QGo5jTEZg5zpiSDHHxV7FYMUwBQw7HEwSeyAIMxe50UlPbDqT8+R7ezBDqWdviIMcPQLXHWbMYlJ7X1MpoBmaQ2WtbmcL9+R9+oUlXZ7MpdlIi9n2FtDEqxi9lvxQ6wOyUw4gZgYc83MZiDv5wqD9g4lsgVGOBsRLhI0uCFRRxmAp2yPlpm+sOEGIHz0QUtg5wzKHZ3HRwDW30LXEiREe/JaNToyxrQTVc1wAJAbmE8ouBzKPAbOYASaryZ7zSWAciBafFbluM2Rg1tjOaYP0+YTrfds6i67qpcTvdUg+8J1Uxn4baDQwS0Q/NbLwMGSCDvVjAg5QcziIgNLiWgcA2YGiy2YGvBbFp37tQfmtHCy2mJBMSIG8g6BZa8LOL7jvDgpxpa3hb2VbEA5HfulTtOiCZqmZV4/wBfIqOlWCN7Q4KKtYbE5btNt9t1tRusDccVo0McHRNj7aCYPmsRgLd5KlbUB5T6HxCzY026ziBYSVmM6yXBu9wzTcyQLnhaNLIjtRzS0AW0ubEzuPgjwe0A6o8AWzkTbc1tzxuIlYsv2ekrcO4MdmILtxEjdpYI2uBc9oMlsSN9wrMrI2Ngntq1qlR0l5gCI7LScp14QrDVqhWc9hJBZrY6wPJLZbvsaX7jfkrj7giJsYCr7PwpbRphwyuDGyDqLbxuVNTykR5oTTKYFZaEShcwcB6JSm81Q5aOHsgNFvCPxzlOnlTFRPwvA/j71Txe06tEgZajxHwGQOGswtD0TglMhtczjekdZ5hjGUY+LKHVPWAAfABZFSjmJc6o8uOri4knzK7fEBhHbAI8J53nTQrE2tToBgcwEl3dgwI4wZssctjN33WTTx1enGSs6JsHQRoeMq4zpPiB3m0384g/OPZZxOnIz7EfejFVY71z7NKn0uPx0iTygD1TjpSc16Wos0OEjiZOqy2y4xIHjooatIh94lpiZ43XSc7V7Oip9I6My5r2n9phPu0qentai/u1GeBMH/kuZ61AWg6gJ/Jfk7Oj2hssVocHEEaFsFVqGDxFJ2ZlVriLQ9kgjgQc1litoAHsyP3SR8lMcVVAtVf5kH5hbn5YeKtYzCV3vLi2nJ/UIa30EJKJu26wGrDzLTPsUlv+T9pkXK4qgk2jfxWJjca9gNNgMSSTFyTz4fVbGBlme5dLWRY6hsEmecLHqVASZBJ8UXNV6GOfBvY7itqhjASGgycs8tOKyKtIPaT2W5d83Mg9mN+is7N2m1ggtMkmXGNDu4qxn1W22nf5c/BWmYfmL93gTwnceRT9Htp4cVQyu0Fr4yOJMNdO/kbXXet2HSe11Pq2AHeMrTvgzxsb8vFeX8v+TOHLrldZw2a4HFAU2OfJIEaiIMwWvGrfG4sn2NisOaMPfh2OBMl1StmiZkNa0jfx8lNtzZD6DyHnM11mu3OA3HnyWC/YlJxmL+JhenhynKbGLG+zqzcODmE2ubt3GIBcPccFIx4b3CP3Sf5Xb/NY7q7aTRmMAWH0Cn2c/rxNMZtbAEkRrIhMNxt0cQDyPA6qSm7tOjl8lh1KpAIO728DuV3DYsi3eH/L+qxjW603tJGpH7pLfLj7qLZdPLSZI7RYMxi5MXJTNxQLSQdAf7HgoNi4ouptzbmMvvmDM+g9VPgaRPApoCZJQC6jwKic3ipyUyq6hzJEqQsUTqSurpoShDCTGKhVarWtc52gEn8eMLjMTizUdmPAQOAAsAtLpHtLMcje63vc3cPALEabeS4crrnz5b4SZk0pSnhZYM54AklRMcSHFo53twEcJWh1UMme80+AixsNVQwOIax4c8hwEmIPaO6eAmNVvh5lDU6zTqYPDW6GviA0SL+B08UQxLXh+YUs0dkhmU5p4i0RKBrqtO5acjtYHZcNNQtdJppqGNDjBsp3O5hQY17XluRjWEDdYW4nRQFk3cd+4zfkl4z4XV0+CSja07iTzypLnsNdFtF5bScW2IHpxMeC5ii/s/3W/jaTny1roFgbxE3Wb/ge4uHhqfRerVZzqZc0tGsgz5G3v7KPCYJ73NEgBx11jfpqtilh+rJyEC0uJmYHAKhisFVptPYJEntgOuNTB8iDbcUthi3iQ0ZW5g7KCJ57ltbG/KBVZRFN7WuLbNcQS4DcDcacVxRqkG4M75Wjs7I6c82jfFua4/l4cbP7TV48r6nh0mO6aVqzC15EGLBjYteZMkeqip1DAJsYuOCpf4jSaRGWRAF5I87qxnEfj2T8Nnrjx6xvlL83RY/CCrTyzDwZEnsnlosXC47EYVxDM7Xby2x3ggEXggwtsKwyuIh1+B3j6r0emLFGji6rsLUNQEZiYJaAd1g4iTpoCujfgsVToMqubUFMtbD/AIYItcaTzXG7Re4OIe2WyerOseB3b7c13uA6W0PzVlOqajsobIdVpNHZaGloJl2TkR4JmssUVsxl3r8XnOo5FaFDHEa3HEfePp7KiXNfJZYEmBmkRNocQJ8whBIPBYsb1vUqwcJBnzRrDp1byDB4jf4jf8+avUtoQO3/ABDTz4efqsY0vJSmY8HREVEKUySRVDFA+lYwYneEaYouuZx3RsgHIZ111vzWTVwbmDtAi3Bd2QhdSBFwsXilkrgQURcuqxWwKbtBlPL6LHxPR6o3u9oe6zeNYvG/CCvViHNMtythrWzBi4cd159VnYasxz4qMblJkmYInhx8FLUouae0IPMXUdGoY13n581rjZJWdWqdHC5xDHloN3OfAAHID2Ue1Nq03OFOmIpyIgw08SWxPBBUqggAtFjNrCeMKMZYiDl1iRE8dFvtFtHidnUgwFjpcTcCfLmI91Vp4Qi27j/dW2Vg3uiLbzKjlZ7AhUe0QH2HCfuSQ1HhsSNQCLG4OhHJJZ6jZpYgh7gW2DryA6ZuCQbcPRCym/rjJEG55jKRHqpRhJvJEwTfeNLlXaDGjUSeJ3/iy9O40p18PF2NOaRpHnrY2n1SFZ05HmAQSNIibC4vbkrNfGtb8Cx/zsl0BsFxMfsm9wDqbrHTjy9xZcWa9BrqrReA29pEX1JuTYIcZ0fY8SNR7rSwOyKhAJyyIsTcgEncNbq0YuIg/Leg5JmAa06BXGK7jqIJkWdmgyImNSOIjeqJEfiy3PWp6ShyMKFrkebgqFiLsd4H1jVQUNg03tD7kkSRO/wU1Qy0+B+SLAVSGtjgh8rNGjkAA0G5WG1Zsb/NM14dyd7FA6nCyJS3eNEmVSFG18I5B5H2/ooJabyHAtcGjeIJB8INvL3WhTx2gdYnTgfB2nkYPJZBkK6wNLRleC4603N+R0PGFMalajXykSsilVLe4fFrpjyOrfAyOSt0MeCcruy7gdTzB0d5eyyq5KCtVhpI3Ap4QYgHK7fY/JIi/tLZwp/nDW1g9+HDi8dUWNLWuFN7qbi9xJY57ZDgJvBMXm2lsum19bq3waVClWdT6s5Q3q6HWNFQvnNNUVO7H2kSh2ttJtV+KNOm1ja7ntL5fmNI1M1qb46svLGOdPDRsqrWxz3OrOIbNaj1TrGAzJQZLb6xh2627R5Lp4Y8p2bKktZn+2fS6xtPq+zemaraZq57VDTBPcLQSBO9ONnB7MD1JLquJNQODgQ2RULQ6c5gNsIA7Ql1jYxt2q4Frg1vWtpdU2rmdIaGGm13V901BTJaHTzIJCip7Se0YcMDWuwz3OpvkmznGpkcw2IzRcEGJG+VPB5BX2WypTzU3io3radM5qWSDVnq6gGd2amcrt4cIFr2wn9DslPFE1ATha/VO7BGcmpVphwv2QOqJi+vJau1trOp4d3U02sioyrDXPqS5hhg7WjGZnENvzNkOG6SuxLa8YZtFtaqys5+d9TNUD3vhodADMznHLB75vpF6zDbqhtLoPlw1SvSqVHik6kCXYZ1KnUFV2QOoPLjnAdGoFiDyWZsHo83Edb1lXqRRo1Kzyaec5KbmNLQ0Oacx6wReLc7dljttGo3EDqmNOJex9R+eo92am7O3JmMNaDPZIPe1gALEzFlSs5lNobXw3UVAHPPZJYS8SScxNMb4us9eOmK1DoR1teiyjVc+lVwrsTnNE9Y2mwva9vUscS+pmZlAa6+YK/s3oDTGMwIxHXdRiX1GhlXDvoVc9OJpVGdZLWkEOFRpOkQhwu0HsdSc1rctLDvwxpuzZalCo6o57XkGQftNRplBVJm0XYevhqtDC02DDPLwA9z3VHO162qQHERYACG80/rE61yuNawVHNY5zmNJDXFpaS0fs5nZfCSkpcY8OqOc1nVtJJDMxdlHDMYLvEpLnaa6RmnojSSXaqRCwsa7/q2/uD5lJJIOp2abhPtEfajzSSUqubxJ7PhWqwquCdLATc3SSXb8f8AyZ5/7plI1MksNHq7vB33oMF3G+CdJD5W2q7rTaTr/dOks0q90bph1eCARkdYiRu3LT6TYVjaILWNac+oaAYjiEklBzY7ruREcvBVqdw0ngPkkkirGYmJM2Vio0Gm6b2Jvx4pJKUizsioTRYSSSW3JMk+KvBJJZaoSiSSRAFMkkqIcR/26n/rqfylVNi//npfuj70klfhF1yjckkgByickkqsVzRadQD5BJJJY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88" name="Picture 4" descr="http://t1.gstatic.com/images?q=tbn:ANd9GcTStXw0fF_xj9Xi0qGNNRJ6F7EVq7HtimU5alJjJAj56P9hVVz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theatreyalta.com/iphoto/big/135574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285752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versal-online.com.ua/wp-content/uploads/%E2%84%9617I%D0%B2%D0%B0%D0%BD%D0%BE-%D0%A4%D1%80%D0%B0%D0%BD%D0%BA%D1%96%D0%B2%D1%81%D1%8C%D0%BA%D0%BE%D0%BC%D1%83-%D0%BC%D1%83%D0%B7%D0%B8%D1%87%D0%BD%D0%BE-%D0%B4%D1%80%D0%B0%D0%BC%D0%B0%D1%82%D0%B8%D1%87%D0%BD%D0%BE%D0%BC%D1%83-%D1%82%D0%B5%D0%B0%D1%82%D1%80%D1%83-%E2%80%94-70-%D1%80%D0%BE%D0%BA%D1%96%D0%B2-353x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85728"/>
            <a:ext cx="221454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cs10600.vk.me/v10600436/77f/9SFgVI2veY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0076" y="4221088"/>
            <a:ext cx="231392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Івано-Франківський академічний обласний театр ляльок імені Марійки Підгірянки</a:t>
            </a:r>
          </a:p>
        </p:txBody>
      </p:sp>
      <p:pic>
        <p:nvPicPr>
          <p:cNvPr id="15362" name="Picture 2" descr="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3286148" cy="247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357298"/>
            <a:ext cx="507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Дата </a:t>
            </a:r>
            <a:r>
              <a:rPr lang="ru-RU" dirty="0" err="1"/>
              <a:t>народження</a:t>
            </a:r>
            <a:r>
              <a:rPr lang="ru-RU" dirty="0"/>
              <a:t> театру — </a:t>
            </a:r>
            <a:r>
              <a:rPr lang="ru-RU" dirty="0" smtClean="0">
                <a:hlinkClick r:id="rId3" tooltip="6 березня"/>
              </a:rPr>
              <a:t>6 </a:t>
            </a:r>
            <a:r>
              <a:rPr lang="ru-RU" dirty="0" err="1" smtClean="0">
                <a:hlinkClick r:id="rId3" tooltip="6 березня"/>
              </a:rPr>
              <a:t>березня</a:t>
            </a:r>
            <a:r>
              <a:rPr lang="ru-RU" dirty="0"/>
              <a:t> </a:t>
            </a:r>
            <a:r>
              <a:rPr lang="ru-RU" dirty="0">
                <a:hlinkClick r:id="rId4" tooltip="1945"/>
              </a:rPr>
              <a:t>1945</a:t>
            </a:r>
            <a:r>
              <a:rPr lang="ru-RU" dirty="0"/>
              <a:t> року.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радісних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прикрих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незмінним</a:t>
            </a:r>
            <a:r>
              <a:rPr lang="ru-RU" dirty="0"/>
              <a:t> </a:t>
            </a:r>
            <a:r>
              <a:rPr lang="ru-RU" dirty="0" err="1"/>
              <a:t>залишилось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–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 свято для </a:t>
            </a:r>
            <a:r>
              <a:rPr lang="ru-RU" dirty="0" err="1"/>
              <a:t>своїх</a:t>
            </a:r>
            <a:r>
              <a:rPr lang="ru-RU" dirty="0"/>
              <a:t> маленьких </a:t>
            </a:r>
            <a:r>
              <a:rPr lang="ru-RU" dirty="0" err="1"/>
              <a:t>глядачів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4071942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Колектив</a:t>
            </a:r>
            <a:r>
              <a:rPr lang="ru-RU" b="1" dirty="0"/>
              <a:t> </a:t>
            </a:r>
            <a:r>
              <a:rPr lang="ru-RU" b="1" dirty="0" err="1"/>
              <a:t>очолила</a:t>
            </a:r>
            <a:r>
              <a:rPr lang="ru-RU" b="1" dirty="0"/>
              <a:t> </a:t>
            </a:r>
            <a:r>
              <a:rPr lang="ru-RU" b="1" dirty="0" err="1"/>
              <a:t>режисер</a:t>
            </a:r>
            <a:r>
              <a:rPr lang="ru-RU" b="1" dirty="0"/>
              <a:t> </a:t>
            </a:r>
            <a:r>
              <a:rPr lang="ru-RU" b="1" dirty="0" err="1"/>
              <a:t>Тетяна</a:t>
            </a:r>
            <a:r>
              <a:rPr lang="ru-RU" b="1" dirty="0"/>
              <a:t> </a:t>
            </a:r>
            <a:r>
              <a:rPr lang="ru-RU" b="1" dirty="0" err="1"/>
              <a:t>Нікітіна</a:t>
            </a:r>
            <a:r>
              <a:rPr lang="ru-RU" b="1" dirty="0"/>
              <a:t>. Разом </a:t>
            </a:r>
            <a:r>
              <a:rPr lang="ru-RU" b="1" dirty="0" err="1"/>
              <a:t>з</a:t>
            </a:r>
            <a:r>
              <a:rPr lang="ru-RU" b="1" dirty="0"/>
              <a:t> нею </a:t>
            </a:r>
            <a:r>
              <a:rPr lang="ru-RU" b="1" dirty="0" err="1"/>
              <a:t>єдиний</a:t>
            </a:r>
            <a:r>
              <a:rPr lang="ru-RU" b="1" dirty="0"/>
              <a:t> </a:t>
            </a:r>
            <a:r>
              <a:rPr lang="ru-RU" b="1" dirty="0" err="1"/>
              <a:t>маріонетковий</a:t>
            </a:r>
            <a:r>
              <a:rPr lang="ru-RU" b="1" dirty="0"/>
              <a:t> театр </a:t>
            </a:r>
            <a:r>
              <a:rPr lang="ru-RU" b="1" dirty="0" err="1"/>
              <a:t>зводили</a:t>
            </a:r>
            <a:r>
              <a:rPr lang="ru-RU" b="1" dirty="0"/>
              <a:t> на ноги художник О. Дикий, </a:t>
            </a:r>
            <a:r>
              <a:rPr lang="ru-RU" b="1" dirty="0" err="1"/>
              <a:t>актори</a:t>
            </a:r>
            <a:r>
              <a:rPr lang="ru-RU" b="1" dirty="0"/>
              <a:t> К. </a:t>
            </a:r>
            <a:r>
              <a:rPr lang="ru-RU" b="1" dirty="0" err="1"/>
              <a:t>Коцинська</a:t>
            </a:r>
            <a:r>
              <a:rPr lang="ru-RU" b="1" dirty="0"/>
              <a:t>, Т. </a:t>
            </a:r>
            <a:r>
              <a:rPr lang="ru-RU" b="1" dirty="0" err="1"/>
              <a:t>Платхіна</a:t>
            </a:r>
            <a:r>
              <a:rPr lang="ru-RU" b="1" dirty="0"/>
              <a:t>, Л. </a:t>
            </a:r>
            <a:r>
              <a:rPr lang="ru-RU" b="1" dirty="0" err="1"/>
              <a:t>Дмитрієва</a:t>
            </a:r>
            <a:r>
              <a:rPr lang="ru-RU" b="1" dirty="0"/>
              <a:t>, Д. Дубей, М. </a:t>
            </a:r>
            <a:r>
              <a:rPr lang="ru-RU" b="1" dirty="0" err="1"/>
              <a:t>Глибчук</a:t>
            </a:r>
            <a:r>
              <a:rPr lang="ru-RU" b="1" dirty="0"/>
              <a:t>, В. Антонов, О. </a:t>
            </a:r>
            <a:r>
              <a:rPr lang="ru-RU" b="1" dirty="0" err="1"/>
              <a:t>Олійников</a:t>
            </a:r>
            <a:r>
              <a:rPr lang="ru-RU" b="1" dirty="0"/>
              <a:t>, М. </a:t>
            </a:r>
            <a:r>
              <a:rPr lang="ru-RU" b="1" dirty="0" err="1"/>
              <a:t>Басалига</a:t>
            </a:r>
            <a:r>
              <a:rPr lang="ru-RU" b="1" dirty="0"/>
              <a:t>.</a:t>
            </a:r>
            <a:endParaRPr lang="uk-UA" dirty="0"/>
          </a:p>
        </p:txBody>
      </p:sp>
      <p:pic>
        <p:nvPicPr>
          <p:cNvPr id="15364" name="Picture 4" descr="http://www.ap.if.ua/news/6_3c5f4f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929198"/>
            <a:ext cx="2071658" cy="171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mydim.ua/pub/images/7850db826bafff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143248"/>
            <a:ext cx="3214710" cy="251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7E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Олександр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Дикий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моменту </a:t>
            </a:r>
            <a:r>
              <a:rPr lang="ru-RU" dirty="0" err="1" smtClean="0"/>
              <a:t>засну-вання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до 1967 року.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в </a:t>
            </a:r>
            <a:r>
              <a:rPr lang="ru-RU" dirty="0" err="1"/>
              <a:t>Краківській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 </a:t>
            </a:r>
            <a:r>
              <a:rPr lang="ru-RU" dirty="0" err="1" smtClean="0"/>
              <a:t>офор-млення</a:t>
            </a:r>
            <a:r>
              <a:rPr lang="ru-RU" dirty="0" smtClean="0"/>
              <a:t> </a:t>
            </a:r>
            <a:r>
              <a:rPr lang="ru-RU" dirty="0"/>
              <a:t>та ляльки до </a:t>
            </a:r>
            <a:r>
              <a:rPr lang="ru-RU" dirty="0" err="1"/>
              <a:t>вистав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Гусеня</a:t>
            </a:r>
            <a:r>
              <a:rPr lang="ru-RU" dirty="0" smtClean="0"/>
              <a:t>» </a:t>
            </a:r>
            <a:r>
              <a:rPr lang="ru-RU" dirty="0"/>
              <a:t>за </a:t>
            </a:r>
            <a:r>
              <a:rPr lang="ru-RU" dirty="0" err="1"/>
              <a:t>п'єсою</a:t>
            </a:r>
            <a:r>
              <a:rPr lang="ru-RU" dirty="0"/>
              <a:t> Н</a:t>
            </a:r>
            <a:r>
              <a:rPr lang="ru-RU" dirty="0" smtClean="0"/>
              <a:t>. </a:t>
            </a:r>
            <a:r>
              <a:rPr lang="ru-RU" dirty="0" err="1" smtClean="0"/>
              <a:t>Гер-нет</a:t>
            </a:r>
            <a:r>
              <a:rPr lang="ru-RU" dirty="0" smtClean="0"/>
              <a:t> 1945 р., «</a:t>
            </a:r>
            <a:r>
              <a:rPr lang="ru-RU" dirty="0" err="1" smtClean="0"/>
              <a:t>Маєчка</a:t>
            </a:r>
            <a:r>
              <a:rPr lang="ru-RU" dirty="0" smtClean="0"/>
              <a:t> – </a:t>
            </a:r>
            <a:r>
              <a:rPr lang="ru-RU" dirty="0" err="1" smtClean="0"/>
              <a:t>хазяєчка</a:t>
            </a:r>
            <a:r>
              <a:rPr lang="ru-RU" dirty="0" smtClean="0"/>
              <a:t>»  </a:t>
            </a:r>
            <a:r>
              <a:rPr lang="ru-RU" dirty="0"/>
              <a:t>Д. </a:t>
            </a:r>
            <a:r>
              <a:rPr lang="ru-RU" dirty="0" err="1"/>
              <a:t>Суптеля</a:t>
            </a:r>
            <a:r>
              <a:rPr lang="ru-RU" dirty="0"/>
              <a:t> </a:t>
            </a:r>
            <a:r>
              <a:rPr lang="ru-RU" dirty="0" smtClean="0"/>
              <a:t>1947 р., «</a:t>
            </a:r>
            <a:r>
              <a:rPr lang="ru-RU" dirty="0" err="1" smtClean="0"/>
              <a:t>Біда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ніжного</a:t>
            </a:r>
            <a:r>
              <a:rPr lang="ru-RU" dirty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» </a:t>
            </a:r>
            <a:r>
              <a:rPr lang="ru-RU" dirty="0"/>
              <a:t>(спектакль для </a:t>
            </a:r>
            <a:r>
              <a:rPr lang="ru-RU" dirty="0" err="1"/>
              <a:t>дорослих</a:t>
            </a:r>
            <a:r>
              <a:rPr lang="ru-RU" dirty="0"/>
              <a:t> ) І. Соллогуба </a:t>
            </a:r>
            <a:r>
              <a:rPr lang="ru-RU" dirty="0" smtClean="0"/>
              <a:t>1957</a:t>
            </a:r>
            <a:r>
              <a:rPr lang="ru-RU" dirty="0"/>
              <a:t> </a:t>
            </a:r>
            <a:r>
              <a:rPr lang="ru-RU" dirty="0" smtClean="0"/>
              <a:t>р., «Казки </a:t>
            </a:r>
            <a:r>
              <a:rPr lang="ru-RU" dirty="0" err="1"/>
              <a:t>Дідуся</a:t>
            </a:r>
            <a:r>
              <a:rPr lang="ru-RU" dirty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» </a:t>
            </a:r>
            <a:r>
              <a:rPr lang="ru-RU" dirty="0"/>
              <a:t>К. </a:t>
            </a:r>
            <a:r>
              <a:rPr lang="ru-RU" dirty="0" err="1" smtClean="0"/>
              <a:t>Коцін-ської</a:t>
            </a:r>
            <a:r>
              <a:rPr lang="ru-RU" dirty="0" smtClean="0"/>
              <a:t>, </a:t>
            </a:r>
            <a:r>
              <a:rPr lang="ru-RU" dirty="0"/>
              <a:t>К. Черняка </a:t>
            </a:r>
            <a:r>
              <a:rPr lang="ru-RU" dirty="0" smtClean="0"/>
              <a:t>1959</a:t>
            </a:r>
            <a:r>
              <a:rPr lang="ru-RU" dirty="0"/>
              <a:t> </a:t>
            </a:r>
            <a:r>
              <a:rPr lang="ru-RU" dirty="0" smtClean="0"/>
              <a:t>р. </a:t>
            </a:r>
            <a:r>
              <a:rPr lang="ru-RU" dirty="0"/>
              <a:t>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Зроблені</a:t>
            </a:r>
            <a:r>
              <a:rPr lang="ru-RU" dirty="0" smtClean="0"/>
              <a:t> </a:t>
            </a:r>
            <a:r>
              <a:rPr lang="ru-RU" dirty="0"/>
              <a:t>ним ляльки (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театру)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наступ-них</a:t>
            </a:r>
            <a:r>
              <a:rPr lang="ru-RU" dirty="0" smtClean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С. </a:t>
            </a:r>
            <a:r>
              <a:rPr lang="ru-RU" dirty="0" err="1"/>
              <a:t>Клемента</a:t>
            </a:r>
            <a:r>
              <a:rPr lang="ru-RU" dirty="0"/>
              <a:t> , М. </a:t>
            </a:r>
            <a:r>
              <a:rPr lang="ru-RU" dirty="0" err="1"/>
              <a:t>Боярського</a:t>
            </a:r>
            <a:r>
              <a:rPr lang="ru-RU" dirty="0"/>
              <a:t> , Л. </a:t>
            </a:r>
            <a:r>
              <a:rPr lang="ru-RU" dirty="0" err="1"/>
              <a:t>Рубановська</a:t>
            </a:r>
            <a:r>
              <a:rPr lang="ru-RU" dirty="0"/>
              <a:t> , В. </a:t>
            </a:r>
            <a:r>
              <a:rPr lang="ru-RU" dirty="0" err="1"/>
              <a:t>Маяцького</a:t>
            </a:r>
            <a:r>
              <a:rPr lang="ru-RU" dirty="0"/>
              <a:t> , В. </a:t>
            </a:r>
            <a:r>
              <a:rPr lang="ru-RU" dirty="0" err="1" smtClean="0"/>
              <a:t>Свєчни-кова</a:t>
            </a:r>
            <a:r>
              <a:rPr lang="ru-RU" dirty="0" smtClean="0"/>
              <a:t> </a:t>
            </a:r>
            <a:r>
              <a:rPr lang="ru-RU" dirty="0"/>
              <a:t>, В. Бойчука , М. Данька.</a:t>
            </a:r>
          </a:p>
          <a:p>
            <a:pPr fontAlgn="base"/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Нелегкими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кроки : не </a:t>
            </a:r>
            <a:r>
              <a:rPr lang="ru-RU" dirty="0" err="1"/>
              <a:t>вистачало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 smtClean="0"/>
              <a:t>ак-тори</a:t>
            </a:r>
            <a:r>
              <a:rPr lang="ru-RU" dirty="0" smtClean="0"/>
              <a:t> </a:t>
            </a:r>
            <a:r>
              <a:rPr lang="ru-RU" dirty="0" err="1"/>
              <a:t>тільки</a:t>
            </a:r>
            <a:r>
              <a:rPr lang="ru-RU" dirty="0"/>
              <a:t> починали </a:t>
            </a:r>
            <a:r>
              <a:rPr lang="ru-RU" dirty="0" err="1"/>
              <a:t>освоювати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 </a:t>
            </a:r>
            <a:r>
              <a:rPr lang="ru-RU" dirty="0" err="1"/>
              <a:t>водіння</a:t>
            </a:r>
            <a:r>
              <a:rPr lang="ru-RU" dirty="0"/>
              <a:t> </a:t>
            </a:r>
            <a:r>
              <a:rPr lang="ru-RU" dirty="0" err="1"/>
              <a:t>ляльок</a:t>
            </a:r>
            <a:r>
              <a:rPr lang="ru-RU" dirty="0"/>
              <a:t> , </a:t>
            </a:r>
            <a:r>
              <a:rPr lang="ru-RU" dirty="0" err="1"/>
              <a:t>примітивними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 smtClean="0"/>
              <a:t>са-мих</a:t>
            </a:r>
            <a:r>
              <a:rPr lang="ru-RU" dirty="0" smtClean="0"/>
              <a:t> </a:t>
            </a:r>
            <a:r>
              <a:rPr lang="ru-RU" dirty="0" err="1"/>
              <a:t>ляльок</a:t>
            </a:r>
            <a:r>
              <a:rPr lang="ru-RU" dirty="0"/>
              <a:t>.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театр не </a:t>
            </a:r>
            <a:r>
              <a:rPr lang="ru-RU" dirty="0" err="1"/>
              <a:t>мав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в </a:t>
            </a:r>
            <a:r>
              <a:rPr lang="ru-RU" dirty="0" err="1"/>
              <a:t>Палаці</a:t>
            </a:r>
            <a:r>
              <a:rPr lang="ru-RU" dirty="0"/>
              <a:t> </a:t>
            </a:r>
            <a:r>
              <a:rPr lang="ru-RU" dirty="0" err="1"/>
              <a:t>піонерів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Центр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 smtClean="0"/>
              <a:t>твор-чості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вул</a:t>
            </a:r>
            <a:r>
              <a:rPr lang="ru-RU" dirty="0"/>
              <a:t> .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 , 37), а </a:t>
            </a:r>
            <a:r>
              <a:rPr lang="ru-RU" dirty="0" err="1"/>
              <a:t>з</a:t>
            </a:r>
            <a:r>
              <a:rPr lang="ru-RU" dirty="0"/>
              <a:t> 1949 по 1954 роки - в </a:t>
            </a:r>
            <a:r>
              <a:rPr lang="ru-RU" dirty="0" err="1"/>
              <a:t>цьому</a:t>
            </a:r>
            <a:r>
              <a:rPr lang="ru-RU" dirty="0"/>
              <a:t> Народному </a:t>
            </a:r>
            <a:r>
              <a:rPr lang="ru-RU" dirty="0" err="1"/>
              <a:t>домі</a:t>
            </a:r>
            <a:r>
              <a:rPr lang="ru-RU" dirty="0"/>
              <a:t> ( </a:t>
            </a:r>
            <a:r>
              <a:rPr lang="ru-RU" dirty="0" err="1"/>
              <a:t>вул.Шевченка</a:t>
            </a:r>
            <a:r>
              <a:rPr lang="ru-RU" dirty="0"/>
              <a:t>, 1). </a:t>
            </a:r>
            <a:r>
              <a:rPr lang="ru-RU" dirty="0" err="1" smtClean="0"/>
              <a:t>Вис-тави</a:t>
            </a:r>
            <a:r>
              <a:rPr lang="ru-RU" dirty="0" smtClean="0"/>
              <a:t> </a:t>
            </a:r>
            <a:r>
              <a:rPr lang="ru-RU" dirty="0" err="1"/>
              <a:t>показували</a:t>
            </a:r>
            <a:r>
              <a:rPr lang="ru-RU" dirty="0"/>
              <a:t> у </a:t>
            </a:r>
            <a:r>
              <a:rPr lang="ru-RU" dirty="0" err="1"/>
              <a:t>дні</a:t>
            </a:r>
            <a:r>
              <a:rPr lang="ru-RU" dirty="0"/>
              <a:t>, коли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вільна</a:t>
            </a:r>
            <a:r>
              <a:rPr lang="ru-RU" dirty="0"/>
              <a:t> сцена, а в </a:t>
            </a:r>
            <a:r>
              <a:rPr lang="ru-RU" dirty="0" err="1" smtClean="0"/>
              <a:t>основ-ному</a:t>
            </a:r>
            <a:r>
              <a:rPr lang="ru-RU" dirty="0" smtClean="0"/>
              <a:t> </a:t>
            </a:r>
            <a:r>
              <a:rPr lang="ru-RU" dirty="0" err="1"/>
              <a:t>працювали</a:t>
            </a:r>
            <a:r>
              <a:rPr lang="ru-RU" dirty="0"/>
              <a:t> на </a:t>
            </a:r>
            <a:r>
              <a:rPr lang="ru-RU" dirty="0" err="1"/>
              <a:t>виїздах</a:t>
            </a:r>
            <a:r>
              <a:rPr lang="ru-RU" dirty="0"/>
              <a:t> в районах та селах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</p:txBody>
      </p:sp>
      <p:pic>
        <p:nvPicPr>
          <p:cNvPr id="14338" name="Picture 2" descr="http://mydim.ua/pub/images/5066d68d1c76c0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928802"/>
            <a:ext cx="285752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www.poiradar.com.ua/image/showLargeThumb/15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85752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t2.gstatic.com/images?q=tbn:ANd9GcTfodXanifRW52wj_OCpqh2yGZ44K8JMHyakNx8FDmUIkqnUht1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114924"/>
            <a:ext cx="2857520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-cSAVmBADx-w/T3GTMVWFwFI/AAAAAAAAAU0/XIsdbWCZ8IM/s1600/6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В. Гюго</a:t>
            </a:r>
            <a:r>
              <a:rPr lang="ru-RU" dirty="0" smtClean="0">
                <a:solidFill>
                  <a:srgbClr val="800080"/>
                </a:solidFill>
              </a:rPr>
              <a:t>:</a:t>
            </a:r>
          </a:p>
          <a:p>
            <a:r>
              <a:rPr lang="ru-RU" dirty="0" smtClean="0"/>
              <a:t>Є два </a:t>
            </a:r>
            <a:r>
              <a:rPr lang="ru-RU" dirty="0" err="1" smtClean="0"/>
              <a:t>способи</a:t>
            </a:r>
            <a:r>
              <a:rPr lang="ru-RU" dirty="0" smtClean="0"/>
              <a:t> живо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публіку</a:t>
            </a:r>
            <a:r>
              <a:rPr lang="ru-RU" dirty="0" smtClean="0"/>
              <a:t> в </a:t>
            </a:r>
            <a:r>
              <a:rPr lang="ru-RU" dirty="0" err="1" smtClean="0"/>
              <a:t>театрі</a:t>
            </a:r>
            <a:r>
              <a:rPr lang="ru-RU" dirty="0" smtClean="0"/>
              <a:t>: за </a:t>
            </a:r>
            <a:r>
              <a:rPr lang="ru-RU" dirty="0" err="1" smtClean="0"/>
              <a:t>допомогою</a:t>
            </a:r>
            <a:r>
              <a:rPr lang="ru-RU" dirty="0" smtClean="0"/>
              <a:t> великого </a:t>
            </a:r>
            <a:r>
              <a:rPr lang="ru-RU" dirty="0" err="1" smtClean="0"/>
              <a:t>або</a:t>
            </a:r>
            <a:r>
              <a:rPr lang="ru-RU" dirty="0" smtClean="0"/>
              <a:t> правдивого.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захоплює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</a:t>
            </a:r>
            <a:r>
              <a:rPr lang="ru-RU" dirty="0" err="1" smtClean="0"/>
              <a:t>правдиве</a:t>
            </a:r>
            <a:r>
              <a:rPr lang="ru-RU" dirty="0" smtClean="0"/>
              <a:t> </a:t>
            </a:r>
            <a:r>
              <a:rPr lang="ru-RU" dirty="0" err="1" smtClean="0"/>
              <a:t>підкуповує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Ф. Шиллер:</a:t>
            </a:r>
          </a:p>
          <a:p>
            <a:r>
              <a:rPr lang="ru-RU" dirty="0" smtClean="0"/>
              <a:t>Для хороших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поганих</a:t>
            </a:r>
            <a:r>
              <a:rPr lang="ru-RU" dirty="0" smtClean="0"/>
              <a:t> ролей.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Шендерович:</a:t>
            </a:r>
          </a:p>
          <a:p>
            <a:r>
              <a:rPr lang="ru-RU" dirty="0" err="1" smtClean="0"/>
              <a:t>Лірична</a:t>
            </a:r>
            <a:r>
              <a:rPr lang="ru-RU" dirty="0" smtClean="0"/>
              <a:t> драма "Перший </a:t>
            </a:r>
            <a:r>
              <a:rPr lang="ru-RU" dirty="0" err="1" smtClean="0"/>
              <a:t>поцілунок</a:t>
            </a:r>
            <a:r>
              <a:rPr lang="ru-RU" dirty="0" smtClean="0"/>
              <a:t> </a:t>
            </a:r>
            <a:r>
              <a:rPr lang="ru-RU" dirty="0" err="1" smtClean="0"/>
              <a:t>Іуди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42088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Вольтер:</a:t>
            </a:r>
          </a:p>
          <a:p>
            <a:r>
              <a:rPr lang="ru-RU" dirty="0" smtClean="0"/>
              <a:t>  Земля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театр, в </a:t>
            </a:r>
            <a:r>
              <a:rPr lang="ru-RU" dirty="0" err="1" smtClean="0"/>
              <a:t>якому</a:t>
            </a:r>
            <a:r>
              <a:rPr lang="ru-RU" dirty="0" smtClean="0"/>
              <a:t> одна </a:t>
            </a:r>
            <a:r>
              <a:rPr lang="ru-RU" dirty="0" err="1" smtClean="0"/>
              <a:t>і</a:t>
            </a:r>
            <a:r>
              <a:rPr lang="ru-RU" dirty="0" smtClean="0"/>
              <a:t> та ж </a:t>
            </a:r>
            <a:r>
              <a:rPr lang="ru-RU" dirty="0" err="1" smtClean="0"/>
              <a:t>трагедія</a:t>
            </a:r>
            <a:r>
              <a:rPr lang="ru-RU" dirty="0" smtClean="0"/>
              <a:t> </a:t>
            </a:r>
            <a:r>
              <a:rPr lang="ru-RU" dirty="0" err="1" smtClean="0"/>
              <a:t>грається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назвами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06896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Карел Чапек:</a:t>
            </a:r>
          </a:p>
          <a:p>
            <a:r>
              <a:rPr lang="ru-RU" dirty="0" err="1" smtClean="0"/>
              <a:t>Останній</a:t>
            </a:r>
            <a:r>
              <a:rPr lang="ru-RU" dirty="0" smtClean="0"/>
              <a:t> акт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вдається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дивуватися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сумний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драматурги </a:t>
            </a:r>
            <a:r>
              <a:rPr lang="ru-RU" dirty="0" err="1" smtClean="0"/>
              <a:t>продовжують</a:t>
            </a:r>
            <a:r>
              <a:rPr lang="ru-RU" dirty="0" smtClean="0"/>
              <a:t> </a:t>
            </a:r>
            <a:r>
              <a:rPr lang="ru-RU" dirty="0" err="1" smtClean="0"/>
              <a:t>наполегливо</a:t>
            </a:r>
            <a:r>
              <a:rPr lang="ru-RU" dirty="0" smtClean="0"/>
              <a:t> </a:t>
            </a:r>
            <a:r>
              <a:rPr lang="ru-RU" dirty="0" err="1" smtClean="0"/>
              <a:t>домагатися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п'єс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акт.</a:t>
            </a:r>
            <a:endParaRPr lang="ru-RU" dirty="0"/>
          </a:p>
        </p:txBody>
      </p:sp>
      <p:pic>
        <p:nvPicPr>
          <p:cNvPr id="31755" name="Picture 11" descr="https://encrypted-tbn3.gstatic.com/images?q=tbn:ANd9GcSA9anv_OahwUyklNqvOIkNsw9QG2qYDR7MMvGV7h2CSG5kHSr5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1171575" cy="1524001"/>
          </a:xfrm>
          <a:prstGeom prst="rect">
            <a:avLst/>
          </a:prstGeom>
          <a:noFill/>
        </p:spPr>
      </p:pic>
      <p:pic>
        <p:nvPicPr>
          <p:cNvPr id="31757" name="Picture 13" descr="https://encrypted-tbn0.gstatic.com/images?q=tbn:ANd9GcRpzggKcIukmqGAwi1P1ZfOhKNnDFrvl7orRsMSTSEGtCpY_5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2441" y="5085184"/>
            <a:ext cx="1090032" cy="1487439"/>
          </a:xfrm>
          <a:prstGeom prst="rect">
            <a:avLst/>
          </a:prstGeom>
          <a:noFill/>
        </p:spPr>
      </p:pic>
      <p:pic>
        <p:nvPicPr>
          <p:cNvPr id="31759" name="Picture 15" descr="Victor Shenderovi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85184"/>
            <a:ext cx="969374" cy="1458909"/>
          </a:xfrm>
          <a:prstGeom prst="rect">
            <a:avLst/>
          </a:prstGeom>
          <a:noFill/>
        </p:spPr>
      </p:pic>
      <p:pic>
        <p:nvPicPr>
          <p:cNvPr id="31761" name="Picture 17" descr="https://encrypted-tbn2.gstatic.com/images?q=tbn:ANd9GcQ7b5HmfrzvGPfBinMCGY-unG_JXXo4v76V4ZJTTNB2-9FTFt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085184"/>
            <a:ext cx="1267972" cy="1426468"/>
          </a:xfrm>
          <a:prstGeom prst="rect">
            <a:avLst/>
          </a:prstGeom>
          <a:noFill/>
        </p:spPr>
      </p:pic>
      <p:pic>
        <p:nvPicPr>
          <p:cNvPr id="31763" name="Picture 19" descr="https://encrypted-tbn1.gstatic.com/images?q=tbn:ANd9GcSlDMCr9PT87ZXwDtWDBe-OuvAoOqf5AKJx3chyqdT1jK-46DOQ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7926" y="5085184"/>
            <a:ext cx="1101976" cy="14219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5313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Театр</a:t>
            </a:r>
            <a:r>
              <a:rPr lang="vi-VN" dirty="0" smtClean="0"/>
              <a:t> (від </a:t>
            </a:r>
            <a:r>
              <a:rPr lang="vi-VN" dirty="0" smtClean="0">
                <a:hlinkClick r:id="rId2" tooltip="Грецька мова"/>
              </a:rPr>
              <a:t>грец.</a:t>
            </a:r>
            <a:r>
              <a:rPr lang="vi-VN" dirty="0" smtClean="0"/>
              <a:t> </a:t>
            </a:r>
            <a:r>
              <a:rPr lang="el-GR" i="1" dirty="0" smtClean="0"/>
              <a:t>θέατρον</a:t>
            </a:r>
            <a:r>
              <a:rPr lang="el-GR" dirty="0" smtClean="0"/>
              <a:t> — </a:t>
            </a:r>
            <a:r>
              <a:rPr lang="vi-VN" dirty="0" smtClean="0"/>
              <a:t>місце видовища) — вид сценічного </a:t>
            </a:r>
            <a:r>
              <a:rPr lang="vi-VN" dirty="0" smtClean="0">
                <a:hlinkClick r:id="rId3" tooltip="Мистецтво"/>
              </a:rPr>
              <a:t>мистецтва</a:t>
            </a:r>
            <a:r>
              <a:rPr lang="vi-VN" dirty="0" smtClean="0"/>
              <a:t>, що відобра</a:t>
            </a:r>
            <a:r>
              <a:rPr lang="uk-UA" dirty="0" smtClean="0"/>
              <a:t>-</a:t>
            </a:r>
            <a:r>
              <a:rPr lang="vi-VN" dirty="0" smtClean="0"/>
              <a:t>жає життя в сценічній дії, яку виконують актори перед глядачами, а також установа, що здійснює сценічні вистави певним колективом артистів і приміщення, будинок, у якому відбуваються вистави. Театр як мистецтво називають також й </a:t>
            </a:r>
            <a:r>
              <a:rPr lang="vi-VN" b="1" dirty="0" smtClean="0"/>
              <a:t>театральним мистецт</a:t>
            </a:r>
            <a:r>
              <a:rPr lang="uk-UA" b="1" dirty="0" smtClean="0"/>
              <a:t>-</a:t>
            </a:r>
            <a:r>
              <a:rPr lang="vi-VN" b="1" dirty="0" smtClean="0"/>
              <a:t>вом</a:t>
            </a:r>
            <a:r>
              <a:rPr lang="vi-VN" dirty="0" smtClean="0"/>
              <a:t>, а науку, що вивчає теорію та практику театрального мистецтва вивчає </a:t>
            </a:r>
            <a:r>
              <a:rPr lang="vi-VN" b="1" dirty="0" smtClean="0">
                <a:hlinkClick r:id="rId4" tooltip="Театрознавство"/>
              </a:rPr>
              <a:t>театрознав</a:t>
            </a:r>
            <a:r>
              <a:rPr lang="uk-UA" b="1" dirty="0" smtClean="0">
                <a:hlinkClick r:id="rId4" tooltip="Театрознавство"/>
              </a:rPr>
              <a:t>-</a:t>
            </a:r>
            <a:r>
              <a:rPr lang="vi-VN" b="1" dirty="0" smtClean="0">
                <a:hlinkClick r:id="rId4" tooltip="Театрознавство"/>
              </a:rPr>
              <a:t>ство</a:t>
            </a:r>
            <a:r>
              <a:rPr lang="vi-VN" dirty="0" smtClean="0"/>
              <a:t>. Окрім театрів, ролі в яких люди виконують безпосередньо, існує лальковий театр, де головні герої - іграшки, якими керують.</a:t>
            </a:r>
            <a:endParaRPr lang="ru-RU" dirty="0"/>
          </a:p>
        </p:txBody>
      </p:sp>
      <p:pic>
        <p:nvPicPr>
          <p:cNvPr id="30722" name="Picture 2" descr="&amp;Fcy;&amp;acy;&amp;jcy;&amp;lcy;:Theatre Aspen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Стилі</a:t>
            </a:r>
            <a:r>
              <a:rPr lang="ru-RU" b="1" dirty="0" smtClean="0"/>
              <a:t> театру: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144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а) </a:t>
            </a:r>
            <a:r>
              <a:rPr lang="ru-RU" dirty="0" err="1" smtClean="0"/>
              <a:t>абсурдизм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179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б) </a:t>
            </a:r>
            <a:r>
              <a:rPr lang="ru-RU" dirty="0" err="1" smtClean="0"/>
              <a:t>експресіонізм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148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в) мелодрама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060848"/>
            <a:ext cx="142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г) </a:t>
            </a:r>
            <a:r>
              <a:rPr lang="ru-RU" dirty="0" err="1" smtClean="0"/>
              <a:t>модернізм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348880"/>
            <a:ext cx="150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натуралізм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636912"/>
            <a:ext cx="188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е) </a:t>
            </a:r>
            <a:r>
              <a:rPr lang="ru-RU" dirty="0" err="1" smtClean="0"/>
              <a:t>постмодернізм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2494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є</a:t>
            </a:r>
            <a:r>
              <a:rPr lang="ru-RU" dirty="0" smtClean="0"/>
              <a:t>) </a:t>
            </a:r>
            <a:r>
              <a:rPr lang="ru-RU" dirty="0" err="1" smtClean="0"/>
              <a:t>маріонетки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212976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ж) </a:t>
            </a:r>
            <a:r>
              <a:rPr lang="ru-RU" dirty="0" err="1" smtClean="0"/>
              <a:t>реалізм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340768"/>
            <a:ext cx="31683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/>
              <a:t>Жанри</a:t>
            </a:r>
            <a:r>
              <a:rPr lang="ru-RU" b="1" dirty="0" smtClean="0"/>
              <a:t> театру</a:t>
            </a:r>
            <a:r>
              <a:rPr lang="ru-RU" sz="1600" b="1" dirty="0" smtClean="0"/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charset="0"/>
              </a:rPr>
              <a:t>Драма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Комедія</a:t>
            </a:r>
            <a:r>
              <a:rPr lang="ru-RU" sz="1600" dirty="0" smtClean="0">
                <a:latin typeface="Arial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" charset="0"/>
              </a:rPr>
              <a:t>Чорна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комедія</a:t>
            </a:r>
            <a:endParaRPr lang="ru-RU" sz="16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" charset="0"/>
              </a:rPr>
              <a:t>Комедія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дель</a:t>
            </a:r>
            <a:r>
              <a:rPr lang="ru-RU" sz="1600" dirty="0" smtClean="0">
                <a:latin typeface="Arial" charset="0"/>
              </a:rPr>
              <a:t> арте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" charset="0"/>
              </a:rPr>
              <a:t>Комедія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моралі</a:t>
            </a:r>
            <a:endParaRPr lang="ru-RU" sz="16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" charset="0"/>
              </a:rPr>
              <a:t>Комедія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ситуації</a:t>
            </a:r>
            <a:endParaRPr lang="ru-RU" sz="1600" dirty="0" smtClean="0">
              <a:latin typeface="Arial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</a:rPr>
              <a:t>Фарс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</a:rPr>
              <a:t>Романтична </a:t>
            </a:r>
            <a:r>
              <a:rPr lang="ru-RU" sz="1600" dirty="0" err="1" smtClean="0">
                <a:latin typeface="Arial" charset="0"/>
              </a:rPr>
              <a:t>комедія</a:t>
            </a: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Епічний</a:t>
            </a:r>
            <a:r>
              <a:rPr lang="ru-RU" sz="1600" dirty="0" smtClean="0">
                <a:latin typeface="Arial" charset="0"/>
              </a:rPr>
              <a:t> театр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Експериментальний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Фентезі</a:t>
            </a: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Grand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Guignol</a:t>
            </a: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Історичний</a:t>
            </a:r>
            <a:r>
              <a:rPr lang="ru-RU" sz="1600" dirty="0" smtClean="0">
                <a:latin typeface="Arial" charset="0"/>
              </a:rPr>
              <a:t> театр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Імпровізаційний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844824"/>
            <a:ext cx="2664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Мейнстрім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charset="0"/>
              </a:rPr>
              <a:t>Мета-театр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Музичний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Натья</a:t>
            </a:r>
            <a:r>
              <a:rPr lang="ru-RU" sz="1600" dirty="0" smtClean="0"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Пантоміма</a:t>
            </a:r>
            <a:r>
              <a:rPr lang="ru-RU" sz="1600" dirty="0" smtClean="0"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Політичний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Народний</a:t>
            </a:r>
            <a:r>
              <a:rPr lang="ru-RU" sz="1600" dirty="0" smtClean="0">
                <a:latin typeface="Arial" charset="0"/>
              </a:rPr>
              <a:t> театр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Маріонетки</a:t>
            </a: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Радіопостановка</a:t>
            </a:r>
            <a:r>
              <a:rPr lang="ru-RU" sz="1600" dirty="0" smtClean="0">
                <a:latin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charset="0"/>
              </a:rPr>
              <a:t>Рок-опера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charset="0"/>
              </a:rPr>
              <a:t>Театр </a:t>
            </a:r>
            <a:r>
              <a:rPr lang="ru-RU" sz="1600" dirty="0" err="1" smtClean="0">
                <a:latin typeface="Arial" charset="0"/>
              </a:rPr>
              <a:t>соціальних</a:t>
            </a:r>
            <a:r>
              <a:rPr lang="ru-RU" sz="1600" dirty="0" smtClean="0">
                <a:latin typeface="Arial" charset="0"/>
              </a:rPr>
              <a:t> тем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charset="0"/>
              </a:rPr>
              <a:t>Театр абсурду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Трагедія</a:t>
            </a:r>
            <a:endParaRPr lang="ru-RU" sz="1600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Arial" charset="0"/>
              </a:rPr>
              <a:t>Трагікомедія</a:t>
            </a:r>
            <a:endParaRPr lang="ru-RU" sz="1600" dirty="0" smtClean="0">
              <a:latin typeface="Arial" charset="0"/>
            </a:endParaRPr>
          </a:p>
        </p:txBody>
      </p:sp>
      <p:pic>
        <p:nvPicPr>
          <p:cNvPr id="29700" name="Picture 4" descr="&amp;Fcy;&amp;acy;&amp;jcy;&amp;lcy;:Chinese 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2264"/>
            <a:ext cx="2927648" cy="2195736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thumb/5/5e/Mexicano_marioneta_lou.jpg/220px-Mexicano_marioneta_l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-1"/>
            <a:ext cx="1403648" cy="36813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9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      Український </a:t>
            </a:r>
            <a:r>
              <a:rPr lang="uk-UA" sz="2400" b="1" dirty="0">
                <a:solidFill>
                  <a:srgbClr val="FFFF00"/>
                </a:solidFill>
              </a:rPr>
              <a:t>театр нагадує дике поле, що густо заросло бур’янами, – зазначають критики. Молодих режисерів на ньому практично не видно. Пронизливих нових п’єс – теж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      Ми </a:t>
            </a:r>
            <a:r>
              <a:rPr lang="uk-UA" sz="2400" b="1" dirty="0">
                <a:solidFill>
                  <a:srgbClr val="FFFF00"/>
                </a:solidFill>
              </a:rPr>
              <a:t>живемо в провінційному гетто, і в умовах внутрішньої культурної ізоляції змушені підтримувати себе імпортованими фільмами й книгами. Але театр не привезеш у кишені, не оціниш, подивившись </a:t>
            </a:r>
            <a:r>
              <a:rPr lang="en-US" sz="2400" b="1" dirty="0">
                <a:solidFill>
                  <a:srgbClr val="FFFF00"/>
                </a:solidFill>
              </a:rPr>
              <a:t>DVD, – </a:t>
            </a:r>
            <a:r>
              <a:rPr lang="uk-UA" sz="2400" b="1" dirty="0">
                <a:solidFill>
                  <a:srgbClr val="FFFF00"/>
                </a:solidFill>
              </a:rPr>
              <a:t>його потрібно відчути.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amrador.hall.org.ua/BY_PLACE/03-Pechersk/05-Teatr_Franka/franko_theater_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35768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7984" y="0"/>
            <a:ext cx="47160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Театр імені Івана Франка </a:t>
            </a:r>
            <a:r>
              <a:rPr lang="uk-UA" dirty="0"/>
              <a:t>засновано у Вінниці 1920 року. Очолив його видатний український митець </a:t>
            </a:r>
            <a:r>
              <a:rPr lang="uk-UA" b="1" i="1" dirty="0">
                <a:solidFill>
                  <a:srgbClr val="FF0000"/>
                </a:solidFill>
              </a:rPr>
              <a:t>Гнат Петрович Юра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uk-UA" dirty="0" smtClean="0"/>
              <a:t>   Відкриття </a:t>
            </a:r>
            <a:r>
              <a:rPr lang="uk-UA" dirty="0"/>
              <a:t>театру відбулося 28 січня 1920 року виставою "Гріх" В</a:t>
            </a:r>
            <a:r>
              <a:rPr lang="uk-UA" dirty="0" smtClean="0"/>
              <a:t>. Винниченка</a:t>
            </a:r>
            <a:r>
              <a:rPr lang="uk-UA" dirty="0"/>
              <a:t>. </a:t>
            </a:r>
            <a:endParaRPr lang="uk-UA" dirty="0" smtClean="0"/>
          </a:p>
          <a:p>
            <a:pPr>
              <a:buBlip>
                <a:blip r:embed="rId3"/>
              </a:buBlip>
            </a:pPr>
            <a:r>
              <a:rPr lang="uk-UA" dirty="0" smtClean="0"/>
              <a:t>   За </a:t>
            </a:r>
            <a:r>
              <a:rPr lang="uk-UA" dirty="0"/>
              <a:t>віком виконавців це була трупа </a:t>
            </a:r>
            <a:r>
              <a:rPr lang="uk-UA" dirty="0" err="1" smtClean="0"/>
              <a:t>моло-діжна</a:t>
            </a:r>
            <a:r>
              <a:rPr lang="uk-UA" dirty="0"/>
              <a:t>. До неї входили актори, котрі згодом увійшли в історію української сцени як </a:t>
            </a:r>
            <a:r>
              <a:rPr lang="uk-UA" dirty="0" err="1" smtClean="0"/>
              <a:t>ви-датні</a:t>
            </a:r>
            <a:r>
              <a:rPr lang="uk-UA" dirty="0" smtClean="0"/>
              <a:t> </a:t>
            </a:r>
            <a:r>
              <a:rPr lang="uk-UA" dirty="0"/>
              <a:t>митці - </a:t>
            </a:r>
            <a:r>
              <a:rPr lang="uk-UA" i="1" dirty="0"/>
              <a:t>Г</a:t>
            </a:r>
            <a:r>
              <a:rPr lang="uk-UA" i="1" dirty="0" smtClean="0"/>
              <a:t>. Юра</a:t>
            </a:r>
            <a:r>
              <a:rPr lang="uk-UA" i="1" dirty="0"/>
              <a:t>, А</a:t>
            </a:r>
            <a:r>
              <a:rPr lang="uk-UA" i="1" dirty="0" smtClean="0"/>
              <a:t>. Бучма</a:t>
            </a:r>
            <a:r>
              <a:rPr lang="uk-UA" i="1" dirty="0"/>
              <a:t>, Й</a:t>
            </a:r>
            <a:r>
              <a:rPr lang="uk-UA" i="1" dirty="0" smtClean="0"/>
              <a:t>. Гірняк</a:t>
            </a:r>
            <a:r>
              <a:rPr lang="uk-UA" i="1" dirty="0"/>
              <a:t>, О</a:t>
            </a:r>
            <a:r>
              <a:rPr lang="uk-UA" i="1" dirty="0" smtClean="0"/>
              <a:t>. </a:t>
            </a:r>
            <a:r>
              <a:rPr lang="uk-UA" i="1" dirty="0" err="1" smtClean="0"/>
              <a:t>Добровольська</a:t>
            </a:r>
            <a:r>
              <a:rPr lang="uk-UA" i="1" dirty="0"/>
              <a:t>, М</a:t>
            </a:r>
            <a:r>
              <a:rPr lang="uk-UA" i="1" dirty="0" smtClean="0"/>
              <a:t>. </a:t>
            </a:r>
            <a:r>
              <a:rPr lang="uk-UA" i="1" dirty="0" err="1" smtClean="0"/>
              <a:t>Крушельницький</a:t>
            </a:r>
            <a:r>
              <a:rPr lang="uk-UA" i="1" dirty="0"/>
              <a:t>, Ф</a:t>
            </a:r>
            <a:r>
              <a:rPr lang="uk-UA" i="1" dirty="0" smtClean="0"/>
              <a:t>. </a:t>
            </a:r>
            <a:r>
              <a:rPr lang="uk-UA" i="1" dirty="0" err="1" smtClean="0"/>
              <a:t>Бар-вінська</a:t>
            </a:r>
            <a:r>
              <a:rPr lang="uk-UA" i="1" dirty="0"/>
              <a:t>, О</a:t>
            </a:r>
            <a:r>
              <a:rPr lang="uk-UA" i="1" dirty="0" smtClean="0"/>
              <a:t>. Горська</a:t>
            </a:r>
            <a:r>
              <a:rPr lang="uk-UA" i="1" dirty="0"/>
              <a:t>, М</a:t>
            </a:r>
            <a:r>
              <a:rPr lang="uk-UA" i="1" dirty="0" smtClean="0"/>
              <a:t>. Братерський</a:t>
            </a:r>
            <a:r>
              <a:rPr lang="uk-UA" i="1" dirty="0"/>
              <a:t>, П</a:t>
            </a:r>
            <a:r>
              <a:rPr lang="uk-UA" i="1" dirty="0" smtClean="0"/>
              <a:t>. </a:t>
            </a:r>
            <a:r>
              <a:rPr lang="uk-UA" i="1" dirty="0" err="1" smtClean="0"/>
              <a:t>Нят-ко</a:t>
            </a:r>
            <a:r>
              <a:rPr lang="uk-UA" i="1" dirty="0"/>
              <a:t>, К</a:t>
            </a:r>
            <a:r>
              <a:rPr lang="uk-UA" i="1" dirty="0" smtClean="0"/>
              <a:t>. Блакитний</a:t>
            </a:r>
            <a:r>
              <a:rPr lang="uk-UA" i="1" dirty="0"/>
              <a:t>, О.</a:t>
            </a:r>
            <a:r>
              <a:rPr lang="uk-UA" i="1" dirty="0" err="1"/>
              <a:t>Рубчаківна</a:t>
            </a:r>
            <a:r>
              <a:rPr lang="uk-UA" i="1" dirty="0"/>
              <a:t>, М</a:t>
            </a:r>
            <a:r>
              <a:rPr lang="uk-UA" i="1" dirty="0" smtClean="0"/>
              <a:t>. </a:t>
            </a:r>
            <a:r>
              <a:rPr lang="uk-UA" i="1" dirty="0" err="1" smtClean="0"/>
              <a:t>Пилипен-ко</a:t>
            </a:r>
            <a:r>
              <a:rPr lang="uk-UA" i="1" dirty="0"/>
              <a:t>, С</a:t>
            </a:r>
            <a:r>
              <a:rPr lang="uk-UA" i="1" dirty="0" smtClean="0"/>
              <a:t>. </a:t>
            </a:r>
            <a:r>
              <a:rPr lang="uk-UA" i="1" dirty="0" err="1" smtClean="0"/>
              <a:t>Семдор</a:t>
            </a:r>
            <a:r>
              <a:rPr lang="uk-UA" i="1" dirty="0"/>
              <a:t>, О</a:t>
            </a:r>
            <a:r>
              <a:rPr lang="uk-UA" i="1" dirty="0" smtClean="0"/>
              <a:t>. Юра-Юрський</a:t>
            </a:r>
            <a:r>
              <a:rPr lang="uk-UA" i="1" dirty="0"/>
              <a:t>, Т</a:t>
            </a:r>
            <a:r>
              <a:rPr lang="uk-UA" i="1" dirty="0" smtClean="0"/>
              <a:t>. Юра </a:t>
            </a:r>
            <a:r>
              <a:rPr lang="uk-UA" i="1" dirty="0"/>
              <a:t>та ін</a:t>
            </a:r>
            <a:r>
              <a:rPr lang="uk-UA" i="1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uk-UA" dirty="0" smtClean="0"/>
              <a:t>    Театр </a:t>
            </a:r>
            <a:r>
              <a:rPr lang="uk-UA" dirty="0"/>
              <a:t>працював напружено: лише за </a:t>
            </a:r>
            <a:r>
              <a:rPr lang="uk-UA" dirty="0" err="1" smtClean="0"/>
              <a:t>пер-ший</a:t>
            </a:r>
            <a:r>
              <a:rPr lang="uk-UA" dirty="0" smtClean="0"/>
              <a:t> </a:t>
            </a:r>
            <a:r>
              <a:rPr lang="uk-UA" dirty="0"/>
              <a:t>сезон показав 23 прем`єри. Вистави </a:t>
            </a:r>
            <a:r>
              <a:rPr lang="uk-UA" dirty="0" err="1" smtClean="0"/>
              <a:t>ко-ристувалися</a:t>
            </a:r>
            <a:r>
              <a:rPr lang="uk-UA" dirty="0" smtClean="0"/>
              <a:t> </a:t>
            </a:r>
            <a:r>
              <a:rPr lang="uk-UA" dirty="0"/>
              <a:t>надзвичайним успіхом у Вінниці, Черкасах, Кременчуку, Олександрії, </a:t>
            </a:r>
            <a:r>
              <a:rPr lang="uk-UA" dirty="0" err="1" smtClean="0"/>
              <a:t>Проску-рові</a:t>
            </a:r>
            <a:r>
              <a:rPr lang="uk-UA" dirty="0"/>
              <a:t>, Кам`янці-Подільському та інших </a:t>
            </a:r>
            <a:r>
              <a:rPr lang="uk-UA" dirty="0" err="1" smtClean="0"/>
              <a:t>міс-тах</a:t>
            </a:r>
            <a:r>
              <a:rPr lang="uk-UA" dirty="0"/>
              <a:t>. </a:t>
            </a:r>
          </a:p>
        </p:txBody>
      </p:sp>
      <p:pic>
        <p:nvPicPr>
          <p:cNvPr id="27656" name="Picture 8" descr="http://ukraine.ui.ua/content/images/literatura/File_76886325Y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35768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upload.wikimedia.org/wikipedia/ru/d/d4/%D0%93%D0%BD%D0%B0%D1%82_%D0%AE%D1%80%D0%B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1556" y="5589240"/>
            <a:ext cx="1022444" cy="126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6093296"/>
            <a:ext cx="23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Гнат Петрович Юра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170050"/>
                </a:solidFill>
              </a:rPr>
              <a:t>Особливо творчо зміцнився театр </a:t>
            </a:r>
            <a:r>
              <a:rPr lang="uk-UA" sz="2000" b="1" dirty="0">
                <a:solidFill>
                  <a:srgbClr val="170050"/>
                </a:solidFill>
              </a:rPr>
              <a:t>ім. І.Франка в</a:t>
            </a:r>
            <a:r>
              <a:rPr lang="uk-UA" sz="2000" dirty="0">
                <a:solidFill>
                  <a:srgbClr val="170050"/>
                </a:solidFill>
              </a:rPr>
              <a:t> 30-і роки, коли його акторське ядро склали такі видатні майстри, як </a:t>
            </a:r>
            <a:r>
              <a:rPr lang="uk-UA" sz="2000" i="1" dirty="0">
                <a:solidFill>
                  <a:srgbClr val="FF0000"/>
                </a:solidFill>
              </a:rPr>
              <a:t>А</a:t>
            </a:r>
            <a:r>
              <a:rPr lang="uk-UA" sz="2000" i="1" dirty="0" smtClean="0">
                <a:solidFill>
                  <a:srgbClr val="FF0000"/>
                </a:solidFill>
              </a:rPr>
              <a:t>. Бучма</a:t>
            </a:r>
            <a:r>
              <a:rPr lang="uk-UA" sz="2000" i="1" dirty="0">
                <a:solidFill>
                  <a:srgbClr val="FF0000"/>
                </a:solidFill>
              </a:rPr>
              <a:t>, Н</a:t>
            </a:r>
            <a:r>
              <a:rPr lang="uk-UA" sz="2000" i="1" dirty="0" smtClean="0">
                <a:solidFill>
                  <a:srgbClr val="FF0000"/>
                </a:solidFill>
              </a:rPr>
              <a:t>.  Ужвій</a:t>
            </a:r>
            <a:r>
              <a:rPr lang="uk-UA" sz="2000" i="1" dirty="0">
                <a:solidFill>
                  <a:srgbClr val="FF0000"/>
                </a:solidFill>
              </a:rPr>
              <a:t>, Ю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Шумський</a:t>
            </a:r>
            <a:r>
              <a:rPr lang="uk-UA" sz="2000" i="1" dirty="0">
                <a:solidFill>
                  <a:srgbClr val="FF0000"/>
                </a:solidFill>
              </a:rPr>
              <a:t>, Г</a:t>
            </a:r>
            <a:r>
              <a:rPr lang="uk-UA" sz="2000" i="1" dirty="0" smtClean="0">
                <a:solidFill>
                  <a:srgbClr val="FF0000"/>
                </a:solidFill>
              </a:rPr>
              <a:t>. Борисоглібська</a:t>
            </a:r>
            <a:r>
              <a:rPr lang="uk-UA" sz="2000" i="1" dirty="0">
                <a:solidFill>
                  <a:srgbClr val="FF0000"/>
                </a:solidFill>
              </a:rPr>
              <a:t>, Ю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Мілютенко</a:t>
            </a:r>
            <a:r>
              <a:rPr lang="uk-UA" sz="2000" i="1" dirty="0">
                <a:solidFill>
                  <a:srgbClr val="FF0000"/>
                </a:solidFill>
              </a:rPr>
              <a:t>, В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Доб-ровольський</a:t>
            </a:r>
            <a:r>
              <a:rPr lang="uk-UA" sz="2000" i="1" dirty="0">
                <a:solidFill>
                  <a:srgbClr val="FF0000"/>
                </a:solidFill>
              </a:rPr>
              <a:t>, П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Нятко</a:t>
            </a:r>
            <a:r>
              <a:rPr lang="uk-UA" sz="2000" i="1" dirty="0">
                <a:solidFill>
                  <a:srgbClr val="FF0000"/>
                </a:solidFill>
              </a:rPr>
              <a:t>, К. </a:t>
            </a:r>
            <a:r>
              <a:rPr lang="uk-UA" sz="2000" i="1" dirty="0" err="1">
                <a:solidFill>
                  <a:srgbClr val="FF0000"/>
                </a:solidFill>
              </a:rPr>
              <a:t>Осмяловська</a:t>
            </a:r>
            <a:r>
              <a:rPr lang="uk-UA" sz="2000" i="1" dirty="0">
                <a:solidFill>
                  <a:srgbClr val="FF0000"/>
                </a:solidFill>
              </a:rPr>
              <a:t>, Є</a:t>
            </a:r>
            <a:r>
              <a:rPr lang="uk-UA" sz="2000" i="1" dirty="0" smtClean="0">
                <a:solidFill>
                  <a:srgbClr val="FF0000"/>
                </a:solidFill>
              </a:rPr>
              <a:t>. Пономаренко</a:t>
            </a:r>
            <a:r>
              <a:rPr lang="uk-UA" sz="2000" i="1" dirty="0">
                <a:solidFill>
                  <a:srgbClr val="FF0000"/>
                </a:solidFill>
              </a:rPr>
              <a:t>, М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Яков-ченко</a:t>
            </a:r>
            <a:r>
              <a:rPr lang="uk-UA" sz="2000" i="1" dirty="0">
                <a:solidFill>
                  <a:srgbClr val="FF0000"/>
                </a:solidFill>
              </a:rPr>
              <a:t>, М</a:t>
            </a:r>
            <a:r>
              <a:rPr lang="uk-UA" sz="2000" i="1" dirty="0" smtClean="0">
                <a:solidFill>
                  <a:srgbClr val="FF0000"/>
                </a:solidFill>
              </a:rPr>
              <a:t>. </a:t>
            </a:r>
            <a:r>
              <a:rPr lang="uk-UA" sz="2000" i="1" dirty="0" err="1" smtClean="0">
                <a:solidFill>
                  <a:srgbClr val="FF0000"/>
                </a:solidFill>
              </a:rPr>
              <a:t>Бра-терський</a:t>
            </a:r>
            <a:r>
              <a:rPr lang="uk-UA" sz="2000" dirty="0" smtClean="0">
                <a:solidFill>
                  <a:srgbClr val="170050"/>
                </a:solidFill>
              </a:rPr>
              <a:t> </a:t>
            </a:r>
            <a:r>
              <a:rPr lang="uk-UA" sz="2000" dirty="0">
                <a:solidFill>
                  <a:srgbClr val="170050"/>
                </a:solidFill>
              </a:rPr>
              <a:t>та ін. Колектив уславляє себе талановитими постановками вітчизняної та світової класики - "Весілля Фігаро" П</a:t>
            </a:r>
            <a:r>
              <a:rPr lang="uk-UA" sz="2000" dirty="0" smtClean="0">
                <a:solidFill>
                  <a:srgbClr val="170050"/>
                </a:solidFill>
              </a:rPr>
              <a:t>. Бомарше</a:t>
            </a:r>
            <a:r>
              <a:rPr lang="uk-UA" sz="2000" dirty="0">
                <a:solidFill>
                  <a:srgbClr val="170050"/>
                </a:solidFill>
              </a:rPr>
              <a:t>, </a:t>
            </a:r>
            <a:r>
              <a:rPr lang="uk-UA" sz="2000" dirty="0" err="1">
                <a:solidFill>
                  <a:srgbClr val="170050"/>
                </a:solidFill>
              </a:rPr>
              <a:t>„Пригоди</a:t>
            </a:r>
            <a:r>
              <a:rPr lang="uk-UA" sz="2000" dirty="0">
                <a:solidFill>
                  <a:srgbClr val="170050"/>
                </a:solidFill>
              </a:rPr>
              <a:t> бравого солдата </a:t>
            </a:r>
            <a:r>
              <a:rPr lang="uk-UA" sz="2000" dirty="0" err="1">
                <a:solidFill>
                  <a:srgbClr val="170050"/>
                </a:solidFill>
              </a:rPr>
              <a:t>„Швейка”</a:t>
            </a:r>
            <a:r>
              <a:rPr lang="uk-UA" sz="2000" dirty="0">
                <a:solidFill>
                  <a:srgbClr val="170050"/>
                </a:solidFill>
              </a:rPr>
              <a:t> за Я</a:t>
            </a:r>
            <a:r>
              <a:rPr lang="uk-UA" sz="2000" dirty="0" smtClean="0">
                <a:solidFill>
                  <a:srgbClr val="170050"/>
                </a:solidFill>
              </a:rPr>
              <a:t>. Гашеком</a:t>
            </a:r>
            <a:r>
              <a:rPr lang="uk-UA" sz="2000" dirty="0">
                <a:solidFill>
                  <a:srgbClr val="170050"/>
                </a:solidFill>
              </a:rPr>
              <a:t>, "Суєта" І</a:t>
            </a:r>
            <a:r>
              <a:rPr lang="uk-UA" sz="2000" dirty="0" smtClean="0">
                <a:solidFill>
                  <a:srgbClr val="170050"/>
                </a:solidFill>
              </a:rPr>
              <a:t>. Карпенка-Карого</a:t>
            </a:r>
            <a:r>
              <a:rPr lang="uk-UA" sz="2000" dirty="0">
                <a:solidFill>
                  <a:srgbClr val="170050"/>
                </a:solidFill>
              </a:rPr>
              <a:t>, "Дон Карлос" Ф</a:t>
            </a:r>
            <a:r>
              <a:rPr lang="uk-UA" sz="2000" dirty="0" smtClean="0">
                <a:solidFill>
                  <a:srgbClr val="170050"/>
                </a:solidFill>
              </a:rPr>
              <a:t>. </a:t>
            </a:r>
            <a:r>
              <a:rPr lang="uk-UA" sz="2000" dirty="0" err="1" smtClean="0">
                <a:solidFill>
                  <a:srgbClr val="170050"/>
                </a:solidFill>
              </a:rPr>
              <a:t>Шіллера</a:t>
            </a:r>
            <a:r>
              <a:rPr lang="uk-UA" sz="2000" dirty="0">
                <a:solidFill>
                  <a:srgbClr val="170050"/>
                </a:solidFill>
              </a:rPr>
              <a:t>, "Борис Годунов" О.Пушкіна. Особливо </a:t>
            </a:r>
            <a:r>
              <a:rPr lang="uk-UA" sz="2000" dirty="0" err="1" smtClean="0">
                <a:solidFill>
                  <a:srgbClr val="170050"/>
                </a:solidFill>
              </a:rPr>
              <a:t>яс-кравою</a:t>
            </a:r>
            <a:r>
              <a:rPr lang="uk-UA" sz="2000" dirty="0" smtClean="0">
                <a:solidFill>
                  <a:srgbClr val="170050"/>
                </a:solidFill>
              </a:rPr>
              <a:t> </a:t>
            </a:r>
            <a:r>
              <a:rPr lang="uk-UA" sz="2000" dirty="0">
                <a:solidFill>
                  <a:srgbClr val="170050"/>
                </a:solidFill>
              </a:rPr>
              <a:t>вийшла постановка Г</a:t>
            </a:r>
            <a:r>
              <a:rPr lang="uk-UA" sz="2000" dirty="0" smtClean="0">
                <a:solidFill>
                  <a:srgbClr val="170050"/>
                </a:solidFill>
              </a:rPr>
              <a:t>. Юри </a:t>
            </a:r>
            <a:r>
              <a:rPr lang="uk-UA" sz="2000" dirty="0">
                <a:solidFill>
                  <a:srgbClr val="170050"/>
                </a:solidFill>
              </a:rPr>
              <a:t>драми І</a:t>
            </a:r>
            <a:r>
              <a:rPr lang="uk-UA" sz="2000" dirty="0" smtClean="0">
                <a:solidFill>
                  <a:srgbClr val="170050"/>
                </a:solidFill>
              </a:rPr>
              <a:t>. Франка </a:t>
            </a:r>
            <a:r>
              <a:rPr lang="uk-UA" sz="2000" dirty="0">
                <a:solidFill>
                  <a:srgbClr val="170050"/>
                </a:solidFill>
              </a:rPr>
              <a:t>"</a:t>
            </a:r>
            <a:r>
              <a:rPr lang="uk-UA" sz="2000" dirty="0" smtClean="0">
                <a:solidFill>
                  <a:srgbClr val="170050"/>
                </a:solidFill>
              </a:rPr>
              <a:t>Украдене </a:t>
            </a:r>
            <a:r>
              <a:rPr lang="uk-UA" sz="2000" dirty="0">
                <a:solidFill>
                  <a:srgbClr val="170050"/>
                </a:solidFill>
              </a:rPr>
              <a:t>щастя". Популярністю </a:t>
            </a:r>
            <a:r>
              <a:rPr lang="uk-UA" sz="2000" dirty="0" err="1" smtClean="0">
                <a:solidFill>
                  <a:srgbClr val="170050"/>
                </a:solidFill>
              </a:rPr>
              <a:t>користу-ються</a:t>
            </a:r>
            <a:r>
              <a:rPr lang="uk-UA" sz="2000" dirty="0" smtClean="0">
                <a:solidFill>
                  <a:srgbClr val="170050"/>
                </a:solidFill>
              </a:rPr>
              <a:t> </a:t>
            </a:r>
            <a:r>
              <a:rPr lang="uk-UA" sz="2000" dirty="0">
                <a:solidFill>
                  <a:srgbClr val="170050"/>
                </a:solidFill>
              </a:rPr>
              <a:t>вистави на сучасну тему за п'єсами О</a:t>
            </a:r>
            <a:r>
              <a:rPr lang="uk-UA" sz="2000" dirty="0" smtClean="0">
                <a:solidFill>
                  <a:srgbClr val="170050"/>
                </a:solidFill>
              </a:rPr>
              <a:t>. Корнійчука </a:t>
            </a:r>
            <a:r>
              <a:rPr lang="uk-UA" sz="2000" dirty="0">
                <a:solidFill>
                  <a:srgbClr val="170050"/>
                </a:solidFill>
              </a:rPr>
              <a:t>"Платон Кречет", "В степах України</a:t>
            </a:r>
            <a:r>
              <a:rPr lang="uk-UA" sz="2000" dirty="0" smtClean="0">
                <a:solidFill>
                  <a:srgbClr val="170050"/>
                </a:solidFill>
              </a:rPr>
              <a:t>".</a:t>
            </a:r>
            <a:r>
              <a:rPr lang="uk-UA" sz="2000" dirty="0">
                <a:solidFill>
                  <a:srgbClr val="170050"/>
                </a:solidFill>
              </a:rPr>
              <a:t> </a:t>
            </a:r>
            <a:r>
              <a:rPr lang="uk-UA" sz="2000" dirty="0" smtClean="0">
                <a:solidFill>
                  <a:srgbClr val="170050"/>
                </a:solidFill>
              </a:rPr>
              <a:t/>
            </a:r>
            <a:br>
              <a:rPr lang="uk-UA" sz="2000" dirty="0" smtClean="0">
                <a:solidFill>
                  <a:srgbClr val="170050"/>
                </a:solidFill>
              </a:rPr>
            </a:br>
            <a:r>
              <a:rPr lang="uk-UA" sz="2000" dirty="0" smtClean="0">
                <a:solidFill>
                  <a:srgbClr val="170050"/>
                </a:solidFill>
              </a:rPr>
              <a:t>У </a:t>
            </a:r>
            <a:r>
              <a:rPr lang="uk-UA" sz="2000" dirty="0">
                <a:solidFill>
                  <a:srgbClr val="170050"/>
                </a:solidFill>
              </a:rPr>
              <a:t>1940 році театр одержав звання академічного.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ukrainehotelsonline.com/UserFiles/Image/Ukraine-Donetsk/Musical-Drama-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4548218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00042"/>
            <a:ext cx="3820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Музично-драматичний</a:t>
            </a:r>
            <a:r>
              <a:rPr lang="ru-RU" b="1" dirty="0">
                <a:solidFill>
                  <a:srgbClr val="FF0000"/>
                </a:solidFill>
              </a:rPr>
              <a:t> театр у </a:t>
            </a:r>
            <a:r>
              <a:rPr lang="ru-RU" b="1" dirty="0" err="1" smtClean="0">
                <a:solidFill>
                  <a:srgbClr val="FF0000"/>
                </a:solidFill>
              </a:rPr>
              <a:t>Донецьку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dirty="0" smtClean="0"/>
              <a:t>  </a:t>
            </a:r>
            <a:r>
              <a:rPr lang="ru-RU" dirty="0"/>
              <a:t> </a:t>
            </a:r>
            <a:r>
              <a:rPr lang="ru-RU" dirty="0" err="1"/>
              <a:t>Донецький</a:t>
            </a:r>
            <a:r>
              <a:rPr lang="ru-RU" dirty="0"/>
              <a:t> </a:t>
            </a:r>
            <a:r>
              <a:rPr lang="ru-RU" dirty="0" err="1"/>
              <a:t>обласний</a:t>
            </a:r>
            <a:r>
              <a:rPr lang="ru-RU" dirty="0"/>
              <a:t> </a:t>
            </a:r>
            <a:r>
              <a:rPr lang="ru-RU" dirty="0" err="1" smtClean="0"/>
              <a:t>академіч-ний</a:t>
            </a:r>
            <a:r>
              <a:rPr lang="ru-RU" dirty="0" smtClean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 smtClean="0"/>
              <a:t>музично-драматич-ний</a:t>
            </a:r>
            <a:r>
              <a:rPr lang="ru-RU" dirty="0" smtClean="0"/>
              <a:t> </a:t>
            </a:r>
            <a:r>
              <a:rPr lang="ru-RU" dirty="0"/>
              <a:t>театр в 2003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відзначив</a:t>
            </a:r>
            <a:r>
              <a:rPr lang="ru-RU" dirty="0"/>
              <a:t> 75-річний </a:t>
            </a:r>
            <a:r>
              <a:rPr lang="ru-RU" dirty="0" err="1"/>
              <a:t>ювілей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заснування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/>
              <a:t>   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театру </a:t>
            </a:r>
            <a:r>
              <a:rPr lang="ru-RU" dirty="0" err="1" smtClean="0"/>
              <a:t>на-родилась</a:t>
            </a:r>
            <a:r>
              <a:rPr lang="ru-RU" dirty="0" smtClean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регіональ-них</a:t>
            </a:r>
            <a:r>
              <a:rPr lang="ru-RU" dirty="0" smtClean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 "</a:t>
            </a:r>
            <a:r>
              <a:rPr lang="ru-RU" dirty="0" err="1" smtClean="0"/>
              <a:t>Теат-ральний</a:t>
            </a:r>
            <a:r>
              <a:rPr lang="ru-RU" dirty="0" smtClean="0"/>
              <a:t> </a:t>
            </a:r>
            <a:r>
              <a:rPr lang="ru-RU" dirty="0" err="1"/>
              <a:t>Донбас</a:t>
            </a:r>
            <a:r>
              <a:rPr lang="ru-RU" dirty="0"/>
              <a:t>" </a:t>
            </a:r>
            <a:r>
              <a:rPr lang="ru-RU" dirty="0" err="1"/>
              <a:t>і</a:t>
            </a:r>
            <a:r>
              <a:rPr lang="ru-RU" dirty="0"/>
              <a:t> "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 smtClean="0"/>
              <a:t>клю-чик</a:t>
            </a:r>
            <a:r>
              <a:rPr lang="ru-RU" dirty="0" smtClean="0"/>
              <a:t>".</a:t>
            </a:r>
          </a:p>
          <a:p>
            <a:endParaRPr lang="ru-RU" dirty="0"/>
          </a:p>
          <a:p>
            <a:pPr>
              <a:buBlip>
                <a:blip r:embed="rId3"/>
              </a:buBlip>
            </a:pPr>
            <a:r>
              <a:rPr lang="ru-RU" dirty="0"/>
              <a:t> </a:t>
            </a:r>
            <a:r>
              <a:rPr lang="ru-RU" dirty="0" smtClean="0"/>
              <a:t>   У </a:t>
            </a:r>
            <a:r>
              <a:rPr lang="ru-RU" dirty="0" err="1"/>
              <a:t>серпні</a:t>
            </a:r>
            <a:r>
              <a:rPr lang="ru-RU" dirty="0"/>
              <a:t> 2001 року за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 smtClean="0"/>
              <a:t>до-сягнення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театрального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Донецький</a:t>
            </a:r>
            <a:r>
              <a:rPr lang="ru-RU" dirty="0"/>
              <a:t> обласний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музично-драматичний</a:t>
            </a:r>
            <a:r>
              <a:rPr lang="ru-RU" dirty="0"/>
              <a:t> театр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 smtClean="0"/>
              <a:t>де-ржави</a:t>
            </a:r>
            <a:r>
              <a:rPr lang="ru-RU" dirty="0" smtClean="0"/>
              <a:t> </a:t>
            </a:r>
            <a:r>
              <a:rPr lang="ru-RU" dirty="0" err="1"/>
              <a:t>отримує</a:t>
            </a:r>
            <a:r>
              <a:rPr lang="ru-RU" dirty="0"/>
              <a:t> статус </a:t>
            </a:r>
            <a:r>
              <a:rPr lang="ru-RU" dirty="0" err="1"/>
              <a:t>Академічного</a:t>
            </a:r>
            <a:r>
              <a:rPr lang="ru-RU" dirty="0"/>
              <a:t>.</a:t>
            </a:r>
          </a:p>
        </p:txBody>
      </p:sp>
      <p:pic>
        <p:nvPicPr>
          <p:cNvPr id="25606" name="Picture 6" descr="http://images.photoukraine.com/photos/14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14818"/>
            <a:ext cx="4572032" cy="223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928670"/>
            <a:ext cx="5452088" cy="25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  У </a:t>
            </a:r>
            <a:r>
              <a:rPr lang="uk-UA" sz="2000" dirty="0">
                <a:solidFill>
                  <a:srgbClr val="FFFF00"/>
                </a:solidFill>
              </a:rPr>
              <a:t>2004 році було завершено капітальний ремонт будівлі Донецького музично-драматичного театру, на сцені було встановлено сучасне технічне обладнання. Сьогодні в репертуарі театру налічується більше 30 творів, як української класичної драматургії, так і світової сучасної.</a:t>
            </a:r>
          </a:p>
          <a:p>
            <a:r>
              <a:rPr lang="uk-UA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071810"/>
            <a:ext cx="5357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</a:t>
            </a:r>
            <a:r>
              <a:rPr lang="uk-UA" sz="2000" dirty="0" smtClean="0">
                <a:solidFill>
                  <a:srgbClr val="FFFF00"/>
                </a:solidFill>
              </a:rPr>
              <a:t>Мало чим більше п'ятдесяти років цьому театру, що має прекрасні традиції виконавської майстерності. Добрими зачинають їх є народні артисти СРСР В. С. Василько і В. Н. </a:t>
            </a:r>
            <a:r>
              <a:rPr lang="uk-UA" sz="2000" dirty="0" err="1" smtClean="0">
                <a:solidFill>
                  <a:srgbClr val="FFFF00"/>
                </a:solidFill>
              </a:rPr>
              <a:t>Добровольський</a:t>
            </a:r>
            <a:r>
              <a:rPr lang="uk-UA" sz="2000" dirty="0" smtClean="0">
                <a:solidFill>
                  <a:srgbClr val="FFFF00"/>
                </a:solidFill>
              </a:rPr>
              <a:t>. Дбайливо зберігає і розвиває ці традиції нинішній склад трупи, що виховав чудових артистів, багато талановитої молоді. Широкий репертуар, прекрасні співці, серед яких є народні і заслужені артисти УРСР, </a:t>
            </a:r>
            <a:r>
              <a:rPr lang="uk-UA" sz="2000" dirty="0" err="1" smtClean="0">
                <a:solidFill>
                  <a:srgbClr val="FFFF00"/>
                </a:solidFill>
              </a:rPr>
              <a:t>багаточисельні</a:t>
            </a:r>
            <a:r>
              <a:rPr lang="uk-UA" sz="2000" dirty="0" smtClean="0">
                <a:solidFill>
                  <a:srgbClr val="FFFF00"/>
                </a:solidFill>
              </a:rPr>
              <a:t> гастролі зробили театр відомим і популярним.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-1647656"/>
            <a:ext cx="4430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.</a:t>
            </a:r>
            <a:endParaRPr lang="uk-UA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Житомирський</a:t>
            </a:r>
            <a:r>
              <a:rPr lang="ru-RU" b="1" dirty="0">
                <a:solidFill>
                  <a:srgbClr val="FF0000"/>
                </a:solidFill>
              </a:rPr>
              <a:t> обласний </a:t>
            </a:r>
            <a:r>
              <a:rPr lang="ru-RU" b="1" dirty="0" err="1">
                <a:solidFill>
                  <a:srgbClr val="FF0000"/>
                </a:solidFill>
              </a:rPr>
              <a:t>академічний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український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музично-драматичний</a:t>
            </a:r>
            <a:r>
              <a:rPr lang="ru-RU" b="1" dirty="0">
                <a:solidFill>
                  <a:srgbClr val="FF0000"/>
                </a:solidFill>
              </a:rPr>
              <a:t> театр </a:t>
            </a:r>
            <a:r>
              <a:rPr lang="ru-RU" b="1" dirty="0" err="1">
                <a:solidFill>
                  <a:srgbClr val="FF0000"/>
                </a:solidFill>
              </a:rPr>
              <a:t>імені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Івана</a:t>
            </a:r>
            <a:r>
              <a:rPr lang="ru-RU" b="1" dirty="0">
                <a:solidFill>
                  <a:srgbClr val="FF0000"/>
                </a:solidFill>
              </a:rPr>
              <a:t> Кочерги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3554" name="Picture 2" descr="Zhytomyr 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70864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428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 </a:t>
            </a:r>
            <a:r>
              <a:rPr lang="uk-UA" dirty="0">
                <a:hlinkClick r:id="rId3" tooltip="1991"/>
              </a:rPr>
              <a:t>1991</a:t>
            </a:r>
            <a:r>
              <a:rPr lang="uk-UA" dirty="0"/>
              <a:t> року Житомирський обласний український музично-драматичний театр імені Івана Кочерги очолював </a:t>
            </a:r>
            <a:r>
              <a:rPr lang="uk-UA" dirty="0" err="1"/>
              <a:t>н.а</a:t>
            </a:r>
            <a:r>
              <a:rPr lang="uk-UA" dirty="0"/>
              <a:t>. України </a:t>
            </a:r>
            <a:r>
              <a:rPr lang="uk-UA" b="1" dirty="0">
                <a:solidFill>
                  <a:srgbClr val="7030A0"/>
                </a:solidFill>
              </a:rPr>
              <a:t>Л. І. Данчук</a:t>
            </a:r>
            <a:r>
              <a:rPr lang="uk-UA" dirty="0"/>
              <a:t>. Репертуар поповнюється такими його виставами: «Король вальсу» Й. Штрауса, «Весілля Фігаро» </a:t>
            </a:r>
            <a:r>
              <a:rPr lang="uk-UA" i="1" dirty="0" smtClean="0"/>
              <a:t>Бомарше</a:t>
            </a:r>
            <a:r>
              <a:rPr lang="uk-UA" dirty="0" smtClean="0"/>
              <a:t>, </a:t>
            </a:r>
            <a:r>
              <a:rPr lang="uk-UA" dirty="0"/>
              <a:t>«Моя чарівна леді» </a:t>
            </a:r>
            <a:r>
              <a:rPr lang="uk-UA" i="1" dirty="0"/>
              <a:t>Б. Шоу</a:t>
            </a:r>
            <a:r>
              <a:rPr lang="uk-UA" dirty="0"/>
              <a:t> тощо. Плідно працюють у цей період з. а. України </a:t>
            </a:r>
            <a:r>
              <a:rPr lang="uk-UA" i="1" dirty="0"/>
              <a:t>Г. Артеменко </a:t>
            </a:r>
            <a:r>
              <a:rPr lang="uk-UA" dirty="0"/>
              <a:t>(«За двома зайцями» </a:t>
            </a:r>
            <a:r>
              <a:rPr lang="uk-UA" i="1" dirty="0"/>
              <a:t>М. Старицького</a:t>
            </a:r>
            <a:r>
              <a:rPr lang="uk-UA" dirty="0"/>
              <a:t>, «Сирена і Вікторія» </a:t>
            </a:r>
            <a:r>
              <a:rPr lang="uk-UA" i="1" dirty="0"/>
              <a:t>О. </a:t>
            </a:r>
            <a:r>
              <a:rPr lang="uk-UA" i="1" dirty="0" err="1"/>
              <a:t>Галіна</a:t>
            </a:r>
            <a:r>
              <a:rPr lang="uk-UA" dirty="0"/>
              <a:t>, «Коханий нелюб» </a:t>
            </a:r>
            <a:r>
              <a:rPr lang="uk-UA" i="1" dirty="0"/>
              <a:t>Я. Стельмаха</a:t>
            </a:r>
            <a:r>
              <a:rPr lang="uk-UA" dirty="0"/>
              <a:t>, «Мазепа» </a:t>
            </a:r>
            <a:r>
              <a:rPr lang="uk-UA" i="1" dirty="0"/>
              <a:t>Б. Лепкого</a:t>
            </a:r>
            <a:r>
              <a:rPr lang="uk-UA" dirty="0"/>
              <a:t> тощо); </a:t>
            </a:r>
            <a:r>
              <a:rPr lang="uk-UA" dirty="0" err="1"/>
              <a:t>з.а</a:t>
            </a:r>
            <a:r>
              <a:rPr lang="uk-UA" dirty="0"/>
              <a:t>. України В. Савченко в період від 1985 по 1992 роки здійснив ряд постановок («П'ять брильянтів </a:t>
            </a:r>
            <a:r>
              <a:rPr lang="uk-UA" dirty="0" err="1"/>
              <a:t>Тев'є</a:t>
            </a:r>
            <a:r>
              <a:rPr lang="uk-UA" dirty="0"/>
              <a:t> молочника» </a:t>
            </a:r>
            <a:r>
              <a:rPr lang="uk-UA" i="1" dirty="0"/>
              <a:t>Ш. </a:t>
            </a:r>
            <a:r>
              <a:rPr lang="uk-UA" i="1" dirty="0" err="1"/>
              <a:t>Алейхема</a:t>
            </a:r>
            <a:r>
              <a:rPr lang="uk-UA" dirty="0"/>
              <a:t>, «Марко в пеклі», «Фея гіркого мигдалю» </a:t>
            </a:r>
            <a:r>
              <a:rPr lang="uk-UA" i="1" dirty="0"/>
              <a:t>І. </a:t>
            </a:r>
            <a:r>
              <a:rPr lang="uk-UA" i="1" dirty="0" smtClean="0"/>
              <a:t>Кочерги</a:t>
            </a:r>
            <a:r>
              <a:rPr lang="uk-UA" dirty="0" smtClean="0"/>
              <a:t>, </a:t>
            </a:r>
            <a:r>
              <a:rPr lang="uk-UA" dirty="0"/>
              <a:t>«Летюча миша» Й. Штрауса тощо).</a:t>
            </a:r>
          </a:p>
        </p:txBody>
      </p:sp>
      <p:pic>
        <p:nvPicPr>
          <p:cNvPr id="23556" name="Picture 4" descr="http://takeinfo.net/img2/2012050414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857760"/>
            <a:ext cx="364333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zhitomir.info/images/mod_news_for_content/popelyshka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0"/>
            <a:ext cx="3714776" cy="17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1338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Ира</cp:lastModifiedBy>
  <cp:revision>29</cp:revision>
  <dcterms:created xsi:type="dcterms:W3CDTF">2013-05-28T15:20:41Z</dcterms:created>
  <dcterms:modified xsi:type="dcterms:W3CDTF">2014-12-14T10:23:26Z</dcterms:modified>
</cp:coreProperties>
</file>