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7" r:id="rId11"/>
    <p:sldId id="263" r:id="rId12"/>
    <p:sldId id="268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EF46-1C53-4BFD-AAE5-5368A6F917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7805-488F-4FCB-AA94-ECE7688C09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k.wikipedia.org/wiki/%D0%9C%D0%B0%D1%80%D0%BA%D0%B5" TargetMode="External"/><Relationship Id="rId7" Type="http://schemas.openxmlformats.org/officeDocument/2006/relationships/hyperlink" Target="http://uk.wikipedia.org/wiki/%D0%9F%27%D1%94%D1%82%D1%80%D0%BE_%D0%9F%D0%B5%D1%80%D1%83%D0%B4%D0%B6%D0%B8%D0%BD%D0%BE" TargetMode="External"/><Relationship Id="rId2" Type="http://schemas.openxmlformats.org/officeDocument/2006/relationships/hyperlink" Target="http://uk.wikipedia.org/wiki/%D0%A3%D1%80%D0%B1%D1%96%D0%BD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5%D1%80%D1%83%D0%B4%D0%B6%D0%B0" TargetMode="External"/><Relationship Id="rId5" Type="http://schemas.openxmlformats.org/officeDocument/2006/relationships/hyperlink" Target="http://uk.wikipedia.org/wiki/1500" TargetMode="External"/><Relationship Id="rId4" Type="http://schemas.openxmlformats.org/officeDocument/2006/relationships/hyperlink" Target="http://uk.wikipedia.org/w/index.php?title=%D0%A2%D1%96%D0%BC%D0%BE%D1%82%D0%B5%D0%BE_%D0%92%D1%96%D1%82%D1%96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452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uk.wikipedia.org/wiki/15_%D0%BA%D0%B2%D1%96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uk.wikipedia.org/wiki/%D0%A4%D0%BB%D0%BE%D1%80%D0%B5%D0%BD%D1%86%D1%96%D1%8F" TargetMode="External"/><Relationship Id="rId4" Type="http://schemas.openxmlformats.org/officeDocument/2006/relationships/hyperlink" Target="http://uk.wikipedia.org/wiki/%D0%A4%D0%BE%D1%80%D1%82%D0%B5%D1%8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k.wikipedia.org/wiki/%D0%A4%D1%80%D0%B0%D0%BD%D1%86%D0%B8%D1%81%D0%BA_I_(%D0%BA%D0%BE%D1%80%D0%BE%D0%BB%D1%8C_%D0%A4%D1%80%D0%B0%D0%BD%D1%86%D1%96%D1%97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Образотворче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Італії:Епоха Титанів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5418" y="4812144"/>
            <a:ext cx="3408490" cy="1726777"/>
          </a:xfrm>
        </p:spPr>
        <p:txBody>
          <a:bodyPr>
            <a:normAutofit fontScale="92500"/>
          </a:bodyPr>
          <a:lstStyle/>
          <a:p>
            <a:pPr algn="r"/>
            <a:r>
              <a:rPr lang="uk-UA" dirty="0" smtClean="0"/>
              <a:t>Підготувала: Учениця 11-В класу</a:t>
            </a:r>
          </a:p>
          <a:p>
            <a:pPr algn="r"/>
            <a:r>
              <a:rPr lang="uk-UA" dirty="0" smtClean="0"/>
              <a:t>Нижня Інна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Мікеланджело Буонарроті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1200" dirty="0" smtClean="0"/>
              <a:t>Дави́д — шедевр епохи Відродження, мармурова скульптура Мікеланджело, створена протягом 1501 — 1504 рр. Статуя зображає біблійного персонажа Давида перед вирішальним двобоєм із филистимлянином Голіафом. Молодий пастух, майбутній цар Ізраїлю, зосереджено дивиться на свого невидимого супротивника, готуючись до битви. Скульптуру було встановлено 8 вересня 1504 році на площі Синьйорії у Флоренції[а], й з того часу скульптура трактувалася як символ Флорентійської республіки, а згодом — цілої епохи Ренесансу.</a:t>
            </a:r>
            <a:endParaRPr lang="uk-UA" sz="1200" dirty="0" smtClean="0"/>
          </a:p>
          <a:p>
            <a:endParaRPr lang="ru-RU" sz="1200" dirty="0"/>
          </a:p>
        </p:txBody>
      </p:sp>
      <p:pic>
        <p:nvPicPr>
          <p:cNvPr id="6" name="Picture 5" descr="E:\Інна\f9d4b3143211ab3cd2a25bbbee3b79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86058"/>
            <a:ext cx="2730515" cy="362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Рафаель Санті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just"/>
            <a:r>
              <a:rPr lang="uk-UA" sz="1200" dirty="0"/>
              <a:t>Рафаель народився у містечку </a:t>
            </a:r>
            <a:r>
              <a:rPr lang="uk-UA" sz="1200" u="sng" dirty="0" err="1">
                <a:hlinkClick r:id="rId2" tooltip="Урбіно"/>
              </a:rPr>
              <a:t>Урбіно</a:t>
            </a:r>
            <a:r>
              <a:rPr lang="uk-UA" sz="1200" dirty="0"/>
              <a:t> в області </a:t>
            </a:r>
            <a:r>
              <a:rPr lang="uk-UA" sz="1200" u="sng" dirty="0" err="1">
                <a:hlinkClick r:id="rId3" tooltip="Марке"/>
              </a:rPr>
              <a:t>Марке</a:t>
            </a:r>
            <a:r>
              <a:rPr lang="uk-UA" sz="1200" dirty="0"/>
              <a:t>, був сином </a:t>
            </a:r>
            <a:r>
              <a:rPr lang="uk-UA" sz="1200" dirty="0" err="1"/>
              <a:t>Джованні</a:t>
            </a:r>
            <a:r>
              <a:rPr lang="uk-UA" sz="1200" dirty="0"/>
              <a:t> Санті – придворного художника </a:t>
            </a:r>
            <a:r>
              <a:rPr lang="uk-UA" sz="1200" dirty="0" err="1"/>
              <a:t>урбінського</a:t>
            </a:r>
            <a:r>
              <a:rPr lang="uk-UA" sz="1200" dirty="0"/>
              <a:t> герцога. Дитиною вчився у місцевого маляра </a:t>
            </a:r>
            <a:r>
              <a:rPr lang="uk-UA" sz="1200" u="sng" dirty="0" err="1">
                <a:hlinkClick r:id="rId4" tooltip="Тімотео Віті (ще не написана)"/>
              </a:rPr>
              <a:t>Тімотео</a:t>
            </a:r>
            <a:r>
              <a:rPr lang="uk-UA" sz="1200" u="sng" dirty="0">
                <a:hlinkClick r:id="rId4" tooltip="Тімотео Віті (ще не написана)"/>
              </a:rPr>
              <a:t> Віті</a:t>
            </a:r>
            <a:r>
              <a:rPr lang="uk-UA" sz="1200" dirty="0"/>
              <a:t>. У </a:t>
            </a:r>
            <a:r>
              <a:rPr lang="uk-UA" sz="1200" u="sng" dirty="0">
                <a:hlinkClick r:id="rId5" tooltip="1500"/>
              </a:rPr>
              <a:t>1500</a:t>
            </a:r>
            <a:r>
              <a:rPr lang="uk-UA" sz="1200" dirty="0"/>
              <a:t> році Рафаель поїхав до </a:t>
            </a:r>
            <a:r>
              <a:rPr lang="uk-UA" sz="1200" u="sng" dirty="0" err="1">
                <a:hlinkClick r:id="rId6" tooltip="Перуджа"/>
              </a:rPr>
              <a:t>Перуджі</a:t>
            </a:r>
            <a:r>
              <a:rPr lang="uk-UA" sz="1200" dirty="0"/>
              <a:t>, пішов вчитися до майстерні </a:t>
            </a:r>
            <a:r>
              <a:rPr lang="uk-UA" sz="1200" u="sng" dirty="0" err="1">
                <a:hlinkClick r:id="rId7" tooltip="П'єтро Перуджино"/>
              </a:rPr>
              <a:t>П'єтро</a:t>
            </a:r>
            <a:r>
              <a:rPr lang="uk-UA" sz="1200" u="sng" dirty="0">
                <a:hlinkClick r:id="rId7" tooltip="П'єтро Перуджино"/>
              </a:rPr>
              <a:t> </a:t>
            </a:r>
            <a:r>
              <a:rPr lang="uk-UA" sz="1200" u="sng" dirty="0" err="1">
                <a:hlinkClick r:id="rId7" tooltip="П'єтро Перуджино"/>
              </a:rPr>
              <a:t>Перуджино</a:t>
            </a:r>
            <a:r>
              <a:rPr lang="uk-UA" sz="1200" dirty="0"/>
              <a:t> – головного митця </a:t>
            </a:r>
            <a:r>
              <a:rPr lang="uk-UA" sz="1200" dirty="0" err="1"/>
              <a:t>умбрійської</a:t>
            </a:r>
            <a:r>
              <a:rPr lang="uk-UA" sz="1200" dirty="0"/>
              <a:t> живописної школи. Вплив </a:t>
            </a:r>
            <a:r>
              <a:rPr lang="uk-UA" sz="1200" dirty="0" err="1"/>
              <a:t>Перуджино</a:t>
            </a:r>
            <a:r>
              <a:rPr lang="uk-UA" sz="1200" dirty="0"/>
              <a:t> відчутний у ранніх творах Рафаеля</a:t>
            </a:r>
            <a:r>
              <a:rPr lang="uk-UA" sz="1200" dirty="0" smtClean="0"/>
              <a:t>.</a:t>
            </a:r>
            <a:r>
              <a:rPr lang="ru-RU" sz="1200" dirty="0" smtClean="0"/>
              <a:t> На </a:t>
            </a:r>
            <a:r>
              <a:rPr lang="ru-RU" sz="1200" dirty="0" err="1" smtClean="0"/>
              <a:t>своїх</a:t>
            </a:r>
            <a:r>
              <a:rPr lang="ru-RU" sz="1200" dirty="0" smtClean="0"/>
              <a:t> картинах </a:t>
            </a:r>
            <a:r>
              <a:rPr lang="ru-RU" sz="1200" dirty="0" err="1" smtClean="0"/>
              <a:t>Рафаель</a:t>
            </a:r>
            <a:r>
              <a:rPr lang="ru-RU" sz="1200" dirty="0" smtClean="0"/>
              <a:t> </a:t>
            </a:r>
            <a:r>
              <a:rPr lang="ru-RU" sz="1200" dirty="0" err="1" smtClean="0"/>
              <a:t>дуже</a:t>
            </a:r>
            <a:r>
              <a:rPr lang="ru-RU" sz="1200" dirty="0" smtClean="0"/>
              <a:t> любив </a:t>
            </a:r>
            <a:r>
              <a:rPr lang="ru-RU" sz="1200" dirty="0" err="1" smtClean="0"/>
              <a:t>малювати</a:t>
            </a:r>
            <a:r>
              <a:rPr lang="ru-RU" sz="1200" dirty="0" smtClean="0"/>
              <a:t> образ </a:t>
            </a:r>
            <a:r>
              <a:rPr lang="ru-RU" sz="1200" dirty="0" err="1" smtClean="0"/>
              <a:t>діви</a:t>
            </a:r>
            <a:r>
              <a:rPr lang="ru-RU" sz="1200" dirty="0" smtClean="0"/>
              <a:t> </a:t>
            </a:r>
            <a:r>
              <a:rPr lang="ru-RU" sz="1200" dirty="0" err="1" smtClean="0"/>
              <a:t>Марії</a:t>
            </a:r>
            <a:r>
              <a:rPr lang="ru-RU" sz="1200" dirty="0" smtClean="0"/>
              <a:t> (</a:t>
            </a:r>
            <a:r>
              <a:rPr lang="ru-RU" sz="1200" dirty="0" err="1" smtClean="0"/>
              <a:t>Мадонни</a:t>
            </a:r>
            <a:r>
              <a:rPr lang="ru-RU" sz="1200" dirty="0" smtClean="0"/>
              <a:t>) за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навіть</a:t>
            </a:r>
            <a:r>
              <a:rPr lang="ru-RU" sz="1200" dirty="0" smtClean="0"/>
              <a:t> прозвали “</a:t>
            </a:r>
            <a:r>
              <a:rPr lang="ru-RU" sz="1200" dirty="0" err="1" smtClean="0"/>
              <a:t>Майстром</a:t>
            </a:r>
            <a:r>
              <a:rPr lang="ru-RU" sz="1200" dirty="0" smtClean="0"/>
              <a:t> Мадонн”.</a:t>
            </a:r>
          </a:p>
          <a:p>
            <a:pPr algn="just"/>
            <a:endParaRPr lang="uk-UA" sz="1200" dirty="0"/>
          </a:p>
          <a:p>
            <a:pPr algn="just"/>
            <a:endParaRPr lang="uk-UA" sz="1200" dirty="0" smtClean="0"/>
          </a:p>
          <a:p>
            <a:pPr algn="just"/>
            <a:endParaRPr lang="uk-UA" sz="1200" dirty="0"/>
          </a:p>
          <a:p>
            <a:pPr algn="just"/>
            <a:endParaRPr lang="uk-UA" sz="1200" dirty="0" smtClean="0"/>
          </a:p>
          <a:p>
            <a:pPr algn="just"/>
            <a:endParaRPr lang="uk-UA" sz="1200" dirty="0"/>
          </a:p>
          <a:p>
            <a:pPr algn="just"/>
            <a:endParaRPr lang="uk-UA" sz="1200" dirty="0" smtClean="0"/>
          </a:p>
          <a:p>
            <a:pPr algn="just"/>
            <a:endParaRPr lang="uk-UA" sz="1200" dirty="0"/>
          </a:p>
          <a:p>
            <a:pPr algn="just"/>
            <a:endParaRPr lang="uk-UA" sz="1200" dirty="0" smtClean="0"/>
          </a:p>
          <a:p>
            <a:pPr algn="just"/>
            <a:endParaRPr lang="uk-UA" sz="1200" dirty="0"/>
          </a:p>
          <a:p>
            <a:pPr algn="just"/>
            <a:endParaRPr lang="uk-UA" sz="1200" dirty="0" smtClean="0"/>
          </a:p>
          <a:p>
            <a:pPr algn="just"/>
            <a:endParaRPr lang="uk-UA" sz="1200" dirty="0"/>
          </a:p>
          <a:p>
            <a:pPr algn="just"/>
            <a:endParaRPr lang="uk-UA" sz="1200" dirty="0" smtClean="0"/>
          </a:p>
          <a:p>
            <a:pPr algn="just"/>
            <a:endParaRPr lang="uk-UA" sz="1200" dirty="0"/>
          </a:p>
          <a:p>
            <a:pPr algn="just"/>
            <a:endParaRPr lang="uk-UA" sz="1200" dirty="0" smtClean="0"/>
          </a:p>
          <a:p>
            <a:pPr algn="just"/>
            <a:endParaRPr lang="uk-UA" sz="1200" dirty="0"/>
          </a:p>
          <a:p>
            <a:pPr algn="just"/>
            <a:r>
              <a:rPr lang="ru-RU" sz="1200" dirty="0" err="1" smtClean="0"/>
              <a:t>Це</a:t>
            </a:r>
            <a:r>
              <a:rPr lang="ru-RU" sz="1200" dirty="0" smtClean="0"/>
              <a:t> одна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ранніх</a:t>
            </a:r>
            <a:r>
              <a:rPr lang="ru-RU" sz="1200" dirty="0" smtClean="0"/>
              <a:t> картин художника “Мадонна </a:t>
            </a:r>
            <a:r>
              <a:rPr lang="ru-RU" sz="1200" dirty="0" err="1" smtClean="0"/>
              <a:t>Конестабіле</a:t>
            </a:r>
            <a:r>
              <a:rPr lang="ru-RU" sz="1200" dirty="0" smtClean="0"/>
              <a:t>” (</a:t>
            </a:r>
            <a:r>
              <a:rPr lang="ru-RU" sz="1200" dirty="0" err="1" smtClean="0"/>
              <a:t>йому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</a:t>
            </a:r>
            <a:r>
              <a:rPr lang="ru-RU" sz="1200" dirty="0" err="1" smtClean="0"/>
              <a:t>лише</a:t>
            </a:r>
            <a:r>
              <a:rPr lang="ru-RU" sz="1200" dirty="0" smtClean="0"/>
              <a:t> 19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, коли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намалював</a:t>
            </a:r>
            <a:r>
              <a:rPr lang="ru-RU" sz="1200" dirty="0" smtClean="0"/>
              <a:t> </a:t>
            </a:r>
            <a:r>
              <a:rPr lang="ru-RU" sz="1200" dirty="0" err="1" smtClean="0"/>
              <a:t>її</a:t>
            </a:r>
            <a:r>
              <a:rPr lang="ru-RU" sz="1200" dirty="0" smtClean="0"/>
              <a:t>)</a:t>
            </a:r>
            <a:endParaRPr lang="uk-UA" sz="1200" dirty="0" smtClean="0"/>
          </a:p>
          <a:p>
            <a:pPr algn="just">
              <a:buNone/>
            </a:pPr>
            <a:endParaRPr lang="ru-RU" sz="1200" dirty="0" smtClean="0"/>
          </a:p>
          <a:p>
            <a:pPr algn="just"/>
            <a:endParaRPr lang="ru-RU" sz="1200" dirty="0"/>
          </a:p>
        </p:txBody>
      </p:sp>
      <p:pic>
        <p:nvPicPr>
          <p:cNvPr id="13" name="Picture 2" descr="E:\Інна\madonna-kon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2502906" y="2712014"/>
            <a:ext cx="313805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Рафаель Санті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 1504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Рафаель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переїздить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Флоренції</a:t>
            </a:r>
            <a:r>
              <a:rPr lang="ru-RU" sz="1600" dirty="0" smtClean="0"/>
              <a:t>, яка на той час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справжньою</a:t>
            </a:r>
            <a:r>
              <a:rPr lang="ru-RU" sz="1600" dirty="0" smtClean="0"/>
              <a:t> Меккою </a:t>
            </a:r>
            <a:r>
              <a:rPr lang="ru-RU" sz="1600" dirty="0" err="1" smtClean="0"/>
              <a:t>високого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серцевиною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Ренесансу</a:t>
            </a:r>
            <a:r>
              <a:rPr lang="ru-RU" sz="1600" dirty="0" smtClean="0"/>
              <a:t>. У </a:t>
            </a:r>
            <a:r>
              <a:rPr lang="ru-RU" sz="1600" dirty="0" err="1" smtClean="0"/>
              <a:t>Флоренції</a:t>
            </a:r>
            <a:r>
              <a:rPr lang="ru-RU" sz="1600" dirty="0" smtClean="0"/>
              <a:t> художником </a:t>
            </a:r>
            <a:r>
              <a:rPr lang="ru-RU" sz="1600" dirty="0" err="1" smtClean="0"/>
              <a:t>намальовано</a:t>
            </a:r>
            <a:r>
              <a:rPr lang="ru-RU" sz="1600" dirty="0" smtClean="0"/>
              <a:t> ряд </a:t>
            </a:r>
            <a:r>
              <a:rPr lang="ru-RU" sz="1600" dirty="0" err="1" smtClean="0"/>
              <a:t>цікавих</a:t>
            </a:r>
            <a:r>
              <a:rPr lang="ru-RU" sz="1600" dirty="0" smtClean="0"/>
              <a:t> картин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Діви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Марії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“</a:t>
            </a:r>
            <a:r>
              <a:rPr lang="ru-RU" sz="1600" dirty="0" err="1" smtClean="0"/>
              <a:t>Заручення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Діви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Марії</a:t>
            </a:r>
            <a:r>
              <a:rPr lang="ru-RU" sz="1600" dirty="0" smtClean="0"/>
              <a:t>” – на </a:t>
            </a:r>
            <a:r>
              <a:rPr lang="ru-RU" sz="1600" dirty="0" err="1" smtClean="0"/>
              <a:t>картині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зображено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    </a:t>
            </a:r>
            <a:r>
              <a:rPr lang="ru-RU" sz="1600" dirty="0" err="1" smtClean="0"/>
              <a:t>Діву</a:t>
            </a:r>
            <a:r>
              <a:rPr lang="ru-RU" sz="1600" dirty="0" smtClean="0"/>
              <a:t> </a:t>
            </a:r>
            <a:r>
              <a:rPr lang="ru-RU" sz="1600" dirty="0" err="1" smtClean="0"/>
              <a:t>Марію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заручення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                  </a:t>
            </a:r>
            <a:r>
              <a:rPr lang="ru-RU" sz="1600" dirty="0" err="1" smtClean="0"/>
              <a:t>майбутнім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Йосипом</a:t>
            </a:r>
            <a:r>
              <a:rPr lang="ru-RU" sz="1600" dirty="0" smtClean="0"/>
              <a:t>.</a:t>
            </a:r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ru-RU" sz="1600" dirty="0"/>
          </a:p>
        </p:txBody>
      </p:sp>
      <p:pic>
        <p:nvPicPr>
          <p:cNvPr id="4" name="Picture 3" descr="E:\Інна\Diva-m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2928958" cy="4158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Рафаель Санті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 smtClean="0"/>
              <a:t>“</a:t>
            </a:r>
            <a:r>
              <a:rPr lang="ru-RU" sz="1600" dirty="0" err="1" smtClean="0"/>
              <a:t>Сікстинська</a:t>
            </a:r>
            <a:r>
              <a:rPr lang="ru-RU" sz="1600" dirty="0" smtClean="0"/>
              <a:t> Мадонна” одна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найвідоміших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картин художника. </a:t>
            </a:r>
            <a:r>
              <a:rPr lang="ru-RU" sz="1600" dirty="0" err="1" smtClean="0"/>
              <a:t>Намальована</a:t>
            </a:r>
            <a:r>
              <a:rPr lang="ru-RU" sz="1600" dirty="0" smtClean="0"/>
              <a:t> </a:t>
            </a:r>
            <a:r>
              <a:rPr lang="ru-RU" sz="1600" dirty="0" err="1" smtClean="0"/>
              <a:t>Рафаелем</a:t>
            </a:r>
            <a:r>
              <a:rPr lang="ru-RU" sz="1600" dirty="0" smtClean="0"/>
              <a:t> на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замовлення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Папи</a:t>
            </a:r>
            <a:r>
              <a:rPr lang="ru-RU" sz="1600" dirty="0" smtClean="0"/>
              <a:t> </a:t>
            </a:r>
            <a:r>
              <a:rPr lang="ru-RU" sz="1600" dirty="0" err="1" smtClean="0"/>
              <a:t>Юлія</a:t>
            </a:r>
            <a:r>
              <a:rPr lang="ru-RU" sz="1600" dirty="0" smtClean="0"/>
              <a:t> другого (того самого, </a:t>
            </a:r>
          </a:p>
          <a:p>
            <a:pPr>
              <a:buNone/>
            </a:pP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доручив</a:t>
            </a:r>
            <a:r>
              <a:rPr lang="ru-RU" sz="1600" dirty="0" smtClean="0"/>
              <a:t> </a:t>
            </a:r>
            <a:r>
              <a:rPr lang="ru-RU" sz="1600" dirty="0" err="1" smtClean="0"/>
              <a:t>Мікеланджело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розмалювати</a:t>
            </a:r>
            <a:r>
              <a:rPr lang="ru-RU" sz="1600" dirty="0" smtClean="0"/>
              <a:t> стелю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Сікстинської</a:t>
            </a:r>
            <a:r>
              <a:rPr lang="ru-RU" sz="1600" dirty="0" smtClean="0"/>
              <a:t> капели) на честь перемоги над французами, </a:t>
            </a:r>
          </a:p>
          <a:p>
            <a:pPr>
              <a:buNone/>
            </a:pPr>
            <a:r>
              <a:rPr lang="ru-RU" sz="1600" dirty="0" err="1" smtClean="0"/>
              <a:t>які</a:t>
            </a:r>
            <a:r>
              <a:rPr lang="ru-RU" sz="1600" dirty="0" smtClean="0"/>
              <a:t> нападали в </a:t>
            </a:r>
            <a:r>
              <a:rPr lang="ru-RU" sz="1600" dirty="0" err="1" smtClean="0"/>
              <a:t>ті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Італію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картині</a:t>
            </a:r>
            <a:r>
              <a:rPr lang="ru-RU" sz="1600" dirty="0" smtClean="0"/>
              <a:t> Мадонна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маленьким </a:t>
            </a:r>
            <a:r>
              <a:rPr lang="ru-RU" sz="1600" dirty="0" err="1" smtClean="0"/>
              <a:t>Ісусом</a:t>
            </a:r>
            <a:r>
              <a:rPr lang="ru-RU" sz="1600" dirty="0" smtClean="0"/>
              <a:t> </a:t>
            </a:r>
            <a:r>
              <a:rPr lang="ru-RU" sz="1600" dirty="0" err="1" smtClean="0"/>
              <a:t>зображена</a:t>
            </a:r>
            <a:r>
              <a:rPr lang="ru-RU" sz="1600" dirty="0" smtClean="0"/>
              <a:t> в </a:t>
            </a:r>
            <a:r>
              <a:rPr lang="ru-RU" sz="1600" dirty="0" err="1" smtClean="0"/>
              <a:t>оточенні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святої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err="1" smtClean="0"/>
              <a:t>Варвари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папи</a:t>
            </a:r>
            <a:r>
              <a:rPr lang="ru-RU" sz="1600" dirty="0" smtClean="0"/>
              <a:t> </a:t>
            </a:r>
            <a:r>
              <a:rPr lang="ru-RU" sz="1600" dirty="0" err="1" smtClean="0"/>
              <a:t>Римського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Сикста</a:t>
            </a:r>
            <a:r>
              <a:rPr lang="ru-RU" sz="1600" dirty="0" smtClean="0"/>
              <a:t> другого. </a:t>
            </a:r>
            <a:endParaRPr lang="ru-RU" sz="1600" dirty="0"/>
          </a:p>
        </p:txBody>
      </p:sp>
      <p:pic>
        <p:nvPicPr>
          <p:cNvPr id="5" name="Picture 5" descr="E:\Інна\Raffae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244" y="1500174"/>
            <a:ext cx="3234456" cy="439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Рафаель Санті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“</a:t>
            </a:r>
            <a:r>
              <a:rPr lang="ru-RU" sz="1400" dirty="0" err="1" smtClean="0"/>
              <a:t>Афінська</a:t>
            </a:r>
            <a:r>
              <a:rPr lang="ru-RU" sz="1400" dirty="0" smtClean="0"/>
              <a:t> школа” одна </a:t>
            </a:r>
            <a:r>
              <a:rPr lang="ru-RU" sz="1400" dirty="0" err="1" smtClean="0"/>
              <a:t>з</a:t>
            </a:r>
            <a:r>
              <a:rPr lang="ru-RU" sz="1400" dirty="0" smtClean="0"/>
              <a:t> 4-ох фресок </a:t>
            </a:r>
            <a:r>
              <a:rPr lang="ru-RU" sz="1400" dirty="0" err="1" smtClean="0"/>
              <a:t>зроблена</a:t>
            </a:r>
            <a:r>
              <a:rPr lang="ru-RU" sz="1400" dirty="0" smtClean="0"/>
              <a:t> </a:t>
            </a:r>
            <a:r>
              <a:rPr lang="ru-RU" sz="1400" dirty="0" err="1" smtClean="0"/>
              <a:t>Рафаелем</a:t>
            </a:r>
            <a:r>
              <a:rPr lang="ru-RU" sz="1400" dirty="0" smtClean="0"/>
              <a:t> у </a:t>
            </a:r>
            <a:r>
              <a:rPr lang="ru-RU" sz="1400" dirty="0" err="1" smtClean="0"/>
              <a:t>папському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палаці</a:t>
            </a:r>
            <a:r>
              <a:rPr lang="ru-RU" sz="1400" dirty="0" smtClean="0"/>
              <a:t>. </a:t>
            </a:r>
            <a:r>
              <a:rPr lang="ru-RU" sz="1400" dirty="0" err="1" smtClean="0"/>
              <a:t>Чотири</a:t>
            </a:r>
            <a:r>
              <a:rPr lang="ru-RU" sz="1400" dirty="0" smtClean="0"/>
              <a:t> фрески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алегоричними</a:t>
            </a:r>
            <a:r>
              <a:rPr lang="ru-RU" sz="1400" dirty="0" smtClean="0"/>
              <a:t> символами </a:t>
            </a:r>
            <a:r>
              <a:rPr lang="ru-RU" sz="1400" dirty="0" err="1" smtClean="0"/>
              <a:t>чотирьох</a:t>
            </a:r>
            <a:r>
              <a:rPr lang="ru-RU" sz="1400" dirty="0" smtClean="0"/>
              <a:t> колон, на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тримається</a:t>
            </a:r>
            <a:r>
              <a:rPr lang="ru-RU" sz="1400" dirty="0" smtClean="0"/>
              <a:t> вся </a:t>
            </a:r>
            <a:r>
              <a:rPr lang="ru-RU" sz="1400" dirty="0" err="1" smtClean="0"/>
              <a:t>людська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цивілізація</a:t>
            </a:r>
            <a:r>
              <a:rPr lang="ru-RU" sz="1400" dirty="0" smtClean="0"/>
              <a:t>: </a:t>
            </a:r>
            <a:r>
              <a:rPr lang="ru-RU" sz="1400" dirty="0" err="1" smtClean="0"/>
              <a:t>філософія</a:t>
            </a:r>
            <a:r>
              <a:rPr lang="ru-RU" sz="1400" dirty="0" smtClean="0"/>
              <a:t>, </a:t>
            </a:r>
            <a:r>
              <a:rPr lang="ru-RU" sz="1400" dirty="0" err="1" smtClean="0"/>
              <a:t>богослов’я</a:t>
            </a:r>
            <a:r>
              <a:rPr lang="ru-RU" sz="1400" dirty="0" smtClean="0"/>
              <a:t>, </a:t>
            </a:r>
            <a:r>
              <a:rPr lang="ru-RU" sz="1400" dirty="0" err="1" smtClean="0"/>
              <a:t>правосуддя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поезія</a:t>
            </a:r>
            <a:r>
              <a:rPr lang="ru-RU" sz="1400" dirty="0" smtClean="0"/>
              <a:t>. “</a:t>
            </a:r>
            <a:r>
              <a:rPr lang="ru-RU" sz="1400" dirty="0" err="1" smtClean="0"/>
              <a:t>Афінська</a:t>
            </a:r>
            <a:r>
              <a:rPr lang="ru-RU" sz="1400" dirty="0" smtClean="0"/>
              <a:t> школа” </a:t>
            </a:r>
            <a:r>
              <a:rPr lang="ru-RU" sz="1400" dirty="0" err="1" smtClean="0"/>
              <a:t>зрозуміло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втіленням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філософії</a:t>
            </a:r>
            <a:r>
              <a:rPr lang="ru-RU" sz="1400" dirty="0" smtClean="0"/>
              <a:t>, на </a:t>
            </a:r>
            <a:r>
              <a:rPr lang="ru-RU" sz="1400" dirty="0" err="1" smtClean="0"/>
              <a:t>фресці</a:t>
            </a:r>
            <a:r>
              <a:rPr lang="ru-RU" sz="1400" dirty="0" smtClean="0"/>
              <a:t> </a:t>
            </a:r>
            <a:r>
              <a:rPr lang="ru-RU" sz="1400" dirty="0" err="1" smtClean="0"/>
              <a:t>зображені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видатні</a:t>
            </a:r>
            <a:r>
              <a:rPr lang="ru-RU" sz="1400" dirty="0" smtClean="0"/>
              <a:t> </a:t>
            </a:r>
            <a:r>
              <a:rPr lang="ru-RU" sz="1400" dirty="0" err="1" smtClean="0"/>
              <a:t>філософи</a:t>
            </a:r>
            <a:r>
              <a:rPr lang="ru-RU" sz="1400" dirty="0" smtClean="0"/>
              <a:t> </a:t>
            </a:r>
            <a:r>
              <a:rPr lang="ru-RU" sz="1400" dirty="0" err="1" smtClean="0"/>
              <a:t>давньої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Греції</a:t>
            </a:r>
            <a:r>
              <a:rPr lang="ru-RU" sz="1400" dirty="0" smtClean="0"/>
              <a:t> (</a:t>
            </a:r>
            <a:r>
              <a:rPr lang="ru-RU" sz="1400" dirty="0" err="1" smtClean="0"/>
              <a:t>незважаючи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що</a:t>
            </a:r>
            <a:r>
              <a:rPr lang="ru-RU" sz="1400" dirty="0" smtClean="0"/>
              <a:t> вони жили в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часи</a:t>
            </a:r>
            <a:r>
              <a:rPr lang="ru-RU" sz="1400" dirty="0" smtClean="0"/>
              <a:t>) </a:t>
            </a:r>
            <a:r>
              <a:rPr lang="ru-RU" sz="1400" dirty="0" err="1" smtClean="0"/>
              <a:t>такі</a:t>
            </a:r>
            <a:r>
              <a:rPr lang="ru-RU" sz="1400" dirty="0" smtClean="0"/>
              <a:t> як </a:t>
            </a:r>
            <a:r>
              <a:rPr lang="ru-RU" sz="1400" dirty="0" err="1" smtClean="0"/>
              <a:t>Піфагор</a:t>
            </a:r>
            <a:r>
              <a:rPr lang="ru-RU" sz="1400" dirty="0" smtClean="0"/>
              <a:t>, Сократ, </a:t>
            </a:r>
            <a:r>
              <a:rPr lang="ru-RU" sz="1400" dirty="0" err="1" smtClean="0"/>
              <a:t>Діоген</a:t>
            </a:r>
            <a:r>
              <a:rPr lang="ru-RU" sz="1400" dirty="0" smtClean="0"/>
              <a:t>, </a:t>
            </a:r>
            <a:r>
              <a:rPr lang="ru-RU" sz="1400" dirty="0" err="1" smtClean="0"/>
              <a:t>Епікур</a:t>
            </a:r>
            <a:r>
              <a:rPr lang="ru-RU" sz="1400" dirty="0" smtClean="0"/>
              <a:t>, </a:t>
            </a:r>
            <a:r>
              <a:rPr lang="ru-RU" sz="1400" dirty="0" err="1" smtClean="0"/>
              <a:t>Птоломей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2" name="Picture 2" descr="E:\Інна\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119357" cy="3058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100" dirty="0" err="1" smtClean="0"/>
              <a:t>Сьогоднішній</a:t>
            </a:r>
            <a:r>
              <a:rPr lang="ru-RU" sz="1100" dirty="0" smtClean="0"/>
              <a:t> </a:t>
            </a:r>
            <a:r>
              <a:rPr lang="ru-RU" sz="1100" dirty="0" err="1" smtClean="0"/>
              <a:t>екскурс</a:t>
            </a:r>
            <a:r>
              <a:rPr lang="ru-RU" sz="1100" dirty="0" smtClean="0"/>
              <a:t> у </a:t>
            </a:r>
            <a:r>
              <a:rPr lang="ru-RU" sz="1100" dirty="0" err="1" smtClean="0"/>
              <a:t>мистецтво</a:t>
            </a:r>
            <a:r>
              <a:rPr lang="ru-RU" sz="1100" dirty="0" smtClean="0"/>
              <a:t> </a:t>
            </a:r>
            <a:r>
              <a:rPr lang="ru-RU" sz="1100" dirty="0" err="1" smtClean="0"/>
              <a:t>італійського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відродження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мені</a:t>
            </a:r>
            <a:r>
              <a:rPr lang="ru-RU" sz="1100" dirty="0" smtClean="0"/>
              <a:t> </a:t>
            </a:r>
            <a:r>
              <a:rPr lang="ru-RU" sz="1100" dirty="0" err="1" smtClean="0"/>
              <a:t>хочеться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завершити</a:t>
            </a:r>
            <a:r>
              <a:rPr lang="ru-RU" sz="1100" dirty="0" smtClean="0"/>
              <a:t> </a:t>
            </a:r>
            <a:r>
              <a:rPr lang="ru-RU" sz="1100" dirty="0" err="1" smtClean="0"/>
              <a:t>прекрасним</a:t>
            </a:r>
            <a:r>
              <a:rPr lang="ru-RU" sz="1100" dirty="0" smtClean="0"/>
              <a:t> </a:t>
            </a:r>
            <a:r>
              <a:rPr lang="ru-RU" sz="1100" dirty="0" err="1" smtClean="0"/>
              <a:t>віршем</a:t>
            </a:r>
            <a:r>
              <a:rPr lang="ru-RU" sz="1100" dirty="0" smtClean="0"/>
              <a:t> </a:t>
            </a:r>
            <a:r>
              <a:rPr lang="ru-RU" sz="1100" dirty="0" err="1" smtClean="0"/>
              <a:t>невідомого</a:t>
            </a:r>
            <a:r>
              <a:rPr lang="ru-RU" sz="1100" dirty="0" smtClean="0"/>
              <a:t> автора (</a:t>
            </a:r>
            <a:r>
              <a:rPr lang="ru-RU" sz="1100" dirty="0" err="1" smtClean="0"/>
              <a:t>звучить</a:t>
            </a:r>
            <a:r>
              <a:rPr lang="ru-RU" sz="1100" dirty="0" smtClean="0"/>
              <a:t> </a:t>
            </a:r>
            <a:r>
              <a:rPr lang="ru-RU" sz="1100" dirty="0" err="1" smtClean="0"/>
              <a:t>музика</a:t>
            </a:r>
            <a:r>
              <a:rPr lang="ru-RU" sz="1100" dirty="0" smtClean="0"/>
              <a:t> О.Лассо).</a:t>
            </a:r>
          </a:p>
          <a:p>
            <a:pPr algn="ctr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1100" dirty="0" err="1" smtClean="0"/>
              <a:t>Апеннінські</a:t>
            </a:r>
            <a:r>
              <a:rPr lang="ru-RU" sz="1100" dirty="0" smtClean="0"/>
              <a:t> </a:t>
            </a:r>
            <a:r>
              <a:rPr lang="ru-RU" sz="1100" dirty="0" err="1" smtClean="0"/>
              <a:t>рівнини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південними</a:t>
            </a:r>
            <a:r>
              <a:rPr lang="ru-RU" sz="1100" dirty="0" smtClean="0"/>
              <a:t> </a:t>
            </a:r>
            <a:r>
              <a:rPr lang="ru-RU" sz="1100" dirty="0" err="1" smtClean="0"/>
              <a:t>схилами</a:t>
            </a:r>
            <a:r>
              <a:rPr lang="ru-RU" sz="1100" dirty="0" smtClean="0"/>
              <a:t> Альп,</a:t>
            </a:r>
          </a:p>
          <a:p>
            <a:pPr algn="ctr">
              <a:buNone/>
            </a:pPr>
            <a:r>
              <a:rPr lang="ru-RU" sz="1100" dirty="0" err="1" smtClean="0"/>
              <a:t>Ломбардія</a:t>
            </a:r>
            <a:r>
              <a:rPr lang="ru-RU" sz="1100" dirty="0" smtClean="0"/>
              <a:t>, </a:t>
            </a:r>
            <a:r>
              <a:rPr lang="ru-RU" sz="1100" dirty="0" err="1" smtClean="0"/>
              <a:t>П’ємонт</a:t>
            </a:r>
            <a:r>
              <a:rPr lang="ru-RU" sz="1100" dirty="0" smtClean="0"/>
              <a:t>, </a:t>
            </a:r>
            <a:r>
              <a:rPr lang="ru-RU" sz="1100" dirty="0" err="1" smtClean="0"/>
              <a:t>Кампанія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навіть</a:t>
            </a:r>
            <a:r>
              <a:rPr lang="ru-RU" sz="1100" dirty="0" smtClean="0"/>
              <a:t> Тоскана,</a:t>
            </a:r>
          </a:p>
          <a:p>
            <a:pPr algn="ctr">
              <a:buNone/>
            </a:pPr>
            <a:r>
              <a:rPr lang="ru-RU" sz="1100" dirty="0" err="1" smtClean="0"/>
              <a:t>Італійська</a:t>
            </a:r>
            <a:r>
              <a:rPr lang="ru-RU" sz="1100" dirty="0" smtClean="0"/>
              <a:t> земля, як </a:t>
            </a:r>
            <a:r>
              <a:rPr lang="ru-RU" sz="1100" dirty="0" err="1" smtClean="0"/>
              <a:t>безцінний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небес </a:t>
            </a:r>
            <a:r>
              <a:rPr lang="ru-RU" sz="1100" dirty="0" err="1" smtClean="0"/>
              <a:t>діамант</a:t>
            </a:r>
            <a:r>
              <a:rPr lang="ru-RU" sz="1100" dirty="0" smtClean="0"/>
              <a:t>,</a:t>
            </a:r>
          </a:p>
          <a:p>
            <a:pPr algn="ctr">
              <a:buNone/>
            </a:pPr>
            <a:r>
              <a:rPr lang="ru-RU" sz="1100" dirty="0" err="1" smtClean="0"/>
              <a:t>Найпрекрасніша</a:t>
            </a:r>
            <a:r>
              <a:rPr lang="ru-RU" sz="1100" dirty="0" smtClean="0"/>
              <a:t> в </a:t>
            </a:r>
            <a:r>
              <a:rPr lang="ru-RU" sz="1100" dirty="0" err="1" smtClean="0"/>
              <a:t>світі</a:t>
            </a:r>
            <a:r>
              <a:rPr lang="ru-RU" sz="1100" dirty="0" smtClean="0"/>
              <a:t> та </a:t>
            </a:r>
            <a:r>
              <a:rPr lang="ru-RU" sz="1100" dirty="0" err="1" smtClean="0"/>
              <a:t>зовсім</a:t>
            </a:r>
            <a:r>
              <a:rPr lang="ru-RU" sz="1100" dirty="0" smtClean="0"/>
              <a:t> для мене </a:t>
            </a:r>
            <a:r>
              <a:rPr lang="ru-RU" sz="1100" dirty="0" err="1" smtClean="0"/>
              <a:t>незнана</a:t>
            </a:r>
            <a:r>
              <a:rPr lang="ru-RU" sz="1100" dirty="0" smtClean="0"/>
              <a:t>.</a:t>
            </a:r>
          </a:p>
          <a:p>
            <a:pPr algn="ctr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1100" dirty="0" smtClean="0"/>
              <a:t> </a:t>
            </a:r>
          </a:p>
          <a:p>
            <a:pPr algn="ctr">
              <a:buNone/>
            </a:pPr>
            <a:r>
              <a:rPr lang="ru-RU" sz="1100" dirty="0" err="1" smtClean="0"/>
              <a:t>Гірськолижні</a:t>
            </a:r>
            <a:r>
              <a:rPr lang="ru-RU" sz="1100" dirty="0" smtClean="0"/>
              <a:t> </a:t>
            </a:r>
            <a:r>
              <a:rPr lang="ru-RU" sz="1100" dirty="0" err="1" smtClean="0"/>
              <a:t>курорти</a:t>
            </a:r>
            <a:r>
              <a:rPr lang="ru-RU" sz="1100" dirty="0" smtClean="0"/>
              <a:t>, </a:t>
            </a:r>
            <a:r>
              <a:rPr lang="ru-RU" sz="1100" dirty="0" err="1" smtClean="0"/>
              <a:t>шикарні</a:t>
            </a:r>
            <a:r>
              <a:rPr lang="ru-RU" sz="1100" dirty="0" smtClean="0"/>
              <a:t> </a:t>
            </a:r>
            <a:r>
              <a:rPr lang="ru-RU" sz="1100" dirty="0" err="1" smtClean="0"/>
              <a:t>альпійські</a:t>
            </a:r>
            <a:r>
              <a:rPr lang="ru-RU" sz="1100" dirty="0" smtClean="0"/>
              <a:t> </a:t>
            </a:r>
            <a:r>
              <a:rPr lang="ru-RU" sz="1100" dirty="0" err="1" smtClean="0"/>
              <a:t>луги</a:t>
            </a:r>
            <a:r>
              <a:rPr lang="ru-RU" sz="1100" dirty="0" smtClean="0"/>
              <a:t>,</a:t>
            </a:r>
          </a:p>
          <a:p>
            <a:pPr algn="ctr">
              <a:buNone/>
            </a:pPr>
            <a:r>
              <a:rPr lang="ru-RU" sz="1100" dirty="0" smtClean="0"/>
              <a:t>Ватикан </a:t>
            </a:r>
            <a:r>
              <a:rPr lang="ru-RU" sz="1100" dirty="0" err="1" smtClean="0"/>
              <a:t>зачарує</a:t>
            </a:r>
            <a:r>
              <a:rPr lang="ru-RU" sz="1100" dirty="0" smtClean="0"/>
              <a:t> ваш </a:t>
            </a:r>
            <a:r>
              <a:rPr lang="ru-RU" sz="1100" dirty="0" err="1" smtClean="0"/>
              <a:t>розум</a:t>
            </a:r>
            <a:r>
              <a:rPr lang="ru-RU" sz="1100" dirty="0" smtClean="0"/>
              <a:t> </a:t>
            </a:r>
            <a:r>
              <a:rPr lang="ru-RU" sz="1100" dirty="0" err="1" smtClean="0"/>
              <a:t>із</a:t>
            </a:r>
            <a:r>
              <a:rPr lang="ru-RU" sz="1100" dirty="0" smtClean="0"/>
              <a:t> </a:t>
            </a:r>
            <a:r>
              <a:rPr lang="ru-RU" sz="1100" dirty="0" err="1" smtClean="0"/>
              <a:t>папським</a:t>
            </a:r>
            <a:r>
              <a:rPr lang="ru-RU" sz="1100" dirty="0" smtClean="0"/>
              <a:t> престолом.</a:t>
            </a:r>
          </a:p>
          <a:p>
            <a:pPr algn="ctr">
              <a:buNone/>
            </a:pPr>
            <a:r>
              <a:rPr lang="ru-RU" sz="1100" dirty="0" smtClean="0"/>
              <a:t>Час </a:t>
            </a:r>
            <a:r>
              <a:rPr lang="ru-RU" sz="1100" dirty="0" err="1" smtClean="0"/>
              <a:t>спливає</a:t>
            </a:r>
            <a:r>
              <a:rPr lang="ru-RU" sz="1100" dirty="0" smtClean="0"/>
              <a:t> </a:t>
            </a:r>
            <a:r>
              <a:rPr lang="ru-RU" sz="1100" dirty="0" err="1" smtClean="0"/>
              <a:t>піском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безмежні</a:t>
            </a:r>
            <a:r>
              <a:rPr lang="ru-RU" sz="1100" dirty="0" smtClean="0"/>
              <a:t> </a:t>
            </a:r>
            <a:r>
              <a:rPr lang="ru-RU" sz="1100" dirty="0" err="1" smtClean="0"/>
              <a:t>твої</a:t>
            </a:r>
            <a:r>
              <a:rPr lang="ru-RU" sz="1100" dirty="0" smtClean="0"/>
              <a:t> береги,</a:t>
            </a:r>
          </a:p>
          <a:p>
            <a:pPr algn="ctr">
              <a:buNone/>
            </a:pPr>
            <a:r>
              <a:rPr lang="ru-RU" sz="1100" dirty="0" smtClean="0"/>
              <a:t>Та </a:t>
            </a:r>
            <a:r>
              <a:rPr lang="ru-RU" sz="1100" dirty="0" err="1" smtClean="0"/>
              <a:t>вінчають</a:t>
            </a:r>
            <a:r>
              <a:rPr lang="ru-RU" sz="1100" dirty="0" smtClean="0"/>
              <a:t> моря, </a:t>
            </a:r>
            <a:r>
              <a:rPr lang="ru-RU" sz="1100" dirty="0" err="1" smtClean="0"/>
              <a:t>прикрашаючи</a:t>
            </a:r>
            <a:r>
              <a:rPr lang="ru-RU" sz="1100" dirty="0" smtClean="0"/>
              <a:t> все суходолом…</a:t>
            </a:r>
          </a:p>
          <a:p>
            <a:pPr algn="ctr">
              <a:buNone/>
            </a:pPr>
            <a:endParaRPr lang="ru-RU" sz="1100" dirty="0" smtClean="0"/>
          </a:p>
          <a:p>
            <a:pPr algn="ctr">
              <a:buNone/>
            </a:pPr>
            <a:r>
              <a:rPr lang="ru-RU" sz="1100" dirty="0" smtClean="0"/>
              <a:t> </a:t>
            </a:r>
          </a:p>
          <a:p>
            <a:pPr algn="ctr">
              <a:buNone/>
            </a:pPr>
            <a:r>
              <a:rPr lang="ru-RU" sz="1100" dirty="0" smtClean="0"/>
              <a:t>Не повернуться </a:t>
            </a:r>
            <a:r>
              <a:rPr lang="ru-RU" sz="1100" dirty="0" err="1" smtClean="0"/>
              <a:t>мрії,якщо</a:t>
            </a:r>
            <a:r>
              <a:rPr lang="ru-RU" sz="1100" dirty="0" smtClean="0"/>
              <a:t> </a:t>
            </a:r>
            <a:r>
              <a:rPr lang="ru-RU" sz="1100" dirty="0" err="1" smtClean="0"/>
              <a:t>вже</a:t>
            </a:r>
            <a:r>
              <a:rPr lang="ru-RU" sz="1100" dirty="0" smtClean="0"/>
              <a:t> </a:t>
            </a:r>
            <a:r>
              <a:rPr lang="ru-RU" sz="1100" dirty="0" err="1" smtClean="0"/>
              <a:t>побачили</a:t>
            </a:r>
            <a:r>
              <a:rPr lang="ru-RU" sz="1100" dirty="0" smtClean="0"/>
              <a:t> храм.</a:t>
            </a:r>
          </a:p>
          <a:p>
            <a:pPr algn="ctr">
              <a:buNone/>
            </a:pPr>
            <a:r>
              <a:rPr lang="ru-RU" sz="1100" dirty="0" err="1" smtClean="0"/>
              <a:t>Базиліка</a:t>
            </a:r>
            <a:r>
              <a:rPr lang="ru-RU" sz="1100" dirty="0" smtClean="0"/>
              <a:t> </a:t>
            </a:r>
            <a:r>
              <a:rPr lang="ru-RU" sz="1100" dirty="0" err="1" smtClean="0"/>
              <a:t>Максенція</a:t>
            </a:r>
            <a:r>
              <a:rPr lang="ru-RU" sz="1100" dirty="0" smtClean="0"/>
              <a:t>, </a:t>
            </a:r>
            <a:r>
              <a:rPr lang="ru-RU" sz="1100" dirty="0" err="1" smtClean="0"/>
              <a:t>Курія</a:t>
            </a:r>
            <a:r>
              <a:rPr lang="ru-RU" sz="1100" dirty="0" smtClean="0"/>
              <a:t> в </a:t>
            </a:r>
            <a:r>
              <a:rPr lang="ru-RU" sz="1100" dirty="0" err="1" smtClean="0"/>
              <a:t>світлі</a:t>
            </a:r>
            <a:r>
              <a:rPr lang="ru-RU" sz="1100" dirty="0" smtClean="0"/>
              <a:t> </a:t>
            </a:r>
            <a:r>
              <a:rPr lang="ru-RU" sz="1100" dirty="0" err="1" smtClean="0"/>
              <a:t>багаття</a:t>
            </a:r>
            <a:r>
              <a:rPr lang="ru-RU" sz="1100" dirty="0" smtClean="0"/>
              <a:t>…</a:t>
            </a:r>
          </a:p>
          <a:p>
            <a:pPr algn="ctr">
              <a:buNone/>
            </a:pPr>
            <a:r>
              <a:rPr lang="ru-RU" sz="1100" dirty="0" smtClean="0"/>
              <a:t>В </a:t>
            </a:r>
            <a:r>
              <a:rPr lang="ru-RU" sz="1100" dirty="0" err="1" smtClean="0"/>
              <a:t>вічних</a:t>
            </a:r>
            <a:r>
              <a:rPr lang="ru-RU" sz="1100" dirty="0" smtClean="0"/>
              <a:t> гротах </a:t>
            </a:r>
            <a:r>
              <a:rPr lang="ru-RU" sz="1100" dirty="0" err="1" smtClean="0"/>
              <a:t>натхнення</a:t>
            </a:r>
            <a:r>
              <a:rPr lang="ru-RU" sz="1100" dirty="0" smtClean="0"/>
              <a:t> черпав </a:t>
            </a:r>
            <a:r>
              <a:rPr lang="ru-RU" sz="1100" dirty="0" err="1" smtClean="0"/>
              <a:t>знаменитий</a:t>
            </a:r>
            <a:r>
              <a:rPr lang="ru-RU" sz="1100" dirty="0" smtClean="0"/>
              <a:t> Адам</a:t>
            </a:r>
          </a:p>
          <a:p>
            <a:pPr algn="ctr">
              <a:buNone/>
            </a:pPr>
            <a:r>
              <a:rPr lang="ru-RU" sz="1100" smtClean="0"/>
              <a:t>Та </a:t>
            </a:r>
            <a:r>
              <a:rPr lang="ru-RU" sz="1100" dirty="0" err="1" smtClean="0"/>
              <a:t>молитись</a:t>
            </a:r>
            <a:r>
              <a:rPr lang="ru-RU" sz="1100" dirty="0" smtClean="0"/>
              <a:t> приходили люди.</a:t>
            </a:r>
            <a:endParaRPr lang="ru-RU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Епоха Відродження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600" i="1" dirty="0" smtClean="0"/>
              <a:t>Ренесанс </a:t>
            </a:r>
            <a:r>
              <a:rPr lang="uk-UA" sz="1600" i="1" dirty="0"/>
              <a:t>– назва як окремого художнього стилю, так і епохи, де органічно поєднані сфери суспільного та духовного життя: політика, релігія. Філософія, наука, мистецтво. З французької це слово перекладається як Відродження. Вперше його використав італійський художник, архітектор, мистецтвознавець </a:t>
            </a:r>
            <a:r>
              <a:rPr lang="uk-UA" sz="1600" i="1" dirty="0" err="1"/>
              <a:t>Джорджо</a:t>
            </a:r>
            <a:r>
              <a:rPr lang="uk-UA" sz="1600" i="1" dirty="0"/>
              <a:t> </a:t>
            </a:r>
            <a:r>
              <a:rPr lang="uk-UA" sz="1600" i="1" dirty="0" err="1"/>
              <a:t>Вазарі</a:t>
            </a:r>
            <a:r>
              <a:rPr lang="uk-UA" sz="1600" i="1" dirty="0"/>
              <a:t> в своїй книзі  «</a:t>
            </a:r>
            <a:r>
              <a:rPr lang="uk-UA" sz="1600" i="1" dirty="0" err="1"/>
              <a:t>Життєписання</a:t>
            </a:r>
            <a:r>
              <a:rPr lang="uk-UA" sz="1600" i="1" dirty="0"/>
              <a:t>».</a:t>
            </a:r>
            <a:endParaRPr lang="ru-RU" sz="1600" dirty="0"/>
          </a:p>
          <a:p>
            <a:r>
              <a:rPr lang="uk-UA" sz="1600" i="1" dirty="0"/>
              <a:t> В Італії період Відродження припадає на період  із 14 до  середини 16 століття, в країнах Західної Європи – Німеччині. Нідерландах, Англії, Франції, Іспанії – з14 до початку 17 століття.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6" name="Picture 2" descr="E:\Інна\ита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2833149" cy="2214578"/>
          </a:xfrm>
          <a:prstGeom prst="rect">
            <a:avLst/>
          </a:prstGeom>
          <a:noFill/>
        </p:spPr>
      </p:pic>
      <p:pic>
        <p:nvPicPr>
          <p:cNvPr id="1028" name="Picture 4" descr="E:\Інна\italiya-ot-poberezhya-k-poberezh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4000528" cy="280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Титани Епохи Відродження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00" i="1" dirty="0"/>
              <a:t>Є митці, твори яких ми можемо назвати символами епохи Відродження: в них ця епоха знайшла своє найяскравіше виявлення. Саме них ми називаємо титанами </a:t>
            </a:r>
            <a:r>
              <a:rPr lang="uk-UA" sz="1400" i="1" dirty="0" smtClean="0"/>
              <a:t>Відродження.</a:t>
            </a:r>
          </a:p>
          <a:p>
            <a:endParaRPr lang="uk-UA" sz="1400" i="1" dirty="0"/>
          </a:p>
          <a:p>
            <a:endParaRPr lang="uk-UA" sz="1400" i="1" dirty="0" smtClean="0"/>
          </a:p>
          <a:p>
            <a:endParaRPr lang="uk-UA" sz="1400" i="1" dirty="0"/>
          </a:p>
          <a:p>
            <a:endParaRPr lang="uk-UA" sz="1400" i="1" dirty="0" smtClean="0"/>
          </a:p>
          <a:p>
            <a:endParaRPr lang="uk-UA" sz="1400" i="1" dirty="0"/>
          </a:p>
          <a:p>
            <a:endParaRPr lang="uk-UA" sz="1400" i="1" dirty="0" smtClean="0"/>
          </a:p>
          <a:p>
            <a:endParaRPr lang="uk-UA" sz="1400" i="1" dirty="0"/>
          </a:p>
          <a:p>
            <a:endParaRPr lang="uk-UA" sz="1400" i="1" dirty="0" smtClean="0"/>
          </a:p>
          <a:p>
            <a:endParaRPr lang="uk-UA" sz="1400" i="1" dirty="0"/>
          </a:p>
          <a:p>
            <a:endParaRPr lang="uk-UA" sz="1400" i="1" dirty="0" smtClean="0"/>
          </a:p>
          <a:p>
            <a:endParaRPr lang="uk-UA" sz="1400" i="1" dirty="0"/>
          </a:p>
          <a:p>
            <a:endParaRPr lang="uk-UA" sz="1400" i="1" dirty="0" smtClean="0"/>
          </a:p>
          <a:p>
            <a:endParaRPr lang="uk-UA" sz="1400" i="1" dirty="0"/>
          </a:p>
          <a:p>
            <a:r>
              <a:rPr lang="uk-UA" sz="1400" i="1" dirty="0" smtClean="0"/>
              <a:t>Леонардо </a:t>
            </a:r>
            <a:r>
              <a:rPr lang="uk-UA" sz="1400" i="1" dirty="0" err="1" smtClean="0"/>
              <a:t>да</a:t>
            </a:r>
            <a:r>
              <a:rPr lang="uk-UA" sz="1400" i="1" dirty="0" smtClean="0"/>
              <a:t> Вінчі                       </a:t>
            </a:r>
          </a:p>
          <a:p>
            <a:pPr>
              <a:buNone/>
            </a:pPr>
            <a:r>
              <a:rPr lang="uk-UA" sz="1400" i="1" dirty="0" smtClean="0"/>
              <a:t>                                                                     Мікеланджело Буонарроті                   Рафаель Санті                                                       </a:t>
            </a:r>
          </a:p>
          <a:p>
            <a:endParaRPr lang="ru-RU" sz="1400" dirty="0"/>
          </a:p>
        </p:txBody>
      </p:sp>
      <p:pic>
        <p:nvPicPr>
          <p:cNvPr id="6" name="Picture 2" descr="E:\Інна\Leonardo_da_Vinci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11000"/>
          </a:blip>
          <a:srcRect/>
          <a:stretch>
            <a:fillRect/>
          </a:stretch>
        </p:blipFill>
        <p:spPr bwMode="auto">
          <a:xfrm>
            <a:off x="714348" y="2500306"/>
            <a:ext cx="2057405" cy="2828932"/>
          </a:xfrm>
          <a:prstGeom prst="rect">
            <a:avLst/>
          </a:prstGeom>
          <a:noFill/>
        </p:spPr>
      </p:pic>
      <p:pic>
        <p:nvPicPr>
          <p:cNvPr id="2052" name="Picture 4" descr="E:\Інна\Michelangelo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71678"/>
            <a:ext cx="2694233" cy="3429024"/>
          </a:xfrm>
          <a:prstGeom prst="rect">
            <a:avLst/>
          </a:prstGeom>
          <a:noFill/>
        </p:spPr>
      </p:pic>
      <p:pic>
        <p:nvPicPr>
          <p:cNvPr id="2053" name="Picture 5" descr="E:\Інна\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3116"/>
            <a:ext cx="304409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r>
              <a:rPr lang="uk-UA" sz="1400" dirty="0" smtClean="0"/>
              <a:t>(1455-1519) </a:t>
            </a:r>
            <a:r>
              <a:rPr lang="uk-UA" sz="1400" dirty="0"/>
              <a:t>Леонардо </a:t>
            </a:r>
            <a:r>
              <a:rPr lang="uk-UA" sz="1400" dirty="0" err="1"/>
              <a:t>да</a:t>
            </a:r>
            <a:r>
              <a:rPr lang="uk-UA" sz="1400" dirty="0"/>
              <a:t> Вінчі народився </a:t>
            </a:r>
            <a:r>
              <a:rPr lang="uk-UA" sz="1400" u="sng" dirty="0">
                <a:hlinkClick r:id="rId2" tooltip="15 квітня"/>
              </a:rPr>
              <a:t>15 квітня</a:t>
            </a:r>
            <a:r>
              <a:rPr lang="uk-UA" sz="1400" dirty="0"/>
              <a:t> </a:t>
            </a:r>
            <a:r>
              <a:rPr lang="uk-UA" sz="1400" u="sng" dirty="0">
                <a:hlinkClick r:id="rId3" tooltip="1452"/>
              </a:rPr>
              <a:t>1452</a:t>
            </a:r>
            <a:r>
              <a:rPr lang="uk-UA" sz="1400" dirty="0"/>
              <a:t> року в селищі </a:t>
            </a:r>
            <a:r>
              <a:rPr lang="uk-UA" sz="1400" dirty="0" err="1"/>
              <a:t>Анкіано</a:t>
            </a:r>
            <a:r>
              <a:rPr lang="uk-UA" sz="1400" dirty="0"/>
              <a:t> поблизу </a:t>
            </a:r>
            <a:r>
              <a:rPr lang="uk-UA" sz="1400" dirty="0" smtClean="0"/>
              <a:t>Вінчі,</a:t>
            </a:r>
          </a:p>
          <a:p>
            <a:pPr>
              <a:buNone/>
            </a:pPr>
            <a:r>
              <a:rPr lang="uk-UA" sz="1400" dirty="0" smtClean="0"/>
              <a:t>укріпленої</a:t>
            </a:r>
            <a:r>
              <a:rPr lang="uk-UA" sz="1400" dirty="0"/>
              <a:t> </a:t>
            </a:r>
            <a:r>
              <a:rPr lang="uk-UA" sz="1400" u="sng" dirty="0">
                <a:hlinkClick r:id="rId4" tooltip="Фортеця"/>
              </a:rPr>
              <a:t>фортеці</a:t>
            </a:r>
            <a:r>
              <a:rPr lang="uk-UA" sz="1400" dirty="0"/>
              <a:t> за 30 км від </a:t>
            </a:r>
            <a:r>
              <a:rPr lang="uk-UA" sz="1400" u="sng" dirty="0" smtClean="0">
                <a:hlinkClick r:id="rId5" tooltip="Флоренція"/>
              </a:rPr>
              <a:t>Флоренції</a:t>
            </a:r>
            <a:r>
              <a:rPr lang="uk-UA" sz="1400" u="sng" dirty="0" smtClean="0"/>
              <a:t>.</a:t>
            </a:r>
          </a:p>
          <a:p>
            <a:pPr>
              <a:buNone/>
            </a:pPr>
            <a:r>
              <a:rPr lang="uk-UA" sz="1400" u="sng" dirty="0" smtClean="0"/>
              <a:t>                                                           </a:t>
            </a:r>
          </a:p>
          <a:p>
            <a:pPr>
              <a:buNone/>
            </a:pPr>
            <a:r>
              <a:rPr lang="uk-UA" sz="1400" dirty="0" smtClean="0"/>
              <a:t>                                                                Батько </a:t>
            </a:r>
            <a:r>
              <a:rPr lang="uk-UA" sz="1400" dirty="0"/>
              <a:t>намагався залучити Леонардо до сімейної професії, але </a:t>
            </a:r>
            <a:r>
              <a:rPr lang="uk-UA" sz="1400" dirty="0" smtClean="0"/>
              <a:t>                                  </a:t>
            </a:r>
          </a:p>
          <a:p>
            <a:pPr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безуспішно</a:t>
            </a:r>
            <a:r>
              <a:rPr lang="uk-UA" sz="1400" dirty="0"/>
              <a:t>: син не цікавився законами суспільства.</a:t>
            </a:r>
            <a:endParaRPr lang="ru-RU" sz="1400" dirty="0"/>
          </a:p>
          <a:p>
            <a:pPr>
              <a:buNone/>
            </a:pPr>
            <a:r>
              <a:rPr lang="uk-UA" sz="1400" dirty="0" smtClean="0"/>
              <a:t>                                                                Леонардо </a:t>
            </a:r>
            <a:r>
              <a:rPr lang="uk-UA" sz="1400" dirty="0"/>
              <a:t>не мав прізвища в сучасному розумінні; «</a:t>
            </a:r>
            <a:r>
              <a:rPr lang="uk-UA" sz="1400" dirty="0" err="1"/>
              <a:t>да</a:t>
            </a:r>
            <a:r>
              <a:rPr lang="uk-UA" sz="1400" dirty="0"/>
              <a:t> Вінчі» означає </a:t>
            </a:r>
            <a:r>
              <a:rPr lang="uk-UA" sz="1400" dirty="0" smtClean="0"/>
              <a:t>               </a:t>
            </a:r>
          </a:p>
          <a:p>
            <a:pPr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просто </a:t>
            </a:r>
            <a:r>
              <a:rPr lang="uk-UA" sz="1400" dirty="0"/>
              <a:t>«(родом) з містечка Вінчі</a:t>
            </a:r>
            <a:r>
              <a:rPr lang="uk-UA" sz="1400" dirty="0" smtClean="0"/>
              <a:t>». З 1490-х років зосередився на   </a:t>
            </a:r>
          </a:p>
          <a:p>
            <a:pPr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архітектурі і анатомії. </a:t>
            </a:r>
          </a:p>
          <a:p>
            <a:pPr>
              <a:buNone/>
            </a:pPr>
            <a:endParaRPr lang="uk-UA" sz="1400" dirty="0"/>
          </a:p>
          <a:p>
            <a:pPr>
              <a:buNone/>
            </a:pPr>
            <a:endParaRPr lang="uk-UA" sz="1400" dirty="0" smtClean="0"/>
          </a:p>
          <a:p>
            <a:pPr>
              <a:buNone/>
            </a:pPr>
            <a:endParaRPr lang="uk-UA" sz="1400" dirty="0"/>
          </a:p>
          <a:p>
            <a:pPr>
              <a:buNone/>
            </a:pPr>
            <a:r>
              <a:rPr lang="uk-UA" sz="1400" dirty="0" smtClean="0"/>
              <a:t>                                                               У 1490 створена </a:t>
            </a:r>
            <a:r>
              <a:rPr lang="uk-UA" sz="1400" dirty="0" err="1" smtClean="0"/>
              <a:t>Вітрувіанська</a:t>
            </a:r>
            <a:r>
              <a:rPr lang="uk-UA" sz="1400" dirty="0" smtClean="0"/>
              <a:t> людина —           </a:t>
            </a:r>
          </a:p>
          <a:p>
            <a:pPr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уславлений малюнок, який іноді називають канонічними пропорціями.        </a:t>
            </a:r>
          </a:p>
          <a:p>
            <a:pPr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Виконана глиняна модель кінного монумента </a:t>
            </a:r>
            <a:r>
              <a:rPr lang="uk-UA" sz="1400" dirty="0" err="1" smtClean="0"/>
              <a:t>Франческо</a:t>
            </a:r>
            <a:r>
              <a:rPr lang="uk-UA" sz="1400" dirty="0" smtClean="0"/>
              <a:t> </a:t>
            </a:r>
            <a:r>
              <a:rPr lang="uk-UA" sz="1400" dirty="0" err="1" smtClean="0"/>
              <a:t>Сфорца</a:t>
            </a:r>
            <a:r>
              <a:rPr lang="uk-UA" sz="1400" dirty="0" smtClean="0"/>
              <a:t>. Але її  </a:t>
            </a:r>
          </a:p>
          <a:p>
            <a:pPr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зруйнують бешкетуючи вояки-французи в Мілані</a:t>
            </a:r>
          </a:p>
          <a:p>
            <a:pPr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     </a:t>
            </a:r>
          </a:p>
          <a:p>
            <a:pPr>
              <a:buNone/>
            </a:pPr>
            <a:r>
              <a:rPr lang="uk-UA" sz="1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250px-Anchiano_hou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2285992"/>
            <a:ext cx="2381250" cy="1809750"/>
          </a:xfrm>
          <a:prstGeom prst="rect">
            <a:avLst/>
          </a:prstGeom>
        </p:spPr>
      </p:pic>
      <p:pic>
        <p:nvPicPr>
          <p:cNvPr id="12" name="Picture 3" descr="E:\Інна\Da_Vinci_Vitruve_Luc_Viatou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143380"/>
            <a:ext cx="1813568" cy="246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                                 У </a:t>
            </a:r>
            <a:r>
              <a:rPr lang="uk-UA" sz="1200" dirty="0"/>
              <a:t>1495-1498 Леонардо працює над фрескою «Таємна вечеря» в </a:t>
            </a:r>
            <a:endParaRPr lang="uk-UA" sz="1200" dirty="0" smtClean="0"/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                                монастирі </a:t>
            </a:r>
            <a:r>
              <a:rPr lang="uk-UA" sz="1200" dirty="0" err="1"/>
              <a:t>Санта-Марія</a:t>
            </a:r>
            <a:r>
              <a:rPr lang="uk-UA" sz="1200" dirty="0"/>
              <a:t> </a:t>
            </a:r>
            <a:r>
              <a:rPr lang="uk-UA" sz="1200" dirty="0" err="1"/>
              <a:t>делле</a:t>
            </a:r>
            <a:r>
              <a:rPr lang="uk-UA" sz="1200" dirty="0"/>
              <a:t> Граціє в Мілані</a:t>
            </a:r>
            <a:r>
              <a:rPr lang="uk-UA" sz="1200" dirty="0" smtClean="0"/>
              <a:t>.</a:t>
            </a:r>
            <a:r>
              <a:rPr lang="uk-UA" sz="1200" dirty="0"/>
              <a:t> Завдяки його </a:t>
            </a:r>
            <a:endParaRPr lang="uk-UA" sz="1200" dirty="0" smtClean="0"/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                                  роботам </a:t>
            </a:r>
            <a:r>
              <a:rPr lang="uk-UA" sz="1200" dirty="0"/>
              <a:t>мистецтво живопису перейшло на якісно новий етап </a:t>
            </a:r>
            <a:endParaRPr lang="uk-UA" sz="1200" dirty="0" smtClean="0"/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                                 свого </a:t>
            </a:r>
            <a:r>
              <a:rPr lang="uk-UA" sz="1200" dirty="0"/>
              <a:t>розвитку. </a:t>
            </a:r>
            <a:endParaRPr lang="uk-UA" sz="1200" dirty="0" smtClean="0"/>
          </a:p>
          <a:p>
            <a:pPr>
              <a:buNone/>
            </a:pPr>
            <a:endParaRPr lang="uk-UA" sz="1200" dirty="0"/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endParaRPr lang="uk-UA" sz="1200" dirty="0"/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endParaRPr lang="uk-UA" sz="1200" dirty="0"/>
          </a:p>
          <a:p>
            <a:pPr>
              <a:buNone/>
            </a:pPr>
            <a:r>
              <a:rPr lang="uk-UA" sz="1200" dirty="0" smtClean="0"/>
              <a:t>                                                                                </a:t>
            </a:r>
          </a:p>
          <a:p>
            <a:pPr>
              <a:buNone/>
            </a:pPr>
            <a:r>
              <a:rPr lang="uk-UA" sz="1200" dirty="0" smtClean="0"/>
              <a:t>                                                                                  В жодній іншій картині Леонардо глибина та імла атмосфери («</a:t>
            </a:r>
            <a:r>
              <a:rPr lang="uk-UA" sz="1200" dirty="0" err="1" smtClean="0"/>
              <a:t>сфумато</a:t>
            </a:r>
            <a:r>
              <a:rPr lang="uk-UA" sz="1200" dirty="0" smtClean="0"/>
              <a:t>») не передані з                      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 такою досконалістю, як у «</a:t>
            </a:r>
            <a:r>
              <a:rPr lang="uk-UA" sz="1200" dirty="0" err="1" smtClean="0"/>
              <a:t>Мона</a:t>
            </a:r>
            <a:r>
              <a:rPr lang="uk-UA" sz="1200" dirty="0" smtClean="0"/>
              <a:t> Лізі». Це повітряна перспектива, ймовірно, краща за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 виконанням."</a:t>
            </a:r>
            <a:r>
              <a:rPr lang="uk-UA" sz="1200" dirty="0" err="1" smtClean="0"/>
              <a:t>Мона</a:t>
            </a:r>
            <a:r>
              <a:rPr lang="uk-UA" sz="1200" dirty="0" smtClean="0"/>
              <a:t> Ліза" отримала всесвітню славу не тільки завдяки якості роботи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Леонардо, яка вражає і художніх шанувальників, і професіоналів. Картина вивчалася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істориками і копіювалась живописцями, але вона б не довго залишалася відомою лише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для знавців мистецтва, якби не її виняткова історія. В 1911 році «</a:t>
            </a:r>
            <a:r>
              <a:rPr lang="uk-UA" sz="1200" dirty="0" err="1" smtClean="0"/>
              <a:t>Мона</a:t>
            </a:r>
            <a:r>
              <a:rPr lang="uk-UA" sz="1200" dirty="0" smtClean="0"/>
              <a:t> Ліза» була  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викрадена і лише три роки опісля, завдяки випадковим обставинам, повернена музею.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Протягом цього часу «</a:t>
            </a:r>
            <a:r>
              <a:rPr lang="uk-UA" sz="1200" dirty="0" err="1" smtClean="0"/>
              <a:t>Мона</a:t>
            </a:r>
            <a:r>
              <a:rPr lang="uk-UA" sz="1200" dirty="0" smtClean="0"/>
              <a:t> Ліза» не сходила з обкладинок газет і журналів всього світу.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 Тому не дивно, що «</a:t>
            </a:r>
            <a:r>
              <a:rPr lang="uk-UA" sz="1200" dirty="0" err="1" smtClean="0"/>
              <a:t>Мону</a:t>
            </a:r>
            <a:r>
              <a:rPr lang="uk-UA" sz="1200" dirty="0" smtClean="0"/>
              <a:t> Лізу» копіювали частіше за всі інші картини. Картина стала </a:t>
            </a:r>
          </a:p>
          <a:p>
            <a:pPr>
              <a:buNone/>
            </a:pPr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                          об'єктом поклоніння як шедевр світової класики.</a:t>
            </a:r>
            <a:endParaRPr lang="uk-UA" sz="1200" dirty="0"/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endParaRPr lang="uk-UA" sz="1200" dirty="0"/>
          </a:p>
          <a:p>
            <a:pPr>
              <a:buNone/>
            </a:pPr>
            <a:endParaRPr lang="uk-UA" sz="1200" dirty="0" smtClean="0"/>
          </a:p>
          <a:p>
            <a:pPr>
              <a:buNone/>
            </a:pPr>
            <a:endParaRPr lang="uk-UA" sz="1200" dirty="0"/>
          </a:p>
          <a:p>
            <a:pPr>
              <a:buNone/>
            </a:pPr>
            <a:r>
              <a:rPr lang="uk-UA" sz="1200" dirty="0" smtClean="0"/>
              <a:t>                                                                              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5" name="Picture 4" descr="E:\Інна\Leonardo_da_Vinci_(1452-1519)_-_The_Last_Supper_(1495-149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810000" cy="1943100"/>
          </a:xfrm>
          <a:prstGeom prst="rect">
            <a:avLst/>
          </a:prstGeom>
          <a:noFill/>
        </p:spPr>
      </p:pic>
      <p:pic>
        <p:nvPicPr>
          <p:cNvPr id="5123" name="Picture 3" descr="E:\Інна\Mona_Lisa,_by_Leonardo_da_Vinci,_from_C2RMF_retouch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2271624" cy="3386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         2 </a:t>
            </a:r>
            <a:r>
              <a:rPr lang="uk-UA" sz="1400" dirty="0"/>
              <a:t>травня помер в оточенні учнів і своїх шедеврів в </a:t>
            </a:r>
            <a:r>
              <a:rPr lang="uk-UA" sz="1400" dirty="0" err="1"/>
              <a:t>Кло-Люсе</a:t>
            </a:r>
            <a:r>
              <a:rPr lang="uk-UA" sz="1400" dirty="0"/>
              <a:t>. За словами </a:t>
            </a:r>
            <a:r>
              <a:rPr lang="uk-UA" sz="1400" dirty="0" err="1"/>
              <a:t>Вазарі</a:t>
            </a:r>
            <a:r>
              <a:rPr lang="uk-UA" sz="1400" dirty="0"/>
              <a:t>, </a:t>
            </a:r>
            <a:r>
              <a:rPr lang="uk-UA" sz="1400" dirty="0" err="1"/>
              <a:t>да</a:t>
            </a:r>
            <a:r>
              <a:rPr lang="uk-UA" sz="1400" dirty="0"/>
              <a:t> Вінчі помер на руках короля  </a:t>
            </a:r>
            <a:r>
              <a:rPr lang="uk-UA" sz="1400" u="sng" dirty="0">
                <a:hlinkClick r:id="rId2" tooltip="Франциск I (король Франції)"/>
              </a:rPr>
              <a:t>Франциска I</a:t>
            </a:r>
            <a:r>
              <a:rPr lang="uk-UA" sz="1400" dirty="0"/>
              <a:t>, свого близького друга. Ця малодостовірна, але поширена у Франції легенда знайшла віддзеркалення в полотнах </a:t>
            </a:r>
            <a:r>
              <a:rPr lang="uk-UA" sz="1400" dirty="0" err="1"/>
              <a:t>Енгра</a:t>
            </a:r>
            <a:r>
              <a:rPr lang="uk-UA" sz="1400" dirty="0"/>
              <a:t>, </a:t>
            </a:r>
            <a:r>
              <a:rPr lang="uk-UA" sz="1400" dirty="0" err="1"/>
              <a:t>Ангеліки</a:t>
            </a:r>
            <a:r>
              <a:rPr lang="uk-UA" sz="1400" dirty="0"/>
              <a:t> </a:t>
            </a:r>
            <a:r>
              <a:rPr lang="uk-UA" sz="1400" dirty="0" err="1"/>
              <a:t>Кауфмана</a:t>
            </a:r>
            <a:r>
              <a:rPr lang="uk-UA" sz="1400" dirty="0"/>
              <a:t> і багатьох інших живописців. Леонардо </a:t>
            </a:r>
            <a:r>
              <a:rPr lang="uk-UA" sz="1400" dirty="0" err="1"/>
              <a:t>да</a:t>
            </a:r>
            <a:r>
              <a:rPr lang="uk-UA" sz="1400" dirty="0"/>
              <a:t> Вінчі був похований в замку </a:t>
            </a:r>
            <a:r>
              <a:rPr lang="uk-UA" sz="1400" dirty="0" err="1"/>
              <a:t>Амбуаз</a:t>
            </a:r>
            <a:r>
              <a:rPr lang="uk-UA" sz="1400" dirty="0"/>
              <a:t>. На могильній плиті вибито напис: «У стінах цього монастиря покоїться прах Леонардо </a:t>
            </a:r>
            <a:r>
              <a:rPr lang="uk-UA" sz="1400" dirty="0" err="1"/>
              <a:t>да</a:t>
            </a:r>
            <a:r>
              <a:rPr lang="uk-UA" sz="1400" dirty="0"/>
              <a:t> Вінчі, найбільшого художника, інженера і архітектора Французького королівства».</a:t>
            </a:r>
            <a:endParaRPr lang="ru-RU" sz="1400" dirty="0"/>
          </a:p>
        </p:txBody>
      </p:sp>
      <p:pic>
        <p:nvPicPr>
          <p:cNvPr id="5" name="Picture 5" descr="E:\Інна\Leonardo_Da_Vinci's_h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00372"/>
            <a:ext cx="4254974" cy="2958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Мікеланджело Буонарроті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Один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найбільших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майстрів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Відродження</a:t>
            </a:r>
            <a:r>
              <a:rPr lang="ru-RU" sz="1200" dirty="0" smtClean="0"/>
              <a:t> — скульптор, </a:t>
            </a:r>
            <a:r>
              <a:rPr lang="ru-RU" sz="1200" dirty="0" err="1" smtClean="0"/>
              <a:t>живописець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архітектор</a:t>
            </a:r>
            <a:r>
              <a:rPr lang="ru-RU" sz="1200" dirty="0" smtClean="0"/>
              <a:t> </a:t>
            </a:r>
            <a:r>
              <a:rPr lang="ru-RU" sz="1200" dirty="0" err="1" smtClean="0"/>
              <a:t>Мікеланджело</a:t>
            </a:r>
            <a:r>
              <a:rPr lang="ru-RU" sz="1200" dirty="0" smtClean="0"/>
              <a:t>.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народився</a:t>
            </a:r>
            <a:r>
              <a:rPr lang="ru-RU" sz="1200" dirty="0" smtClean="0"/>
              <a:t> в </a:t>
            </a:r>
            <a:r>
              <a:rPr lang="ru-RU" sz="1200" dirty="0" err="1" smtClean="0"/>
              <a:t>Італії</a:t>
            </a:r>
            <a:r>
              <a:rPr lang="ru-RU" sz="1200" dirty="0" smtClean="0"/>
              <a:t> 6 </a:t>
            </a:r>
            <a:r>
              <a:rPr lang="ru-RU" sz="1200" dirty="0" err="1" smtClean="0"/>
              <a:t>березня</a:t>
            </a:r>
            <a:r>
              <a:rPr lang="ru-RU" sz="1200" dirty="0" smtClean="0"/>
              <a:t> 1475 р. Коли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зовсім</a:t>
            </a:r>
            <a:r>
              <a:rPr lang="ru-RU" sz="1200" dirty="0" smtClean="0"/>
              <a:t> маленьким,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мама </a:t>
            </a:r>
            <a:r>
              <a:rPr lang="ru-RU" sz="1200" dirty="0" err="1" smtClean="0"/>
              <a:t>захворіла</a:t>
            </a:r>
            <a:r>
              <a:rPr lang="ru-RU" sz="1200" dirty="0" smtClean="0"/>
              <a:t>, тому за </a:t>
            </a:r>
            <a:r>
              <a:rPr lang="ru-RU" sz="1200" dirty="0" err="1" smtClean="0"/>
              <a:t>малюком</a:t>
            </a:r>
            <a:r>
              <a:rPr lang="ru-RU" sz="1200" dirty="0" smtClean="0"/>
              <a:t> </a:t>
            </a:r>
            <a:r>
              <a:rPr lang="ru-RU" sz="1200" dirty="0" err="1" smtClean="0"/>
              <a:t>доглядала</a:t>
            </a:r>
            <a:r>
              <a:rPr lang="ru-RU" sz="1200" dirty="0" smtClean="0"/>
              <a:t> родина </a:t>
            </a:r>
            <a:r>
              <a:rPr lang="ru-RU" sz="1200" dirty="0" err="1" smtClean="0"/>
              <a:t>каменярів</a:t>
            </a:r>
            <a:r>
              <a:rPr lang="ru-RU" sz="1200" dirty="0" smtClean="0"/>
              <a:t>. </a:t>
            </a:r>
            <a:r>
              <a:rPr lang="ru-RU" sz="1200" dirty="0" err="1" smtClean="0"/>
              <a:t>Пізніше</a:t>
            </a:r>
            <a:r>
              <a:rPr lang="ru-RU" sz="1200" dirty="0" smtClean="0"/>
              <a:t> </a:t>
            </a:r>
            <a:r>
              <a:rPr lang="ru-RU" sz="1200" dirty="0" err="1" smtClean="0"/>
              <a:t>Мікеланджело</a:t>
            </a:r>
            <a:r>
              <a:rPr lang="ru-RU" sz="1200" dirty="0" smtClean="0"/>
              <a:t> говорив,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навчився</a:t>
            </a:r>
            <a:r>
              <a:rPr lang="ru-RU" sz="1200" dirty="0" smtClean="0"/>
              <a:t> </a:t>
            </a:r>
            <a:r>
              <a:rPr lang="ru-RU" sz="1200" dirty="0" err="1" smtClean="0"/>
              <a:t>створювати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кам'яні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скульптури</a:t>
            </a:r>
            <a:r>
              <a:rPr lang="ru-RU" sz="1200" dirty="0" smtClean="0"/>
              <a:t> </a:t>
            </a:r>
            <a:r>
              <a:rPr lang="ru-RU" sz="1200" dirty="0" err="1" smtClean="0"/>
              <a:t>саме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завдяки</a:t>
            </a:r>
            <a:r>
              <a:rPr lang="ru-RU" sz="1200" dirty="0" smtClean="0"/>
              <a:t> </a:t>
            </a:r>
            <a:r>
              <a:rPr lang="ru-RU" sz="1200" dirty="0" err="1" smtClean="0"/>
              <a:t>цим</a:t>
            </a:r>
            <a:r>
              <a:rPr lang="ru-RU" sz="1200" dirty="0" smtClean="0"/>
              <a:t> людям.</a:t>
            </a:r>
          </a:p>
          <a:p>
            <a:endParaRPr lang="ru-RU" sz="1200" dirty="0" smtClean="0"/>
          </a:p>
          <a:p>
            <a:r>
              <a:rPr lang="uk-UA" sz="1200" dirty="0" smtClean="0"/>
              <a:t>                                                      Цікавий факт, що «</a:t>
            </a:r>
            <a:r>
              <a:rPr lang="uk-UA" sz="1200" dirty="0" err="1" smtClean="0"/>
              <a:t>Пієта</a:t>
            </a:r>
            <a:r>
              <a:rPr lang="uk-UA" sz="1200" dirty="0" smtClean="0"/>
              <a:t>» — єдина робота, підписана художником. Він випадково </a:t>
            </a:r>
          </a:p>
          <a:p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підслухав розмову про те, ніби цю скульптуру створив інший художник. Тієї ж ночі                   </a:t>
            </a:r>
          </a:p>
          <a:p>
            <a:r>
              <a:rPr lang="uk-UA" sz="1200" dirty="0"/>
              <a:t> </a:t>
            </a:r>
            <a:r>
              <a:rPr lang="uk-UA" sz="1200" dirty="0" smtClean="0"/>
              <a:t>                                                     майстер прокрався до творіння і вигравіював на ньому своє ім'я.</a:t>
            </a:r>
          </a:p>
          <a:p>
            <a:endParaRPr lang="ru-RU" sz="1200" dirty="0"/>
          </a:p>
        </p:txBody>
      </p:sp>
      <p:pic>
        <p:nvPicPr>
          <p:cNvPr id="12" name="Picture 2" descr="E:\Інна\d980ee37061cd98d179e6a4fa2309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2043127" cy="2357454"/>
          </a:xfrm>
          <a:prstGeom prst="rect">
            <a:avLst/>
          </a:prstGeom>
          <a:noFill/>
        </p:spPr>
      </p:pic>
      <p:pic>
        <p:nvPicPr>
          <p:cNvPr id="13" name="Picture 3" descr="E:\Інна\Микеланджело Скорбящая Мадонна 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2928958" cy="293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Мікеланджело Буонарроті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Одна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чудових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робіт</a:t>
            </a:r>
            <a:r>
              <a:rPr lang="ru-RU" sz="1200" dirty="0" smtClean="0"/>
              <a:t> </a:t>
            </a:r>
            <a:r>
              <a:rPr lang="ru-RU" sz="1200" dirty="0" err="1" smtClean="0"/>
              <a:t>Мікеланджело</a:t>
            </a:r>
            <a:r>
              <a:rPr lang="ru-RU" sz="1200" dirty="0" smtClean="0"/>
              <a:t> — </a:t>
            </a:r>
            <a:r>
              <a:rPr lang="ru-RU" sz="1200" dirty="0" err="1" smtClean="0"/>
              <a:t>гробниця</a:t>
            </a:r>
            <a:r>
              <a:rPr lang="ru-RU" sz="1200" dirty="0" smtClean="0"/>
              <a:t> </a:t>
            </a:r>
            <a:r>
              <a:rPr lang="ru-RU" sz="1200" dirty="0" err="1" smtClean="0"/>
              <a:t>папи</a:t>
            </a:r>
            <a:r>
              <a:rPr lang="ru-RU" sz="1200" dirty="0" smtClean="0"/>
              <a:t> </a:t>
            </a:r>
            <a:r>
              <a:rPr lang="ru-RU" sz="1200" dirty="0" err="1" smtClean="0"/>
              <a:t>Юлія</a:t>
            </a:r>
            <a:r>
              <a:rPr lang="ru-RU" sz="1200" dirty="0" smtClean="0"/>
              <a:t> </a:t>
            </a:r>
            <a:r>
              <a:rPr lang="en-US" sz="1200" dirty="0" smtClean="0"/>
              <a:t>II.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прикрашають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красиві</a:t>
            </a:r>
            <a:r>
              <a:rPr lang="ru-RU" sz="1200" dirty="0" smtClean="0"/>
              <a:t> </a:t>
            </a:r>
            <a:r>
              <a:rPr lang="ru-RU" sz="1200" dirty="0" err="1" smtClean="0"/>
              <a:t>мармурові</a:t>
            </a:r>
            <a:r>
              <a:rPr lang="ru-RU" sz="1200" dirty="0" smtClean="0"/>
              <a:t> </a:t>
            </a:r>
            <a:r>
              <a:rPr lang="ru-RU" sz="1200" dirty="0" err="1" smtClean="0"/>
              <a:t>статуї</a:t>
            </a:r>
            <a:r>
              <a:rPr lang="ru-RU" sz="1200" dirty="0" smtClean="0"/>
              <a:t>. Одна </a:t>
            </a:r>
            <a:r>
              <a:rPr lang="ru-RU" sz="1200" dirty="0" err="1" smtClean="0"/>
              <a:t>з</a:t>
            </a:r>
            <a:r>
              <a:rPr lang="ru-RU" sz="1200" dirty="0" smtClean="0"/>
              <a:t> них — </a:t>
            </a:r>
            <a:r>
              <a:rPr lang="ru-RU" sz="1200" dirty="0" err="1" smtClean="0"/>
              <a:t>велична</a:t>
            </a:r>
            <a:r>
              <a:rPr lang="ru-RU" sz="1200" dirty="0" smtClean="0"/>
              <a:t> </a:t>
            </a:r>
            <a:r>
              <a:rPr lang="ru-RU" sz="1200" dirty="0" err="1" smtClean="0"/>
              <a:t>постать</a:t>
            </a:r>
            <a:r>
              <a:rPr lang="ru-RU" sz="1200" dirty="0" smtClean="0"/>
              <a:t> </a:t>
            </a:r>
            <a:r>
              <a:rPr lang="ru-RU" sz="1200" dirty="0" err="1" smtClean="0"/>
              <a:t>біблійного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мудреця</a:t>
            </a:r>
            <a:r>
              <a:rPr lang="ru-RU" sz="1200" dirty="0" smtClean="0"/>
              <a:t> </a:t>
            </a:r>
            <a:r>
              <a:rPr lang="ru-RU" sz="1200" dirty="0" err="1" smtClean="0"/>
              <a:t>Мойсея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статуї</a:t>
            </a:r>
            <a:r>
              <a:rPr lang="ru-RU" sz="1200" dirty="0" smtClean="0"/>
              <a:t> </a:t>
            </a:r>
            <a:r>
              <a:rPr lang="ru-RU" sz="1200" dirty="0" err="1" smtClean="0"/>
              <a:t>двох</a:t>
            </a:r>
            <a:r>
              <a:rPr lang="ru-RU" sz="1200" dirty="0" smtClean="0"/>
              <a:t> </a:t>
            </a:r>
            <a:r>
              <a:rPr lang="ru-RU" sz="1200" dirty="0" err="1" smtClean="0"/>
              <a:t>полонених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юнаків</a:t>
            </a:r>
            <a:r>
              <a:rPr lang="ru-RU" sz="1200" dirty="0" smtClean="0"/>
              <a:t>. Але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переможені</a:t>
            </a:r>
            <a:r>
              <a:rPr lang="ru-RU" sz="1200" dirty="0" smtClean="0"/>
              <a:t> юнаки у </a:t>
            </a:r>
            <a:r>
              <a:rPr lang="ru-RU" sz="1200" dirty="0" err="1" smtClean="0"/>
              <a:t>Мікеланджело</a:t>
            </a:r>
            <a:r>
              <a:rPr lang="ru-RU" sz="1200" dirty="0" smtClean="0"/>
              <a:t> так само </a:t>
            </a:r>
            <a:r>
              <a:rPr lang="ru-RU" sz="1200" dirty="0" err="1" smtClean="0"/>
              <a:t>сильні</a:t>
            </a:r>
            <a:r>
              <a:rPr lang="ru-RU" sz="1200" dirty="0" smtClean="0"/>
              <a:t> та </a:t>
            </a:r>
            <a:r>
              <a:rPr lang="ru-RU" sz="1200" dirty="0" err="1" smtClean="0"/>
              <a:t>прекрасні</a:t>
            </a:r>
            <a:r>
              <a:rPr lang="ru-RU" sz="1200" dirty="0" smtClean="0"/>
              <a:t>.</a:t>
            </a:r>
          </a:p>
          <a:p>
            <a:endParaRPr lang="ru-RU" sz="1200" dirty="0"/>
          </a:p>
        </p:txBody>
      </p:sp>
      <p:pic>
        <p:nvPicPr>
          <p:cNvPr id="8" name="Picture 2" descr="E:\Інна\916161323661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143272" cy="3936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Мікеланджело Буонарроті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Мікеланджело</a:t>
            </a:r>
            <a:r>
              <a:rPr lang="ru-RU" sz="1400" dirty="0" smtClean="0"/>
              <a:t> </a:t>
            </a:r>
            <a:r>
              <a:rPr lang="ru-RU" sz="1400" dirty="0" err="1" smtClean="0"/>
              <a:t>Буонарроті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неперевершені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вносив </a:t>
            </a:r>
            <a:r>
              <a:rPr lang="ru-RU" sz="1400" dirty="0" err="1" smtClean="0"/>
              <a:t>мужність</a:t>
            </a:r>
            <a:r>
              <a:rPr lang="ru-RU" sz="1400" dirty="0" smtClean="0"/>
              <a:t>, красу </a:t>
            </a:r>
            <a:r>
              <a:rPr lang="ru-RU" sz="1400" dirty="0" err="1" smtClean="0"/>
              <a:t>і</a:t>
            </a:r>
            <a:r>
              <a:rPr lang="ru-RU" sz="1400" dirty="0" smtClean="0"/>
              <a:t> силу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Своїм</a:t>
            </a:r>
            <a:r>
              <a:rPr lang="ru-RU" sz="1400" dirty="0" smtClean="0"/>
              <a:t> </a:t>
            </a:r>
            <a:r>
              <a:rPr lang="ru-RU" sz="1400" dirty="0" err="1" smtClean="0"/>
              <a:t>мистецтвом</a:t>
            </a:r>
            <a:r>
              <a:rPr lang="ru-RU" sz="1400" dirty="0" smtClean="0"/>
              <a:t>, </a:t>
            </a:r>
            <a:r>
              <a:rPr lang="ru-RU" sz="1400" dirty="0" err="1" smtClean="0"/>
              <a:t>стверджуючи</a:t>
            </a:r>
            <a:r>
              <a:rPr lang="ru-RU" sz="1400" dirty="0" smtClean="0"/>
              <a:t> свободу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людську</a:t>
            </a:r>
            <a:r>
              <a:rPr lang="ru-RU" sz="1400" dirty="0" smtClean="0"/>
              <a:t> красу,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довів</a:t>
            </a:r>
            <a:r>
              <a:rPr lang="ru-RU" sz="1400" dirty="0" smtClean="0"/>
              <a:t> свою </a:t>
            </a:r>
            <a:r>
              <a:rPr lang="ru-RU" sz="1400" dirty="0" err="1" smtClean="0"/>
              <a:t>щиру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</a:t>
            </a:r>
            <a:r>
              <a:rPr lang="ru-RU" sz="1400" dirty="0" smtClean="0"/>
              <a:t> до людей.</a:t>
            </a:r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r>
              <a:rPr lang="uk-UA" sz="1400" dirty="0" smtClean="0"/>
              <a:t>Святе Сімейство</a:t>
            </a:r>
            <a:endParaRPr lang="uk-UA" sz="1400" dirty="0"/>
          </a:p>
          <a:p>
            <a:r>
              <a:rPr lang="uk-UA" sz="1400" dirty="0" smtClean="0"/>
              <a:t>                                                                                                        Сивіла Дельфійська</a:t>
            </a:r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pPr>
              <a:buNone/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6" name="Picture 2" descr="E:\Інна\3001e6adf192fc9c580b16ce57dbfd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3369596" cy="3328998"/>
          </a:xfrm>
          <a:prstGeom prst="rect">
            <a:avLst/>
          </a:prstGeom>
          <a:noFill/>
        </p:spPr>
      </p:pic>
      <p:pic>
        <p:nvPicPr>
          <p:cNvPr id="7" name="Picture 3" descr="E:\Інна\2ea52ea2ec116789f1f508a08f552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3511260" cy="36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959</Words>
  <Application>Microsoft Office PowerPoint</Application>
  <PresentationFormat>Экран (4:3)</PresentationFormat>
  <Paragraphs>174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Образотворче мистецтво Італії:Епоха Титанів</vt:lpstr>
      <vt:lpstr>Епоха Відродження</vt:lpstr>
      <vt:lpstr>Титани Епохи Відродження</vt:lpstr>
      <vt:lpstr>Леонардо да Вінчі</vt:lpstr>
      <vt:lpstr>Леонардо да Вінчі</vt:lpstr>
      <vt:lpstr>Леонардо да Вінчі</vt:lpstr>
      <vt:lpstr>Мікеланджело Буонарроті</vt:lpstr>
      <vt:lpstr>Мікеланджело Буонарроті</vt:lpstr>
      <vt:lpstr>Мікеланджело Буонарроті</vt:lpstr>
      <vt:lpstr>Мікеланджело Буонарроті</vt:lpstr>
      <vt:lpstr>Рафаель Санті</vt:lpstr>
      <vt:lpstr>Рафаель Санті</vt:lpstr>
      <vt:lpstr>Рафаель Санті</vt:lpstr>
      <vt:lpstr>Рафаель Санті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2013-11-02T13:32:03Z</dcterms:created>
  <dcterms:modified xsi:type="dcterms:W3CDTF">2013-11-02T15:15:18Z</dcterms:modified>
</cp:coreProperties>
</file>