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60"/>
  </p:notesMasterIdLst>
  <p:sldIdLst>
    <p:sldId id="300" r:id="rId2"/>
    <p:sldId id="256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99" r:id="rId11"/>
    <p:sldId id="270" r:id="rId12"/>
    <p:sldId id="269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90" r:id="rId29"/>
    <p:sldId id="292" r:id="rId30"/>
    <p:sldId id="293" r:id="rId31"/>
    <p:sldId id="294" r:id="rId32"/>
    <p:sldId id="297" r:id="rId33"/>
    <p:sldId id="295" r:id="rId34"/>
    <p:sldId id="296" r:id="rId35"/>
    <p:sldId id="298" r:id="rId36"/>
    <p:sldId id="302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12F3F-2963-44FB-A363-566C2BC32F2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BB883-A861-40DB-9FFC-D12867C0A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BB883-A861-40DB-9FFC-D12867C0A00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reekroman.ru/img/gallery/large/hermes/hermes17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reekroman.ru/img/gallery/large/mars/mars08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greekroman.ru/img/gallery/large/zeus/zeus25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img/gallery/large/orpheus/orpheus1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Класицизм  в             		літературі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архітектурі, живописі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C:\Documents and Settings\Admin\Мои документы\Мои рисунки\слайд античность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14340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воль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0500"/>
            <a:ext cx="4508500" cy="63817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00042"/>
            <a:ext cx="36433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Вольтер— написав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28;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: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«Эдип»  «Брут» «Заира»  «Цезарь»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Альзира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«Магомет»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«Семирамида» «Спасённый Рим» «Китайская сирота»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Класицизм в архітектурі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архит к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2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Мои документы\Мои рисунки\високий класиц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Мои рисунки\арх кл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Мои документы\Мои рисунки\r_klas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Мои документы\Мои рисунки\петровский двор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Мои документы\Мои рисунки\франция класиц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4838" y="-452438"/>
            <a:ext cx="10353676" cy="7762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Мои документы\Мои рисунки\читка компози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храм украин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28588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358246" cy="50006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у  європейському мистецтві XVII-початку XIX ст. Назва стилю походить  від  латинського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classicus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образцовый.</a:t>
            </a:r>
            <a:b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–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симетрії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статики.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Класицизму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притаманна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суворість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ясність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просторового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геометризм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єрів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кольорів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лаконізм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зовнішнього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та 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вбрання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Мои документы\Мои рисунки\r_klass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Мои документы\Мои рисунки\r_klas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Мои документы\Мои рисунки\кл а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Класицизм в живописі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0"/>
            <a:ext cx="428624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/>
              <a:t> Велик</a:t>
            </a:r>
            <a:r>
              <a:rPr lang="uk-UA" sz="4000" b="1" dirty="0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мирові</a:t>
            </a:r>
            <a:r>
              <a:rPr lang="ru-RU" sz="4000" b="1" dirty="0" smtClean="0"/>
              <a:t> полотна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Класицизм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Ніколя</a:t>
            </a:r>
            <a:r>
              <a:rPr lang="ru-RU" sz="4000" b="1" dirty="0" smtClean="0"/>
              <a:t> </a:t>
            </a:r>
            <a:r>
              <a:rPr lang="ru-RU" sz="4000" b="1" dirty="0" smtClean="0"/>
              <a:t>Пуссен</a:t>
            </a:r>
            <a:endParaRPr lang="ru-RU" sz="4000" dirty="0"/>
          </a:p>
        </p:txBody>
      </p:sp>
      <p:pic>
        <p:nvPicPr>
          <p:cNvPr id="4" name="Picture 2" descr="C:\Documents and Settings\Admin\Мои документы\Мои рисунки\c383f09f0ee7f67d570494a235bfc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14909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Венера и Меркур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21508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Венера і Меркурій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Марс и Венер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90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Марс і Венера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Воспитание Юпитер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176"/>
            <a:ext cx="9144000" cy="6879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Виховання Юпітера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ейзаж с Орфеем и Эвридико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Орфей і </a:t>
            </a:r>
            <a:r>
              <a:rPr lang="uk-UA" b="1" dirty="0" err="1" smtClean="0">
                <a:solidFill>
                  <a:schemeClr val="bg1"/>
                </a:solidFill>
              </a:rPr>
              <a:t>Еврідіка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Класицизм у ландшафті та </a:t>
            </a:r>
            <a:r>
              <a:rPr lang="uk-UA" dirty="0" err="1" smtClean="0"/>
              <a:t>інтер</a:t>
            </a:r>
            <a:r>
              <a:rPr lang="en-US" dirty="0" smtClean="0"/>
              <a:t>`</a:t>
            </a:r>
            <a:r>
              <a:rPr lang="uk-UA" dirty="0" err="1" smtClean="0"/>
              <a:t>єрі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античность класицизм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214710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1285860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/>
              <a:t>Класицисти</a:t>
            </a:r>
            <a:r>
              <a:rPr lang="uk-UA" sz="4000" dirty="0" smtClean="0"/>
              <a:t> вважали античне мистецтво взірцем для наслідування</a:t>
            </a:r>
            <a:endParaRPr lang="ru-RU" sz="4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\Мои документы\Мои рисунки\парковая культура класиц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Admin\Мои документы\Мои рисунки\класиц ландшафт фр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\Мои документы\Мои рисунки\русск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\Мои документы\Мои рисунки\xudpark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l-proekt.ru/images/m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142984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філософська ідея класицизму – перемога Розуму над почуттями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143380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б Бога не було, його треба було б вигадати</a:t>
            </a:r>
          </a:p>
          <a:p>
            <a:pPr algn="r"/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85786" y="714356"/>
            <a:ext cx="7488237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8800" b="1" dirty="0"/>
              <a:t>Класицизм як художній напрям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388" y="2636838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Західне крило «квадратного двору» Лувру (архітектор П'єр Леско; XVI ст.)</a:t>
            </a:r>
            <a:r>
              <a:rPr lang="ru-RU" sz="2000"/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74900" y="6143644"/>
            <a:ext cx="676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Східний фасад Лувру (архітектор Клод </a:t>
            </a:r>
            <a:r>
              <a:rPr lang="uk-UA" sz="2000" dirty="0" err="1"/>
              <a:t>Перро</a:t>
            </a:r>
            <a:r>
              <a:rPr lang="uk-UA" sz="2000" dirty="0"/>
              <a:t>; XVIІ ст.)</a:t>
            </a:r>
            <a:r>
              <a:rPr lang="ru-RU" dirty="0"/>
              <a:t> </a:t>
            </a:r>
          </a:p>
        </p:txBody>
      </p:sp>
      <p:pic>
        <p:nvPicPr>
          <p:cNvPr id="5124" name="Picture 4" descr="Западное крі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620000" cy="209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800px-Louvre_Kolonna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500306"/>
            <a:ext cx="50403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371633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Людовік ХІІІ (1610–1643)</a:t>
            </a:r>
            <a:r>
              <a:rPr lang="ru-RU" b="1"/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71550" y="5500703"/>
            <a:ext cx="172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Кардинал </a:t>
            </a:r>
            <a:r>
              <a:rPr lang="uk-UA" sz="2000" b="1" dirty="0" err="1"/>
              <a:t>Рішельє</a:t>
            </a:r>
            <a:r>
              <a:rPr lang="uk-UA" sz="2000" b="1" dirty="0"/>
              <a:t> (1585–1642)</a:t>
            </a:r>
            <a:r>
              <a:rPr lang="ru-RU" dirty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516688" y="3789363"/>
            <a:ext cx="2449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Людовік XІV (1638–1715)</a:t>
            </a:r>
            <a:r>
              <a:rPr lang="ru-RU"/>
              <a:t> </a:t>
            </a:r>
          </a:p>
        </p:txBody>
      </p:sp>
      <p:pic>
        <p:nvPicPr>
          <p:cNvPr id="6149" name="Picture 5" descr="502px-Louis-xiv-lebru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188913"/>
            <a:ext cx="2832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489px-Louis_X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76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cardealdericheli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573463"/>
            <a:ext cx="35274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слайд антич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786214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500174"/>
            <a:ext cx="37862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 мистецтва греків і римлян </a:t>
            </a:r>
            <a:r>
              <a:rPr lang="uk-UA" sz="3200" dirty="0" err="1" smtClean="0"/>
              <a:t>класицисти</a:t>
            </a:r>
            <a:r>
              <a:rPr lang="uk-UA" sz="3200" dirty="0" smtClean="0"/>
              <a:t> узяли лише ті правила, які вимагали дотримання суворого порядку, логіки та гармонії.</a:t>
            </a:r>
            <a:endParaRPr lang="ru-RU" sz="32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4581525"/>
            <a:ext cx="2232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Антон Лосенко (1737–1773)</a:t>
            </a:r>
          </a:p>
          <a:p>
            <a:r>
              <a:rPr lang="uk-UA" sz="2000"/>
              <a:t>Прощання Гектора з Андромахою (1773, картина не закінчена)</a:t>
            </a:r>
            <a:r>
              <a:rPr lang="ru-RU" sz="2000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785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Риси класицистичного мистецтва:</a:t>
            </a:r>
          </a:p>
          <a:p>
            <a:r>
              <a:rPr lang="uk-UA" sz="2000"/>
              <a:t>- античність як естетичний канон;</a:t>
            </a:r>
          </a:p>
          <a:p>
            <a:r>
              <a:rPr lang="uk-UA" sz="2000"/>
              <a:t>- основна проблема – співвідношення часткового і загального, людина і суспільство;</a:t>
            </a:r>
          </a:p>
          <a:p>
            <a:r>
              <a:rPr lang="uk-UA" sz="2000"/>
              <a:t>- раціоналізм;</a:t>
            </a:r>
          </a:p>
          <a:p>
            <a:r>
              <a:rPr lang="uk-UA" sz="2000"/>
              <a:t>- нормативність;</a:t>
            </a:r>
          </a:p>
          <a:p>
            <a:r>
              <a:rPr lang="uk-UA" sz="2000"/>
              <a:t>- монументальність;</a:t>
            </a:r>
          </a:p>
          <a:p>
            <a:r>
              <a:rPr lang="uk-UA" sz="2000"/>
              <a:t>- аристократизм.</a:t>
            </a:r>
            <a:r>
              <a:rPr lang="ru-RU" sz="2000"/>
              <a:t> </a:t>
            </a:r>
          </a:p>
        </p:txBody>
      </p:sp>
      <p:pic>
        <p:nvPicPr>
          <p:cNvPr id="7172" name="Picture 4" descr="800px-Anton_Losenko_-_Прощание_Гектора_с_Андромахой_-_Google_Art_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33600"/>
            <a:ext cx="6192838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Нікола Буало (1636–1711)</a:t>
            </a:r>
            <a:r>
              <a:rPr lang="ru-RU" sz="200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35600" y="5661025"/>
            <a:ext cx="3384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Початок першої пісні «Мистецтво поетичне». Видання 1674 року</a:t>
            </a:r>
            <a:r>
              <a:rPr lang="ru-RU" sz="2000"/>
              <a:t> </a:t>
            </a:r>
          </a:p>
        </p:txBody>
      </p:sp>
      <p:pic>
        <p:nvPicPr>
          <p:cNvPr id="8196" name="Picture 4" descr="536px-Nicolas_Boil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8974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399px-BoileauArtPoe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260350"/>
            <a:ext cx="3590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uk-UA" sz="2400" b="1"/>
              <a:t>Література</a:t>
            </a:r>
            <a:r>
              <a:rPr lang="ru-RU" sz="2400"/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11413" y="1125538"/>
            <a:ext cx="4391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Франція:</a:t>
            </a:r>
          </a:p>
          <a:p>
            <a:r>
              <a:rPr lang="uk-UA" sz="2000"/>
              <a:t>Франсуа де Малерб (1555–1628)</a:t>
            </a:r>
          </a:p>
          <a:p>
            <a:r>
              <a:rPr lang="uk-UA" sz="2000"/>
              <a:t>П'єр Корнель (1606–1684)</a:t>
            </a:r>
          </a:p>
          <a:p>
            <a:r>
              <a:rPr lang="uk-UA" sz="2000"/>
              <a:t>Жан Расін (1639–1699)</a:t>
            </a:r>
            <a:r>
              <a:rPr lang="ru-RU" sz="2000"/>
              <a:t> </a:t>
            </a:r>
          </a:p>
        </p:txBody>
      </p:sp>
      <p:pic>
        <p:nvPicPr>
          <p:cNvPr id="9220" name="Picture 4" descr="Мал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36838"/>
            <a:ext cx="2613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Корнел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636838"/>
            <a:ext cx="2987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Рас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636838"/>
            <a:ext cx="29956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uk-UA" sz="2400" b="1"/>
              <a:t>Література</a:t>
            </a:r>
            <a:r>
              <a:rPr lang="ru-RU" sz="2400" b="1"/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43213" y="1196975"/>
            <a:ext cx="403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Франція:</a:t>
            </a:r>
          </a:p>
          <a:p>
            <a:r>
              <a:rPr lang="uk-UA" sz="2000"/>
              <a:t>Жан де Лафонтен (1621–1695)</a:t>
            </a:r>
          </a:p>
          <a:p>
            <a:r>
              <a:rPr lang="uk-UA" sz="2000"/>
              <a:t>Мольєр (1622–1673)</a:t>
            </a:r>
            <a:r>
              <a:rPr lang="ru-RU" sz="2000"/>
              <a:t> </a:t>
            </a:r>
          </a:p>
        </p:txBody>
      </p:sp>
      <p:pic>
        <p:nvPicPr>
          <p:cNvPr id="10244" name="Picture 4" descr="Лафонт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700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Моль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05038"/>
            <a:ext cx="3622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uk-UA" sz="2400" b="1"/>
              <a:t>Література</a:t>
            </a:r>
            <a:r>
              <a:rPr lang="ru-RU" sz="2400"/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71775" y="1125539"/>
            <a:ext cx="3960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/>
              <a:t>Англія:</a:t>
            </a:r>
          </a:p>
          <a:p>
            <a:r>
              <a:rPr lang="uk-UA" sz="2000" dirty="0"/>
              <a:t>Джон </a:t>
            </a:r>
            <a:r>
              <a:rPr lang="uk-UA" sz="2000" dirty="0" err="1"/>
              <a:t>Драйден</a:t>
            </a:r>
            <a:r>
              <a:rPr lang="uk-UA" sz="2000" dirty="0"/>
              <a:t> (1631–1700)</a:t>
            </a:r>
          </a:p>
          <a:p>
            <a:r>
              <a:rPr lang="uk-UA" sz="2000" dirty="0" err="1"/>
              <a:t>Александр</a:t>
            </a:r>
            <a:r>
              <a:rPr lang="uk-UA" sz="2000" dirty="0"/>
              <a:t> </a:t>
            </a:r>
            <a:r>
              <a:rPr lang="uk-UA" sz="2000" dirty="0" err="1"/>
              <a:t>Поуп</a:t>
            </a:r>
            <a:r>
              <a:rPr lang="uk-UA" sz="2000" dirty="0"/>
              <a:t> (1688–1744)</a:t>
            </a:r>
            <a:r>
              <a:rPr lang="ru-RU" sz="2000" dirty="0"/>
              <a:t> </a:t>
            </a:r>
          </a:p>
        </p:txBody>
      </p:sp>
      <p:pic>
        <p:nvPicPr>
          <p:cNvPr id="11268" name="Picture 4" descr="Драйде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8868"/>
            <a:ext cx="3616325" cy="4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Поу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28868"/>
            <a:ext cx="3594100" cy="4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uk-UA" sz="2400" b="1"/>
              <a:t>Література</a:t>
            </a:r>
            <a:r>
              <a:rPr lang="ru-RU" sz="2400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1052513"/>
            <a:ext cx="5256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dirty="0"/>
              <a:t>Росія:</a:t>
            </a:r>
          </a:p>
          <a:p>
            <a:pPr algn="ctr"/>
            <a:r>
              <a:rPr lang="uk-UA" sz="2400" dirty="0"/>
              <a:t>Михайло Ломоносов (</a:t>
            </a:r>
            <a:r>
              <a:rPr lang="uk-UA" sz="2400" dirty="0" smtClean="0"/>
              <a:t>1711-1765</a:t>
            </a:r>
            <a:r>
              <a:rPr lang="uk-UA" sz="2400" dirty="0"/>
              <a:t>)</a:t>
            </a:r>
            <a:endParaRPr lang="ru-RU" sz="2400" dirty="0"/>
          </a:p>
        </p:txBody>
      </p:sp>
      <p:pic>
        <p:nvPicPr>
          <p:cNvPr id="12292" name="Picture 4" descr="Ломоно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2285991"/>
            <a:ext cx="4579954" cy="43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Архітектура</a:t>
            </a:r>
            <a:r>
              <a:rPr lang="ru-RU"/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/>
              <a:t>Франція:</a:t>
            </a:r>
          </a:p>
          <a:p>
            <a:r>
              <a:rPr lang="uk-UA" sz="2000" dirty="0"/>
              <a:t>Клод </a:t>
            </a:r>
            <a:r>
              <a:rPr lang="uk-UA" sz="2000" dirty="0" err="1"/>
              <a:t>Перро</a:t>
            </a:r>
            <a:r>
              <a:rPr lang="uk-UA" sz="2000" dirty="0"/>
              <a:t> (1613–1688)</a:t>
            </a:r>
            <a:r>
              <a:rPr lang="ru-RU" dirty="0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00563" y="5661025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Паризька обсерваторія (1667–1672)</a:t>
            </a:r>
            <a:r>
              <a:rPr lang="ru-RU" sz="2000"/>
              <a:t> </a:t>
            </a:r>
          </a:p>
        </p:txBody>
      </p:sp>
      <p:pic>
        <p:nvPicPr>
          <p:cNvPr id="13317" name="Picture 5" descr="Клод Пер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14554"/>
            <a:ext cx="41767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Observatoire_Paris_20030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05038"/>
            <a:ext cx="4495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Архітектура</a:t>
            </a:r>
            <a:r>
              <a:rPr lang="ru-RU" sz="2400"/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Франція:</a:t>
            </a:r>
          </a:p>
          <a:p>
            <a:r>
              <a:rPr lang="uk-UA" sz="2000"/>
              <a:t>Анж Жак Ґабріель (1698–1782)</a:t>
            </a:r>
            <a:r>
              <a:rPr lang="ru-RU" sz="200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87900" y="5929330"/>
            <a:ext cx="3671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Замок в </a:t>
            </a:r>
            <a:r>
              <a:rPr lang="uk-UA" sz="2400" dirty="0" err="1"/>
              <a:t>Комп'єні</a:t>
            </a:r>
            <a:r>
              <a:rPr lang="uk-UA" sz="2400" dirty="0"/>
              <a:t> (1750)</a:t>
            </a:r>
            <a:endParaRPr lang="ru-RU" sz="2400" dirty="0"/>
          </a:p>
        </p:txBody>
      </p:sp>
      <p:pic>
        <p:nvPicPr>
          <p:cNvPr id="14341" name="Picture 5" descr="Габриє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71677"/>
            <a:ext cx="3567112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Замок Компьен габриє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060575"/>
            <a:ext cx="503396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Архітектура</a:t>
            </a:r>
            <a:r>
              <a:rPr lang="ru-RU" sz="2400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Росія:</a:t>
            </a:r>
          </a:p>
          <a:p>
            <a:r>
              <a:rPr lang="uk-UA" sz="2000"/>
              <a:t>Василь Баженов (1737–1799)</a:t>
            </a:r>
            <a:endParaRPr lang="ru-RU" sz="20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11638" y="558958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Михайлівський замок в Петербурзі (1792–1796)</a:t>
            </a:r>
            <a:r>
              <a:rPr lang="ru-RU"/>
              <a:t> </a:t>
            </a:r>
          </a:p>
        </p:txBody>
      </p:sp>
      <p:pic>
        <p:nvPicPr>
          <p:cNvPr id="15365" name="Picture 5" descr="Баже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36306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00px-Михайловский_за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565400"/>
            <a:ext cx="502602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Скульптура</a:t>
            </a:r>
            <a:r>
              <a:rPr lang="ru-RU" sz="2400"/>
              <a:t>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187450" y="2492375"/>
            <a:ext cx="489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042988" y="1052513"/>
            <a:ext cx="374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Італія:</a:t>
            </a:r>
          </a:p>
          <a:p>
            <a:r>
              <a:rPr lang="uk-UA" sz="2000"/>
              <a:t>Антоніо Канова (1757–1822)</a:t>
            </a:r>
            <a:r>
              <a:rPr lang="ru-RU"/>
              <a:t> 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011863" y="6461125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Наполеон Бонапарт</a:t>
            </a:r>
            <a:r>
              <a:rPr lang="ru-RU"/>
              <a:t> </a:t>
            </a:r>
          </a:p>
        </p:txBody>
      </p:sp>
      <p:pic>
        <p:nvPicPr>
          <p:cNvPr id="16390" name="Picture 10" descr="Ка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00240"/>
            <a:ext cx="3963988" cy="46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Канова Наполе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765175"/>
            <a:ext cx="29860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слайд античность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4500594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1285860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/>
              <a:t>Класицисти</a:t>
            </a:r>
            <a:r>
              <a:rPr lang="uk-UA" sz="3600" dirty="0" smtClean="0"/>
              <a:t> вважали, що існують певні правила, за якими твориться краса. </a:t>
            </a:r>
            <a:endParaRPr lang="ru-RU" sz="36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Скульптура</a:t>
            </a:r>
            <a:r>
              <a:rPr lang="ru-RU" sz="240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1550" y="1052513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Україна, Росія:</a:t>
            </a:r>
          </a:p>
          <a:p>
            <a:r>
              <a:rPr lang="uk-UA" sz="2000"/>
              <a:t>Іван Мартос (1754–1835)</a:t>
            </a:r>
            <a:r>
              <a:rPr lang="ru-RU" sz="200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40200" y="6143644"/>
            <a:ext cx="4860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Пам'ятник </a:t>
            </a:r>
            <a:r>
              <a:rPr lang="uk-UA" sz="2000" dirty="0" err="1"/>
              <a:t>Мініну</a:t>
            </a:r>
            <a:r>
              <a:rPr lang="uk-UA" sz="2000" dirty="0"/>
              <a:t> і Пожарському (1818)</a:t>
            </a:r>
            <a:r>
              <a:rPr lang="ru-RU" sz="2000" dirty="0"/>
              <a:t> </a:t>
            </a:r>
          </a:p>
        </p:txBody>
      </p:sp>
      <p:pic>
        <p:nvPicPr>
          <p:cNvPr id="17413" name="Picture 5" descr="Мар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71678"/>
            <a:ext cx="3509963" cy="45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Мартос Ми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25538"/>
            <a:ext cx="3408363" cy="501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Живопис</a:t>
            </a:r>
            <a:r>
              <a:rPr lang="ru-RU" sz="2400"/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3598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Франція:</a:t>
            </a:r>
          </a:p>
          <a:p>
            <a:r>
              <a:rPr lang="uk-UA" sz="2000"/>
              <a:t>Ніколя Пуссен (1594–1665)</a:t>
            </a:r>
            <a:r>
              <a:rPr lang="ru-RU" sz="200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62463" y="5734050"/>
            <a:ext cx="435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Викрадення сабінянок (бл. 1637)</a:t>
            </a:r>
            <a:r>
              <a:rPr lang="ru-RU"/>
              <a:t> </a:t>
            </a:r>
          </a:p>
        </p:txBody>
      </p:sp>
      <p:pic>
        <p:nvPicPr>
          <p:cNvPr id="18437" name="Picture 5" descr="Пус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00264"/>
            <a:ext cx="376872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Пуссен Похищение сабиня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046288"/>
            <a:ext cx="4752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Живопис</a:t>
            </a:r>
            <a:r>
              <a:rPr lang="ru-RU" sz="2400"/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9750" y="857233"/>
            <a:ext cx="360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/>
              <a:t>Франція:</a:t>
            </a:r>
          </a:p>
          <a:p>
            <a:r>
              <a:rPr lang="uk-UA" sz="2000" dirty="0"/>
              <a:t>Клод </a:t>
            </a:r>
            <a:r>
              <a:rPr lang="uk-UA" sz="2000" dirty="0" err="1"/>
              <a:t>Лоррен</a:t>
            </a:r>
            <a:r>
              <a:rPr lang="uk-UA" sz="2000" dirty="0"/>
              <a:t> (1600–1682)</a:t>
            </a:r>
            <a:r>
              <a:rPr lang="ru-RU" dirty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16463" y="60928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Полювання Асканія (1682)</a:t>
            </a:r>
            <a:r>
              <a:rPr lang="ru-RU" sz="2000"/>
              <a:t> </a:t>
            </a:r>
          </a:p>
        </p:txBody>
      </p:sp>
      <p:pic>
        <p:nvPicPr>
          <p:cNvPr id="19461" name="Picture 5" descr="Лорр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3549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Полювання асканы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916113"/>
            <a:ext cx="4964112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Живопис</a:t>
            </a:r>
            <a:r>
              <a:rPr lang="ru-RU" sz="2400"/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Франція:</a:t>
            </a:r>
          </a:p>
          <a:p>
            <a:r>
              <a:rPr lang="uk-UA" sz="2000"/>
              <a:t>Шарль Лебрен (1619–1690)</a:t>
            </a:r>
            <a:r>
              <a:rPr lang="ru-RU" sz="200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92500" y="5661025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Родина перського царя Дарія на колінах перед Олександром Македонським</a:t>
            </a:r>
            <a:r>
              <a:rPr lang="ru-RU" sz="2000"/>
              <a:t> </a:t>
            </a:r>
          </a:p>
        </p:txBody>
      </p:sp>
      <p:pic>
        <p:nvPicPr>
          <p:cNvPr id="20485" name="Picture 5" descr="Лебр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2692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Лебрен Дар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628775"/>
            <a:ext cx="58277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Живопис</a:t>
            </a:r>
            <a:r>
              <a:rPr lang="ru-RU" sz="2400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188" y="928670"/>
            <a:ext cx="3671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/>
              <a:t>Франція:</a:t>
            </a:r>
          </a:p>
          <a:p>
            <a:r>
              <a:rPr lang="uk-UA" sz="2000" dirty="0"/>
              <a:t>Жак-Луї </a:t>
            </a:r>
            <a:r>
              <a:rPr lang="uk-UA" sz="2000" dirty="0" err="1"/>
              <a:t>Давід</a:t>
            </a:r>
            <a:r>
              <a:rPr lang="uk-UA" sz="2000" dirty="0"/>
              <a:t> (1748–1825)</a:t>
            </a:r>
            <a:r>
              <a:rPr lang="ru-RU" sz="2000" dirty="0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9225" y="6215083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Наполеон на перевалі </a:t>
            </a:r>
            <a:r>
              <a:rPr lang="uk-UA" sz="2000" dirty="0" err="1"/>
              <a:t>Сен-Бернар</a:t>
            </a:r>
            <a:r>
              <a:rPr lang="uk-UA" sz="2000" dirty="0"/>
              <a:t> (1800)</a:t>
            </a:r>
            <a:r>
              <a:rPr lang="ru-RU" sz="2000" dirty="0"/>
              <a:t> </a:t>
            </a:r>
          </a:p>
        </p:txBody>
      </p:sp>
      <p:pic>
        <p:nvPicPr>
          <p:cNvPr id="21509" name="Picture 5" descr="Дав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384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Давид Наполе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52513"/>
            <a:ext cx="4408487" cy="501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Музика</a:t>
            </a:r>
            <a:r>
              <a:rPr lang="ru-RU" sz="2400"/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00113" y="1628775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Франція:</a:t>
            </a:r>
          </a:p>
          <a:p>
            <a:r>
              <a:rPr lang="uk-UA" sz="2400"/>
              <a:t>Жан Батіст Люллі (1632–1687)</a:t>
            </a:r>
            <a:r>
              <a:rPr lang="ru-RU"/>
              <a:t> </a:t>
            </a:r>
          </a:p>
        </p:txBody>
      </p:sp>
      <p:pic>
        <p:nvPicPr>
          <p:cNvPr id="22532" name="Picture 6" descr="dossiers_lully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96975"/>
            <a:ext cx="43307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Найвидатніші представники класицизму</a:t>
            </a:r>
          </a:p>
          <a:p>
            <a:pPr algn="ctr"/>
            <a:r>
              <a:rPr lang="ru-RU" sz="2400"/>
              <a:t> </a:t>
            </a:r>
            <a:r>
              <a:rPr lang="uk-UA" sz="2400" b="1"/>
              <a:t>Музика</a:t>
            </a:r>
            <a:r>
              <a:rPr lang="ru-RU" sz="2400"/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11413" y="1052513"/>
            <a:ext cx="51133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«Віденська класична школа»:</a:t>
            </a:r>
          </a:p>
          <a:p>
            <a:r>
              <a:rPr lang="uk-UA" sz="2000"/>
              <a:t>Йозеф Гайдн (1732–1809)</a:t>
            </a:r>
          </a:p>
          <a:p>
            <a:r>
              <a:rPr lang="uk-UA" sz="2000"/>
              <a:t>Вольфґанґ Амадей Моцарт (1756–1791)</a:t>
            </a:r>
          </a:p>
          <a:p>
            <a:r>
              <a:rPr lang="uk-UA" sz="2000"/>
              <a:t>Людвіг ван Бетховен (1770–1827)</a:t>
            </a:r>
            <a:r>
              <a:rPr lang="ru-RU"/>
              <a:t> </a:t>
            </a:r>
          </a:p>
        </p:txBody>
      </p:sp>
      <p:pic>
        <p:nvPicPr>
          <p:cNvPr id="23556" name="Picture 4" descr="Гайд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6058"/>
            <a:ext cx="2963862" cy="34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Моц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786058"/>
            <a:ext cx="2547938" cy="34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Бетхов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86058"/>
            <a:ext cx="3114675" cy="34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9388" y="64912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630872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/>
              <a:t>Моцарт. Маленька нічна серенада (</a:t>
            </a:r>
            <a:r>
              <a:rPr lang="uk-UA" sz="1600" b="1" dirty="0" err="1"/>
              <a:t>Серенада</a:t>
            </a:r>
            <a:r>
              <a:rPr lang="uk-UA" sz="1600" b="1" dirty="0"/>
              <a:t> № 13 соль-мажор) (1787)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569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   Просвітницький класицизм</a:t>
            </a:r>
            <a:r>
              <a:rPr lang="uk-UA" sz="2000"/>
              <a:t> – напрям у французькій літературі XVIІ ст., який розвивав основні формальні принципи класицизму у нових історичних умовах. Просвітницький класицизм (наприклад, творчість Вольтера) був наповнений новим змістом, суголосним ідеям доби Просвітництва: наприклад, ідея абсолютної монархії поступається місцем мотивам боротьби проти тиранії необмеженої монархічної влади, проти релігійного фанатизму, боротьби за парламентські та республіканські форми правління, за віротерпимість та торжество Розуму.</a:t>
            </a:r>
            <a:r>
              <a:rPr lang="ru-RU" sz="2000"/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5721" y="6072188"/>
            <a:ext cx="421484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Вольтер (1694–1778)</a:t>
            </a:r>
            <a:r>
              <a:rPr lang="ru-RU" sz="2400" dirty="0"/>
              <a:t> </a:t>
            </a:r>
          </a:p>
        </p:txBody>
      </p:sp>
      <p:pic>
        <p:nvPicPr>
          <p:cNvPr id="24580" name="Picture 4" descr="Воль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357562"/>
            <a:ext cx="3716333" cy="3500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6786610" cy="2786082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увагу!!!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786322"/>
            <a:ext cx="4214810" cy="2071678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Виконали учні 9 класу:                         </a:t>
            </a:r>
            <a:r>
              <a:rPr lang="uk-UA" dirty="0" err="1" smtClean="0"/>
              <a:t>Савін</a:t>
            </a:r>
            <a:r>
              <a:rPr lang="uk-UA" dirty="0" smtClean="0"/>
              <a:t> Максим і                Шевченко Владислав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143932" cy="42473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Класицизм – стиль у мистецтві, який вимагає найсуворішої дисципліни форми і змісту. 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татуя Никола Буало работы Ш. Э. Сёрра. Около 1853. Париж, Лувр, двор Наполе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714776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2000240"/>
            <a:ext cx="35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Теоретиком епохи класицизму вважають Ніколя Буало.</a:t>
            </a:r>
            <a:endParaRPr lang="ru-RU" sz="4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Епоха класицизму породила великих драматургів, якими були </a:t>
            </a:r>
            <a:r>
              <a:rPr lang="uk-UA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трагіки Корнель і Расін, комедіограф Мольєр. </a:t>
            </a:r>
            <a:endParaRPr lang="ru-RU" sz="3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714752"/>
            <a:ext cx="7772400" cy="1509712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досконалого мистецтва – розум, логіка,  правила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. Корнел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571768" cy="3500462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Мои документы\Мои рисунки\моль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62174"/>
            <a:ext cx="2786082" cy="3910031"/>
          </a:xfrm>
          <a:prstGeom prst="rect">
            <a:avLst/>
          </a:prstGeom>
          <a:noFill/>
        </p:spPr>
      </p:pic>
      <p:pic>
        <p:nvPicPr>
          <p:cNvPr id="23557" name="Picture 5" descr="292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496"/>
            <a:ext cx="250033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Корнель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142873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Мольєр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2145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Расін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644</Words>
  <Application>Microsoft Office PowerPoint</Application>
  <PresentationFormat>Экран (4:3)</PresentationFormat>
  <Paragraphs>127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Поток</vt:lpstr>
      <vt:lpstr>Слайд 1</vt:lpstr>
      <vt:lpstr>Классицизм</vt:lpstr>
      <vt:lpstr>Слайд 3</vt:lpstr>
      <vt:lpstr>Слайд 4</vt:lpstr>
      <vt:lpstr>Слайд 5</vt:lpstr>
      <vt:lpstr>Слайд 6</vt:lpstr>
      <vt:lpstr>Слайд 7</vt:lpstr>
      <vt:lpstr>Епоха класицизму породила великих драматургів, якими були трагіки Корнель і Расін, комедіограф Мольєр. </vt:lpstr>
      <vt:lpstr>Слайд 9</vt:lpstr>
      <vt:lpstr>Слайд 10</vt:lpstr>
      <vt:lpstr>Класицизм в архітектурі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Класицизм в живописі </vt:lpstr>
      <vt:lpstr>Слайд 24</vt:lpstr>
      <vt:lpstr>Слайд 25</vt:lpstr>
      <vt:lpstr>Слайд 26</vt:lpstr>
      <vt:lpstr>Слайд 27</vt:lpstr>
      <vt:lpstr>Слайд 28</vt:lpstr>
      <vt:lpstr>Класицизм у ландшафті та інтер`єрі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27</cp:revision>
  <dcterms:modified xsi:type="dcterms:W3CDTF">2014-05-14T16:18:10Z</dcterms:modified>
</cp:coreProperties>
</file>